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08"/>
  </p:handoutMasterIdLst>
  <p:sldIdLst>
    <p:sldId id="1230" r:id="rId3"/>
    <p:sldId id="922" r:id="rId5"/>
    <p:sldId id="924" r:id="rId6"/>
    <p:sldId id="1048" r:id="rId7"/>
    <p:sldId id="925" r:id="rId8"/>
    <p:sldId id="926" r:id="rId9"/>
    <p:sldId id="1040" r:id="rId10"/>
    <p:sldId id="927" r:id="rId11"/>
    <p:sldId id="928" r:id="rId12"/>
    <p:sldId id="978" r:id="rId13"/>
    <p:sldId id="977" r:id="rId14"/>
    <p:sldId id="1046" r:id="rId15"/>
    <p:sldId id="990" r:id="rId16"/>
    <p:sldId id="1072" r:id="rId17"/>
    <p:sldId id="929" r:id="rId18"/>
    <p:sldId id="981" r:id="rId19"/>
    <p:sldId id="1005" r:id="rId20"/>
    <p:sldId id="1006" r:id="rId21"/>
    <p:sldId id="1047" r:id="rId22"/>
    <p:sldId id="982" r:id="rId23"/>
    <p:sldId id="983" r:id="rId24"/>
    <p:sldId id="984" r:id="rId25"/>
    <p:sldId id="1073" r:id="rId26"/>
    <p:sldId id="991" r:id="rId27"/>
    <p:sldId id="992" r:id="rId28"/>
    <p:sldId id="1222" r:id="rId29"/>
    <p:sldId id="993" r:id="rId30"/>
    <p:sldId id="1070" r:id="rId31"/>
    <p:sldId id="985" r:id="rId32"/>
    <p:sldId id="986" r:id="rId33"/>
    <p:sldId id="1071" r:id="rId34"/>
    <p:sldId id="987" r:id="rId35"/>
    <p:sldId id="1076" r:id="rId36"/>
    <p:sldId id="1077" r:id="rId37"/>
    <p:sldId id="1074" r:id="rId38"/>
    <p:sldId id="1079" r:id="rId39"/>
    <p:sldId id="1078" r:id="rId40"/>
    <p:sldId id="1041" r:id="rId41"/>
    <p:sldId id="995" r:id="rId42"/>
    <p:sldId id="996" r:id="rId43"/>
    <p:sldId id="1000" r:id="rId44"/>
    <p:sldId id="1080" r:id="rId45"/>
    <p:sldId id="1001" r:id="rId46"/>
    <p:sldId id="1013" r:id="rId47"/>
    <p:sldId id="1015" r:id="rId48"/>
    <p:sldId id="1049" r:id="rId49"/>
    <p:sldId id="1003" r:id="rId50"/>
    <p:sldId id="1002" r:id="rId51"/>
    <p:sldId id="1050" r:id="rId52"/>
    <p:sldId id="1018" r:id="rId53"/>
    <p:sldId id="1056" r:id="rId54"/>
    <p:sldId id="1224" r:id="rId55"/>
    <p:sldId id="1051" r:id="rId56"/>
    <p:sldId id="1067" r:id="rId57"/>
    <p:sldId id="1057" r:id="rId58"/>
    <p:sldId id="1020" r:id="rId59"/>
    <p:sldId id="1045" r:id="rId60"/>
    <p:sldId id="1044" r:id="rId61"/>
    <p:sldId id="1019" r:id="rId62"/>
    <p:sldId id="1021" r:id="rId63"/>
    <p:sldId id="1022" r:id="rId64"/>
    <p:sldId id="1023" r:id="rId65"/>
    <p:sldId id="1065" r:id="rId66"/>
    <p:sldId id="1024" r:id="rId67"/>
    <p:sldId id="1025" r:id="rId68"/>
    <p:sldId id="1004" r:id="rId69"/>
    <p:sldId id="1063" r:id="rId70"/>
    <p:sldId id="955" r:id="rId71"/>
    <p:sldId id="1026" r:id="rId72"/>
    <p:sldId id="956" r:id="rId73"/>
    <p:sldId id="1008" r:id="rId74"/>
    <p:sldId id="1058" r:id="rId75"/>
    <p:sldId id="1223" r:id="rId76"/>
    <p:sldId id="958" r:id="rId77"/>
    <p:sldId id="959" r:id="rId78"/>
    <p:sldId id="1081" r:id="rId79"/>
    <p:sldId id="1082" r:id="rId80"/>
    <p:sldId id="960" r:id="rId81"/>
    <p:sldId id="961" r:id="rId82"/>
    <p:sldId id="963" r:id="rId83"/>
    <p:sldId id="1027" r:id="rId84"/>
    <p:sldId id="1062" r:id="rId85"/>
    <p:sldId id="964" r:id="rId86"/>
    <p:sldId id="1083" r:id="rId87"/>
    <p:sldId id="967" r:id="rId88"/>
    <p:sldId id="1069" r:id="rId89"/>
    <p:sldId id="1031" r:id="rId90"/>
    <p:sldId id="1029" r:id="rId91"/>
    <p:sldId id="1030" r:id="rId92"/>
    <p:sldId id="1033" r:id="rId93"/>
    <p:sldId id="883" r:id="rId94"/>
    <p:sldId id="1229" r:id="rId95"/>
    <p:sldId id="1032" r:id="rId96"/>
    <p:sldId id="1037" r:id="rId97"/>
    <p:sldId id="1059" r:id="rId98"/>
    <p:sldId id="1060" r:id="rId99"/>
    <p:sldId id="1061" r:id="rId100"/>
    <p:sldId id="1038" r:id="rId101"/>
    <p:sldId id="1052" r:id="rId102"/>
    <p:sldId id="1053" r:id="rId103"/>
    <p:sldId id="1054" r:id="rId104"/>
    <p:sldId id="1055" r:id="rId105"/>
    <p:sldId id="695" r:id="rId106"/>
    <p:sldId id="1228" r:id="rId107"/>
  </p:sldIdLst>
  <p:sldSz cx="9144000" cy="6858000" type="screen4x3"/>
  <p:notesSz cx="7010400" cy="92964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59" autoAdjust="0"/>
    <p:restoredTop sz="71537" autoAdjust="0"/>
  </p:normalViewPr>
  <p:slideViewPr>
    <p:cSldViewPr snapToObjects="1">
      <p:cViewPr varScale="1">
        <p:scale>
          <a:sx n="54" d="100"/>
          <a:sy n="54" d="100"/>
        </p:scale>
        <p:origin x="125" y="62"/>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5" d="100"/>
          <a:sy n="75" d="100"/>
        </p:scale>
        <p:origin x="-99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038145" cy="464205"/>
          </a:xfrm>
          <a:prstGeom prst="rect">
            <a:avLst/>
          </a:prstGeom>
          <a:noFill/>
          <a:ln w="9525">
            <a:noFill/>
            <a:miter lim="800000"/>
          </a:ln>
          <a:effectLst/>
        </p:spPr>
        <p:txBody>
          <a:bodyPr vert="horz" wrap="square" lIns="93172" tIns="46586" rIns="93172" bIns="46586" numCol="1" anchor="t" anchorCtr="0" compatLnSpc="1"/>
          <a:lstStyle>
            <a:lvl1pPr defTabSz="932180">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3970734" y="1"/>
            <a:ext cx="3038145" cy="464205"/>
          </a:xfrm>
          <a:prstGeom prst="rect">
            <a:avLst/>
          </a:prstGeom>
          <a:noFill/>
          <a:ln w="9525">
            <a:noFill/>
            <a:miter lim="800000"/>
          </a:ln>
          <a:effectLst/>
        </p:spPr>
        <p:txBody>
          <a:bodyPr vert="horz" wrap="square" lIns="93172" tIns="46586" rIns="93172" bIns="46586" numCol="1" anchor="t" anchorCtr="0" compatLnSpc="1"/>
          <a:lstStyle>
            <a:lvl1pPr algn="r" defTabSz="932180">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8830659"/>
            <a:ext cx="3038145" cy="464205"/>
          </a:xfrm>
          <a:prstGeom prst="rect">
            <a:avLst/>
          </a:prstGeom>
          <a:noFill/>
          <a:ln w="9525">
            <a:noFill/>
            <a:miter lim="800000"/>
          </a:ln>
          <a:effectLst/>
        </p:spPr>
        <p:txBody>
          <a:bodyPr vert="horz" wrap="square" lIns="93172" tIns="46586" rIns="93172" bIns="46586" numCol="1" anchor="b" anchorCtr="0" compatLnSpc="1"/>
          <a:lstStyle>
            <a:lvl1pPr defTabSz="932180">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970734" y="8830659"/>
            <a:ext cx="3038145" cy="464205"/>
          </a:xfrm>
          <a:prstGeom prst="rect">
            <a:avLst/>
          </a:prstGeom>
          <a:noFill/>
          <a:ln w="9525">
            <a:noFill/>
            <a:miter lim="800000"/>
          </a:ln>
          <a:effectLst/>
        </p:spPr>
        <p:txBody>
          <a:bodyPr vert="horz" wrap="square" lIns="93172" tIns="46586" rIns="93172" bIns="46586" numCol="1" anchor="b" anchorCtr="0" compatLnSpc="1"/>
          <a:lstStyle>
            <a:lvl1pPr algn="r" defTabSz="932180">
              <a:spcBef>
                <a:spcPct val="0"/>
              </a:spcBef>
              <a:buClrTx/>
              <a:buSzTx/>
              <a:buFontTx/>
              <a:buNone/>
              <a:defRPr sz="1300">
                <a:latin typeface="Times New Roman" pitchFamily="18" charset="0"/>
              </a:defRPr>
            </a:lvl1pPr>
          </a:lstStyle>
          <a:p>
            <a:pPr>
              <a:defRPr/>
            </a:pPr>
            <a:fld id="{0660B132-A816-4CB2-B859-5E3D42584F1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038145" cy="464205"/>
          </a:xfrm>
          <a:prstGeom prst="rect">
            <a:avLst/>
          </a:prstGeom>
          <a:noFill/>
          <a:ln w="9525">
            <a:noFill/>
            <a:miter lim="800000"/>
          </a:ln>
          <a:effectLst/>
        </p:spPr>
        <p:txBody>
          <a:bodyPr vert="horz" wrap="square" lIns="93172" tIns="46586" rIns="93172" bIns="46586" numCol="1" anchor="t" anchorCtr="0" compatLnSpc="1"/>
          <a:lstStyle>
            <a:lvl1pPr defTabSz="932180">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3972257" y="1"/>
            <a:ext cx="3038144" cy="464205"/>
          </a:xfrm>
          <a:prstGeom prst="rect">
            <a:avLst/>
          </a:prstGeom>
          <a:noFill/>
          <a:ln w="9525">
            <a:noFill/>
            <a:miter lim="800000"/>
          </a:ln>
          <a:effectLst/>
        </p:spPr>
        <p:txBody>
          <a:bodyPr vert="horz" wrap="square" lIns="93172" tIns="46586" rIns="93172" bIns="46586" numCol="1" anchor="t" anchorCtr="0" compatLnSpc="1"/>
          <a:lstStyle>
            <a:lvl1pPr algn="r" defTabSz="932180">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34112" y="4416099"/>
            <a:ext cx="5142177" cy="4182457"/>
          </a:xfrm>
          <a:prstGeom prst="rect">
            <a:avLst/>
          </a:prstGeom>
          <a:noFill/>
          <a:ln w="9525">
            <a:noFill/>
            <a:miter lim="800000"/>
          </a:ln>
          <a:effectLst/>
        </p:spPr>
        <p:txBody>
          <a:bodyPr vert="horz" wrap="square" lIns="93172" tIns="46586" rIns="93172" bIns="46586"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078" name="Rectangle 6"/>
          <p:cNvSpPr>
            <a:spLocks noGrp="1" noChangeArrowheads="1"/>
          </p:cNvSpPr>
          <p:nvPr>
            <p:ph type="ftr" sz="quarter" idx="4"/>
          </p:nvPr>
        </p:nvSpPr>
        <p:spPr bwMode="auto">
          <a:xfrm>
            <a:off x="0" y="8832195"/>
            <a:ext cx="3038145" cy="464205"/>
          </a:xfrm>
          <a:prstGeom prst="rect">
            <a:avLst/>
          </a:prstGeom>
          <a:noFill/>
          <a:ln w="9525">
            <a:noFill/>
            <a:miter lim="800000"/>
          </a:ln>
          <a:effectLst/>
        </p:spPr>
        <p:txBody>
          <a:bodyPr vert="horz" wrap="square" lIns="93172" tIns="46586" rIns="93172" bIns="46586" numCol="1" anchor="b" anchorCtr="0" compatLnSpc="1"/>
          <a:lstStyle>
            <a:lvl1pPr defTabSz="932180">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972257" y="8832195"/>
            <a:ext cx="3038144" cy="464205"/>
          </a:xfrm>
          <a:prstGeom prst="rect">
            <a:avLst/>
          </a:prstGeom>
          <a:noFill/>
          <a:ln w="9525">
            <a:noFill/>
            <a:miter lim="800000"/>
          </a:ln>
          <a:effectLst/>
        </p:spPr>
        <p:txBody>
          <a:bodyPr vert="horz" wrap="square" lIns="93172" tIns="46586" rIns="93172" bIns="46586" numCol="1" anchor="b" anchorCtr="0" compatLnSpc="1"/>
          <a:lstStyle>
            <a:lvl1pPr algn="r" defTabSz="932180">
              <a:spcBef>
                <a:spcPct val="0"/>
              </a:spcBef>
              <a:buClrTx/>
              <a:buSzTx/>
              <a:buFontTx/>
              <a:buNone/>
              <a:defRPr sz="1300">
                <a:latin typeface="Times New Roman" pitchFamily="18" charset="0"/>
              </a:defRPr>
            </a:lvl1pPr>
          </a:lstStyle>
          <a:p>
            <a:pPr>
              <a:defRPr/>
            </a:pPr>
            <a:fld id="{781C1C62-3985-4B7D-BC01-3F24EDD0887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this lecture, we will continue studying file system forensic analysis techniques. Today, we will study how to examine another Windows-related File System, NTFS file system.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We know the Partition Boot Sector tells us the </a:t>
            </a:r>
            <a:r>
              <a:rPr lang="en-US" b="0" dirty="0">
                <a:solidFill>
                  <a:srgbClr val="CC0000"/>
                </a:solidFill>
                <a:latin typeface="Times New Roman" pitchFamily="18" charset="0"/>
                <a:cs typeface="Times New Roman" pitchFamily="18" charset="0"/>
              </a:rPr>
              <a:t>starting location of the MFT (Master File Table).</a:t>
            </a:r>
            <a:endParaRPr lang="en-US" b="0" dirty="0">
              <a:solidFill>
                <a:srgbClr val="CC0000"/>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solidFill>
                  <a:srgbClr val="CC0000"/>
                </a:solidFill>
                <a:latin typeface="Times New Roman" pitchFamily="18" charset="0"/>
                <a:cs typeface="Times New Roman" pitchFamily="18" charset="0"/>
              </a:rPr>
              <a:t>Also, we know the size</a:t>
            </a:r>
            <a:r>
              <a:rPr lang="en-US" b="0" dirty="0">
                <a:solidFill>
                  <a:srgbClr val="004D4D"/>
                </a:solidFill>
                <a:latin typeface="Times New Roman" pitchFamily="18" charset="0"/>
                <a:cs typeface="Times New Roman" pitchFamily="18" charset="0"/>
              </a:rPr>
              <a:t> </a:t>
            </a:r>
            <a:r>
              <a:rPr lang="en-US" b="0" dirty="0">
                <a:latin typeface="Times New Roman" pitchFamily="18" charset="0"/>
                <a:cs typeface="Times New Roman" pitchFamily="18" charset="0"/>
              </a:rPr>
              <a:t>of each MFT entry, </a:t>
            </a:r>
            <a:r>
              <a:rPr lang="en-US" b="0" dirty="0">
                <a:effectLst>
                  <a:outerShdw blurRad="38100" dist="38100" dir="2700000" algn="tl">
                    <a:srgbClr val="000000">
                      <a:alpha val="43137"/>
                    </a:srgbClr>
                  </a:outerShdw>
                </a:effectLst>
                <a:latin typeface="Times New Roman" pitchFamily="18" charset="0"/>
                <a:cs typeface="Times New Roman" pitchFamily="18" charset="0"/>
              </a:rPr>
              <a:t>1024 bytes</a:t>
            </a:r>
            <a:r>
              <a:rPr lang="en-US" b="0" dirty="0">
                <a:latin typeface="Times New Roman" pitchFamily="18" charset="0"/>
                <a:cs typeface="Times New Roman" pitchFamily="18" charset="0"/>
              </a:rPr>
              <a:t>.</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According to what we have known so far, "we can't, in the common sense, locate the MFT.</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Therefore, in NTFS, the first MFT (</a:t>
            </a:r>
            <a:r>
              <a:rPr lang="en-US" b="1" dirty="0">
                <a:latin typeface="Times New Roman" pitchFamily="18" charset="0"/>
                <a:cs typeface="Times New Roman" pitchFamily="18" charset="0"/>
              </a:rPr>
              <a:t>MFT entry 0</a:t>
            </a:r>
            <a:r>
              <a:rPr lang="en-US" b="0" dirty="0">
                <a:latin typeface="Times New Roman" pitchFamily="18" charset="0"/>
                <a:cs typeface="Times New Roman" pitchFamily="18" charset="0"/>
              </a:rPr>
              <a:t> or </a:t>
            </a:r>
            <a:r>
              <a:rPr lang="en-US" b="1" dirty="0">
                <a:latin typeface="Times New Roman" pitchFamily="18" charset="0"/>
                <a:cs typeface="Times New Roman" pitchFamily="18" charset="0"/>
              </a:rPr>
              <a:t>$MFT</a:t>
            </a:r>
            <a:r>
              <a:rPr lang="en-US" b="0" dirty="0">
                <a:latin typeface="Times New Roman" pitchFamily="18" charset="0"/>
                <a:cs typeface="Times New Roman" pitchFamily="18" charset="0"/>
              </a:rPr>
              <a:t>) describes the MFT itself, which determines its size and location, whereas the second MFT (MFT entry 1 or $</a:t>
            </a:r>
            <a:r>
              <a:rPr lang="en-US" b="0" dirty="0" err="1">
                <a:latin typeface="Times New Roman" pitchFamily="18" charset="0"/>
                <a:cs typeface="Times New Roman" pitchFamily="18" charset="0"/>
              </a:rPr>
              <a:t>MFTMirr</a:t>
            </a:r>
            <a:r>
              <a:rPr lang="en-US" b="0" dirty="0">
                <a:latin typeface="Times New Roman" pitchFamily="18" charset="0"/>
                <a:cs typeface="Times New Roman" pitchFamily="18" charset="0"/>
              </a:rPr>
              <a:t>) is the backup copy of the first entry in MFT.</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In other words, locating the MFT would go through several stages. First, take a look at partition boot sector and find out the starting cluster address of the MFT. Second, locate the first cluster occupied by the MFT and look at its first 1024 bytes, which is MFT entry 0 ($MFT), which stands for the MFT file itself.</a:t>
            </a:r>
            <a:endParaRPr lang="en-US" b="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take a look at allocation status of these clusters occupied by the readme.txt file. From the first case study, we know </a:t>
            </a:r>
            <a:r>
              <a:rPr lang="en-US" dirty="0"/>
              <a:t>the readme.txt occupies 6 clusters, and the first cluster is Cluster 8388.</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So we can calculate the byte location in </a:t>
            </a:r>
            <a:r>
              <a:rPr lang="en-US" b="0" dirty="0"/>
              <a:t>the $BITMAP file, showing the allocation status of these clusters occupied by the readme.txt file. For example, we want to know the allocation status of Cluster 8388.</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[click]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Specially, we </a:t>
            </a:r>
            <a:r>
              <a:rPr lang="en-US" dirty="0">
                <a:solidFill>
                  <a:srgbClr val="CC0000"/>
                </a:solidFill>
                <a:latin typeface="Times New Roman" pitchFamily="18" charset="0"/>
                <a:cs typeface="Times New Roman" pitchFamily="18" charset="0"/>
              </a:rPr>
              <a:t>divide the cluster address </a:t>
            </a:r>
            <a:r>
              <a:rPr lang="en-US" b="0" dirty="0"/>
              <a:t>8388 </a:t>
            </a:r>
            <a:r>
              <a:rPr lang="en-US" dirty="0">
                <a:solidFill>
                  <a:srgbClr val="CC0000"/>
                </a:solidFill>
                <a:latin typeface="Times New Roman" pitchFamily="18" charset="0"/>
                <a:cs typeface="Times New Roman" pitchFamily="18" charset="0"/>
              </a:rPr>
              <a:t>by 8, and then apply floor function. We obtain the byte location for </a:t>
            </a:r>
            <a:r>
              <a:rPr lang="en-US" b="0" dirty="0"/>
              <a:t>the allocation status of Cluster 8388. We obtain byte offset 1048</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Note that </a:t>
            </a:r>
            <a:r>
              <a:rPr lang="en-US" dirty="0"/>
              <a:t>the readme.txt occupies Clusters 8388 to 8393.</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Then, we take a look at the value at byte offset 1048 in the $BITMAP file. The top 4 bits show the allocation status of Clusters 8388 to 8391.</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Also, we know the lower 2 bits of the value at byte offset 1049 show the allocation status of Clusters 8392 to 8393.</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validate our analysis results. Note that since the readme.txt occupies Clusters 8388 to 8393, therefore their allocate status must be all 1.</a:t>
            </a:r>
            <a:endParaRPr lang="en-US" dirty="0"/>
          </a:p>
          <a:p>
            <a:r>
              <a:rPr lang="en-US" dirty="0"/>
              <a:t>The example here show the hex dump of </a:t>
            </a:r>
            <a:r>
              <a:rPr lang="en-US" b="0" dirty="0"/>
              <a:t>the $BITMAP file. It can be observed that the top 4 bits of the value at byte offset 1048 and the lower 2 bits of the value at byte offset 1049 are all 1, which means they all are allocated.</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p:sp>
      <p:sp>
        <p:nvSpPr>
          <p:cNvPr id="17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NTFS supersedes the file allocation table (FAT) file system as the preferred file system for Microsoft Windows operating systems.</a:t>
            </a:r>
            <a:endParaRPr lang="en-US" altLang="en-US" dirty="0"/>
          </a:p>
          <a:p>
            <a:r>
              <a:rPr lang="en-US" altLang="en-US" dirty="0"/>
              <a:t>NTFS is a very complicated filesystem, and has gone through an evolution of several major versions, starting from v.1.0, first introduced in mid-1993 to today's widely version, v.3.X in year 2000.</a:t>
            </a:r>
            <a:endParaRPr lang="en-US" altLang="en-US" dirty="0"/>
          </a:p>
          <a:p>
            <a:r>
              <a:rPr lang="en-US" altLang="en-US" dirty="0"/>
              <a:t>While the main system structure of the NTFS file system has not changed, many new features have been introduced over the years.</a:t>
            </a:r>
            <a:endParaRPr lang="en-US" altLang="en-US" dirty="0"/>
          </a:p>
          <a:p>
            <a:r>
              <a:rPr lang="en-US" altLang="en-US" dirty="0"/>
              <a:t>Both academia and industry have put lots of efforts to study how NTFS works, there Is still a long way to go in order to completely understand NTFS and its forensic implications.</a:t>
            </a:r>
            <a:endParaRPr lang="en-US" altLang="en-US" dirty="0"/>
          </a:p>
          <a:p>
            <a:endParaRPr lang="en-US" altLang="en-US" dirty="0"/>
          </a:p>
        </p:txBody>
      </p:sp>
      <p:sp>
        <p:nvSpPr>
          <p:cNvPr id="17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180">
              <a:defRPr sz="1600">
                <a:solidFill>
                  <a:schemeClr val="tx1"/>
                </a:solidFill>
                <a:latin typeface="Comic Sans MS" pitchFamily="66" charset="0"/>
              </a:defRPr>
            </a:lvl1pPr>
            <a:lvl2pPr marL="742950" indent="-285750" defTabSz="932180">
              <a:defRPr sz="1600">
                <a:solidFill>
                  <a:schemeClr val="tx1"/>
                </a:solidFill>
                <a:latin typeface="Comic Sans MS" pitchFamily="66" charset="0"/>
              </a:defRPr>
            </a:lvl2pPr>
            <a:lvl3pPr marL="1143000" indent="-228600" defTabSz="932180">
              <a:defRPr sz="1600">
                <a:solidFill>
                  <a:schemeClr val="tx1"/>
                </a:solidFill>
                <a:latin typeface="Comic Sans MS" pitchFamily="66" charset="0"/>
              </a:defRPr>
            </a:lvl3pPr>
            <a:lvl4pPr marL="1600200" indent="-228600" defTabSz="932180">
              <a:defRPr sz="1600">
                <a:solidFill>
                  <a:schemeClr val="tx1"/>
                </a:solidFill>
                <a:latin typeface="Comic Sans MS" pitchFamily="66" charset="0"/>
              </a:defRPr>
            </a:lvl4pPr>
            <a:lvl5pPr marL="2057400" indent="-228600" defTabSz="932180">
              <a:defRPr sz="1600">
                <a:solidFill>
                  <a:schemeClr val="tx1"/>
                </a:solidFill>
                <a:latin typeface="Comic Sans MS" pitchFamily="66" charset="0"/>
              </a:defRPr>
            </a:lvl5pPr>
            <a:lvl6pPr marL="2514600" indent="-228600" defTabSz="932180" eaLnBrk="0" fontAlgn="base" hangingPunct="0">
              <a:spcBef>
                <a:spcPct val="0"/>
              </a:spcBef>
              <a:spcAft>
                <a:spcPct val="0"/>
              </a:spcAft>
              <a:defRPr sz="1600">
                <a:solidFill>
                  <a:schemeClr val="tx1"/>
                </a:solidFill>
                <a:latin typeface="Comic Sans MS" pitchFamily="66" charset="0"/>
              </a:defRPr>
            </a:lvl6pPr>
            <a:lvl7pPr marL="2971800" indent="-228600" defTabSz="932180" eaLnBrk="0" fontAlgn="base" hangingPunct="0">
              <a:spcBef>
                <a:spcPct val="0"/>
              </a:spcBef>
              <a:spcAft>
                <a:spcPct val="0"/>
              </a:spcAft>
              <a:defRPr sz="1600">
                <a:solidFill>
                  <a:schemeClr val="tx1"/>
                </a:solidFill>
                <a:latin typeface="Comic Sans MS" pitchFamily="66" charset="0"/>
              </a:defRPr>
            </a:lvl7pPr>
            <a:lvl8pPr marL="3429000" indent="-228600" defTabSz="932180" eaLnBrk="0" fontAlgn="base" hangingPunct="0">
              <a:spcBef>
                <a:spcPct val="0"/>
              </a:spcBef>
              <a:spcAft>
                <a:spcPct val="0"/>
              </a:spcAft>
              <a:defRPr sz="1600">
                <a:solidFill>
                  <a:schemeClr val="tx1"/>
                </a:solidFill>
                <a:latin typeface="Comic Sans MS" pitchFamily="66" charset="0"/>
              </a:defRPr>
            </a:lvl8pPr>
            <a:lvl9pPr marL="3886200" indent="-228600" defTabSz="932180" eaLnBrk="0" fontAlgn="base" hangingPunct="0">
              <a:spcBef>
                <a:spcPct val="0"/>
              </a:spcBef>
              <a:spcAft>
                <a:spcPct val="0"/>
              </a:spcAft>
              <a:defRPr sz="1600">
                <a:solidFill>
                  <a:schemeClr val="tx1"/>
                </a:solidFill>
                <a:latin typeface="Comic Sans MS" pitchFamily="66" charset="0"/>
              </a:defRPr>
            </a:lvl9pPr>
          </a:lstStyle>
          <a:p>
            <a:fld id="{5E46E237-FC5E-448C-B589-5EE3A9E0DEDB}" type="slidenum">
              <a:rPr lang="en-US" altLang="en-US" sz="1200" smtClean="0">
                <a:latin typeface="Times New Roman" pitchFamily="18" charset="0"/>
              </a:rPr>
            </a:fld>
            <a:endParaRPr lang="en-US" altLang="en-US" sz="1200">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will take a look at how a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MFT entry is organized. Note that e</a:t>
            </a:r>
            <a:r>
              <a:rPr lang="en-US" b="0" dirty="0"/>
              <a:t>ach MFT </a:t>
            </a:r>
            <a:r>
              <a:rPr lang="en-US" b="0" dirty="0">
                <a:latin typeface="Times New Roman" pitchFamily="18" charset="0"/>
                <a:cs typeface="Times New Roman" pitchFamily="18" charset="0"/>
              </a:rPr>
              <a:t>entry represents </a:t>
            </a:r>
            <a:r>
              <a:rPr lang="en-US" dirty="0">
                <a:latin typeface="Times New Roman" pitchFamily="18" charset="0"/>
                <a:cs typeface="Times New Roman" pitchFamily="18" charset="0"/>
              </a:rPr>
              <a:t>a file or directory. It is also known as a file record.</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b="0" dirty="0"/>
          </a:p>
          <a:p>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MFT entry has a small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header</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and the rest of it is used to store different types of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attributes</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There could be some unused space in the end of it.</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example MFT entry here has three attributes.</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 MFT Entry. </a:t>
            </a:r>
            <a:r>
              <a:rPr lang="en-US" dirty="0"/>
              <a:t>A</a:t>
            </a:r>
            <a:r>
              <a:rPr lang="en-US" sz="1200" b="0" i="0" u="none" strike="noStrike" kern="1200" baseline="0" dirty="0">
                <a:solidFill>
                  <a:schemeClr val="tx1"/>
                </a:solidFill>
                <a:latin typeface="Times New Roman" pitchFamily="18" charset="0"/>
                <a:ea typeface="+mn-ea"/>
                <a:cs typeface="+mn-cs"/>
              </a:rPr>
              <a:t> MFT entry always start with “FILE”. A bad entry would start with “BAAD”.</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If you look at the field at byte offset 20, you know where the first MFT attribute begins. After first attribute follows the second attribute and so forth, until the end of the entry.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In NTFS, there are some </a:t>
            </a:r>
            <a:r>
              <a:rPr lang="en-US" sz="1050" b="0"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 System Metadata Files (also known as</a:t>
            </a:r>
            <a:r>
              <a:rPr lang="en-US" sz="1050" b="0" dirty="0">
                <a:latin typeface="Times New Roman" pitchFamily="18" charset="0"/>
                <a:cs typeface="Times New Roman" pitchFamily="18" charset="0"/>
              </a:rPr>
              <a:t> </a:t>
            </a:r>
            <a:r>
              <a:rPr lang="en-US" sz="1400" b="1" u="sng" dirty="0">
                <a:latin typeface="Times New Roman" pitchFamily="18" charset="0"/>
                <a:cs typeface="Times New Roman" pitchFamily="18" charset="0"/>
              </a:rPr>
              <a:t>System Files</a:t>
            </a:r>
            <a:r>
              <a:rPr lang="en-US" sz="1400" b="0" dirty="0">
                <a:latin typeface="Times New Roman" pitchFamily="18" charset="0"/>
                <a:cs typeface="Times New Roman" pitchFamily="18" charset="0"/>
              </a:rPr>
              <a:t>), which are </a:t>
            </a:r>
            <a:r>
              <a:rPr lang="en-US" b="0" dirty="0">
                <a:latin typeface="Times New Roman" pitchFamily="18" charset="0"/>
                <a:cs typeface="Times New Roman" pitchFamily="18" charset="0"/>
              </a:rPr>
              <a:t>used by NTFS file system to store metadata and implement the file system.</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sz="1200" u="none" dirty="0">
                <a:latin typeface="Times New Roman" pitchFamily="18" charset="0"/>
                <a:cs typeface="Times New Roman" pitchFamily="18" charset="0"/>
              </a:rPr>
              <a:t>In NTFS, a file system metadata file is a critical MFT entry (record) or </a:t>
            </a:r>
            <a:r>
              <a:rPr lang="en-CA" sz="1200" b="1" u="sng" dirty="0">
                <a:latin typeface="Times New Roman" pitchFamily="18" charset="0"/>
                <a:cs typeface="Times New Roman" pitchFamily="18" charset="0"/>
              </a:rPr>
              <a:t>a computer file without which a NTFS  may not operate correctly</a:t>
            </a:r>
            <a:r>
              <a:rPr lang="en-CA" sz="1200" u="none" dirty="0">
                <a:latin typeface="Times New Roman" pitchFamily="18" charset="0"/>
                <a:cs typeface="Times New Roman" pitchFamily="18" charset="0"/>
              </a:rPr>
              <a:t>.</a:t>
            </a:r>
            <a:endParaRPr lang="en-US" sz="1200" u="none"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400" b="0" dirty="0">
                <a:latin typeface="Times New Roman" pitchFamily="18" charset="0"/>
                <a:cs typeface="Times New Roman" pitchFamily="18" charset="0"/>
              </a:rPr>
              <a:t>The </a:t>
            </a:r>
            <a:r>
              <a:rPr lang="en-US" sz="1400" b="0" dirty="0">
                <a:solidFill>
                  <a:srgbClr val="CC0000"/>
                </a:solidFill>
                <a:latin typeface="Times New Roman" pitchFamily="18" charset="0"/>
                <a:cs typeface="Times New Roman" pitchFamily="18" charset="0"/>
              </a:rPr>
              <a:t>first 16 MFT entries </a:t>
            </a:r>
            <a:r>
              <a:rPr lang="en-US" sz="1400" b="0" dirty="0">
                <a:latin typeface="Times New Roman" pitchFamily="18" charset="0"/>
                <a:cs typeface="Times New Roman" pitchFamily="18" charset="0"/>
              </a:rPr>
              <a:t>(or MFT records) hold special information </a:t>
            </a:r>
            <a:r>
              <a:rPr lang="en-US" sz="1200" b="0" dirty="0">
                <a:latin typeface="Times New Roman" pitchFamily="18" charset="0"/>
                <a:cs typeface="Times New Roman" pitchFamily="18" charset="0"/>
              </a:rPr>
              <a:t>(names begin with </a:t>
            </a:r>
            <a:r>
              <a:rPr lang="en-US" sz="1200" b="1" dirty="0">
                <a:latin typeface="Times New Roman" pitchFamily="18" charset="0"/>
                <a:cs typeface="Times New Roman" pitchFamily="18" charset="0"/>
              </a:rPr>
              <a:t>$</a:t>
            </a:r>
            <a:r>
              <a:rPr lang="en-US" sz="1200" b="0" dirty="0">
                <a:latin typeface="Times New Roman" pitchFamily="18" charset="0"/>
                <a:cs typeface="Times New Roman" pitchFamily="18" charset="0"/>
              </a:rPr>
              <a:t>), reserved for file system metadata files storing store the file system's administrative data.</a:t>
            </a:r>
            <a:endParaRPr lang="en-US" sz="1200"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example, </a:t>
            </a:r>
            <a:r>
              <a:rPr lang="en-US" b="0" dirty="0">
                <a:latin typeface="Times New Roman" pitchFamily="18" charset="0"/>
                <a:cs typeface="Times New Roman" pitchFamily="18" charset="0"/>
              </a:rPr>
              <a:t>the first MFT (</a:t>
            </a:r>
            <a:r>
              <a:rPr lang="en-US" b="1" dirty="0">
                <a:latin typeface="Times New Roman" pitchFamily="18" charset="0"/>
                <a:cs typeface="Times New Roman" pitchFamily="18" charset="0"/>
              </a:rPr>
              <a:t>MFT entry 0</a:t>
            </a:r>
            <a:r>
              <a:rPr lang="en-US" b="0" dirty="0">
                <a:latin typeface="Times New Roman" pitchFamily="18" charset="0"/>
                <a:cs typeface="Times New Roman" pitchFamily="18" charset="0"/>
              </a:rPr>
              <a:t> or </a:t>
            </a:r>
            <a:r>
              <a:rPr lang="en-US" b="1" dirty="0">
                <a:latin typeface="Times New Roman" pitchFamily="18" charset="0"/>
                <a:cs typeface="Times New Roman" pitchFamily="18" charset="0"/>
              </a:rPr>
              <a:t>$MFT</a:t>
            </a:r>
            <a:r>
              <a:rPr lang="en-US" b="0" dirty="0">
                <a:latin typeface="Times New Roman" pitchFamily="18" charset="0"/>
                <a:cs typeface="Times New Roman" pitchFamily="18" charset="0"/>
              </a:rPr>
              <a:t>) represents the MFT itself.</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Also, we know that today's modern File Systems (including NTFS) organize folders and files in the hierarchical structure. So you can take a look at MFT entry 5 to find out the root directory of a NTFS volume.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a:t>
            </a:r>
            <a:r>
              <a:rPr lang="en-US" b="0" dirty="0">
                <a:latin typeface="Times New Roman" pitchFamily="18" charset="0"/>
                <a:cs typeface="Times New Roman" pitchFamily="18" charset="0"/>
              </a:rPr>
              <a:t>the </a:t>
            </a:r>
            <a:r>
              <a:rPr lang="en-US" b="1" dirty="0">
                <a:latin typeface="Times New Roman" pitchFamily="18" charset="0"/>
                <a:cs typeface="Times New Roman" pitchFamily="18" charset="0"/>
              </a:rPr>
              <a:t>MFT entry 6</a:t>
            </a:r>
            <a:r>
              <a:rPr lang="en-US" b="0" dirty="0">
                <a:latin typeface="Times New Roman" pitchFamily="18" charset="0"/>
                <a:cs typeface="Times New Roman" pitchFamily="18" charset="0"/>
              </a:rPr>
              <a:t> (or $Bitmap) represents another important system information in a file system, the allocation status of each data unit in the NTFS file system.</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After these 16 system files, </a:t>
            </a:r>
            <a:r>
              <a:rPr lang="en-US" b="1" kern="0" dirty="0">
                <a:solidFill>
                  <a:srgbClr val="CC0000"/>
                </a:solidFill>
                <a:latin typeface="Times New Roman" pitchFamily="18" charset="0"/>
                <a:cs typeface="Times New Roman" pitchFamily="18" charset="0"/>
              </a:rPr>
              <a:t>there follows one entry in the MFT for each file and for each directory</a:t>
            </a:r>
            <a:endParaRPr kumimoji="0" lang="en-US" b="1" i="0" u="none" strike="noStrike" kern="0" cap="none" spc="0" normalizeH="0" baseline="0" noProof="0" dirty="0">
              <a:ln>
                <a:noFill/>
              </a:ln>
              <a:solidFill>
                <a:srgbClr val="CC0000"/>
              </a:solidFill>
              <a:effectLst/>
              <a:uLnTx/>
              <a:uFillTx/>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cs typeface="Times New Roman" pitchFamily="18" charset="0"/>
              </a:rPr>
              <a:t>This is an example output of the TSK </a:t>
            </a:r>
            <a:r>
              <a:rPr lang="en-US" kern="0" dirty="0" err="1">
                <a:cs typeface="Times New Roman" pitchFamily="18" charset="0"/>
              </a:rPr>
              <a:t>istat</a:t>
            </a:r>
            <a:r>
              <a:rPr lang="en-US" kern="0" dirty="0">
                <a:cs typeface="Times New Roman" pitchFamily="18" charset="0"/>
              </a:rPr>
              <a:t> tool for MFT entry 0.</a:t>
            </a:r>
            <a:endParaRPr lang="en-US" kern="0" dirty="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cs typeface="Times New Roman" pitchFamily="18" charset="0"/>
              </a:rPr>
              <a:t>You can see the name of the file represented by MFT entry 0 is $MFT.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kern="0" dirty="0">
                <a:cs typeface="Times New Roman" pitchFamily="18" charset="0"/>
              </a:rPr>
              <a:t>the TSK </a:t>
            </a:r>
            <a:r>
              <a:rPr lang="en-US" kern="0" dirty="0" err="1">
                <a:cs typeface="Times New Roman" pitchFamily="18" charset="0"/>
              </a:rPr>
              <a:t>istat</a:t>
            </a:r>
            <a:r>
              <a:rPr lang="en-US" kern="0" dirty="0">
                <a:cs typeface="Times New Roman" pitchFamily="18" charset="0"/>
              </a:rPr>
              <a:t> tool shows the locations of the MFT.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a:t>
            </a:r>
            <a:r>
              <a:rPr lang="en-US" sz="1200" b="0" kern="1200" dirty="0">
                <a:solidFill>
                  <a:schemeClr val="tx1"/>
                </a:solidFill>
                <a:latin typeface="Times New Roman" pitchFamily="18" charset="0"/>
                <a:ea typeface="+mn-ea"/>
                <a:cs typeface="+mn-cs"/>
              </a:rPr>
              <a:t>will take a look at how a MFT Entry Attribute is organized. </a:t>
            </a:r>
            <a:endParaRPr lang="en-US" sz="1200" b="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1200" dirty="0">
                <a:solidFill>
                  <a:schemeClr val="tx1"/>
                </a:solidFill>
                <a:latin typeface="Times New Roman" pitchFamily="18" charset="0"/>
                <a:ea typeface="+mn-ea"/>
                <a:cs typeface="+mn-cs"/>
              </a:rPr>
              <a:t>Note that a MFT entry has a header and a set of attributes that describe the file or directory.</a:t>
            </a:r>
            <a:endParaRPr lang="en-US" sz="1200" b="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NTFS stands for </a:t>
            </a:r>
            <a:r>
              <a:rPr lang="en-US" b="0" u="none" dirty="0">
                <a:effectLst>
                  <a:outerShdw blurRad="38100" dist="38100" dir="2700000" algn="tl">
                    <a:srgbClr val="000000">
                      <a:alpha val="43137"/>
                    </a:srgbClr>
                  </a:outerShdw>
                </a:effectLst>
                <a:latin typeface="Times New Roman" pitchFamily="18" charset="0"/>
                <a:cs typeface="Times New Roman" pitchFamily="18" charset="0"/>
              </a:rPr>
              <a:t>New Technology File System. </a:t>
            </a:r>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Everything is about a File in NTFS. Later, you will know that in order to understand how NTFS file system works, you only need to master </a:t>
            </a:r>
            <a:r>
              <a:rPr lang="en-US" altLang="en-US" sz="1200" b="0" kern="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or learn one </a:t>
            </a:r>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file, </a:t>
            </a:r>
            <a:r>
              <a:rPr lang="en-US" b="0" dirty="0">
                <a:solidFill>
                  <a:srgbClr val="CC0000"/>
                </a:solidFill>
                <a:latin typeface="Times New Roman" pitchFamily="18" charset="0"/>
                <a:cs typeface="Times New Roman" pitchFamily="18" charset="0"/>
              </a:rPr>
              <a:t>Master File Table</a:t>
            </a:r>
            <a:r>
              <a:rPr lang="en-US" b="0" dirty="0">
                <a:latin typeface="Times New Roman" pitchFamily="18" charset="0"/>
                <a:cs typeface="Times New Roman" pitchFamily="18" charset="0"/>
              </a:rPr>
              <a:t> (MFT).</a:t>
            </a:r>
            <a:endParaRPr kumimoji="0" lang="en-US" altLang="en-US" sz="1200" b="0" i="0" u="none"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MFT entry has a small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header</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and the rest of it is used to store different types of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attributes</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There could be some unused space in the end of it. The example MFT entry here has three attributes.</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Each MFT entry attribute can be divided into two parts: </a:t>
            </a:r>
            <a:r>
              <a:rPr lang="en-US" sz="1200" b="0" i="0" u="none" strike="noStrike" kern="1200" baseline="0" dirty="0">
                <a:solidFill>
                  <a:schemeClr val="tx1"/>
                </a:solidFill>
                <a:latin typeface="Times New Roman" pitchFamily="18" charset="0"/>
                <a:ea typeface="+mn-ea"/>
                <a:cs typeface="+mn-cs"/>
              </a:rPr>
              <a:t>Attribute head and attribute content.</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a:t>
            </a:r>
            <a:r>
              <a:rPr lang="en-US" sz="1200" b="0" i="0" u="none" strike="noStrike" kern="1200" baseline="0" dirty="0">
                <a:solidFill>
                  <a:schemeClr val="tx1"/>
                </a:solidFill>
                <a:latin typeface="Times New Roman" pitchFamily="18" charset="0"/>
                <a:ea typeface="+mn-ea"/>
                <a:cs typeface="+mn-cs"/>
              </a:rPr>
              <a:t>attribute content located?</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Two possibilities: stored inside MFT entry and stored in the file area.</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An attribute whose content is stored inside MFT entry is called Resident attribute.</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An attribute whose content is stored in the file area is called Non-resident attribute. In the example here, the content of the Non-resident attribute can be found in Cluster 829.</a:t>
            </a:r>
            <a:endParaRPr lang="en-US" sz="1200" b="0" i="0" u="none" strike="noStrike" kern="1200" baseline="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a:t>
            </a:r>
            <a:r>
              <a:rPr lang="en-US" sz="1200" b="0" i="0" u="none" strike="noStrike" kern="1200" baseline="0" dirty="0">
                <a:solidFill>
                  <a:schemeClr val="tx1"/>
                </a:solidFill>
                <a:latin typeface="Times New Roman" pitchFamily="18" charset="0"/>
                <a:ea typeface="+mn-ea"/>
                <a:cs typeface="+mn-cs"/>
              </a:rPr>
              <a:t>Resident attributes, you can simply look through the MFT entry to find the attribute content since it is stored inside MFT entry.</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But, it needs more work to locate the attribute content of Non-Resident attributes.</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i="0" u="none" strike="noStrike" kern="1200" baseline="0" dirty="0">
              <a:solidFill>
                <a:schemeClr val="tx1"/>
              </a:solidFill>
              <a:latin typeface="Times New Roman" pitchFamily="18" charset="0"/>
              <a:ea typeface="+mn-ea"/>
              <a:cs typeface="+mn-cs"/>
            </a:endParaRPr>
          </a:p>
          <a:p>
            <a:r>
              <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Non-resident values are stored in cluster runs, aka data runs. Each cluster run is defined by </a:t>
            </a:r>
            <a:r>
              <a:rPr lang="en-US" sz="1200" b="0" i="0" u="none" strike="noStrike" kern="1200" baseline="0" dirty="0">
                <a:solidFill>
                  <a:schemeClr val="tx1"/>
                </a:solidFill>
                <a:latin typeface="Times New Roman" pitchFamily="18" charset="0"/>
                <a:ea typeface="+mn-ea"/>
                <a:cs typeface="+mn-cs"/>
              </a:rPr>
              <a:t>its starting cluster and its length in clusters. In the example here, </a:t>
            </a:r>
            <a:r>
              <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cluster run #1 occupies Clusters 48 to 52. Total are 5 Clusters or data units.</a:t>
            </a:r>
            <a:endPar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Looks familiar to you?</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We are talking about contiguous allocation.</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48 is logical file system address or cluster number.</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What is the logical file address for Cluster 48? logical file address is called virtual cluster number in NTFS.</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Recall that </a:t>
            </a:r>
            <a:r>
              <a:rPr lang="en-US" b="0" dirty="0"/>
              <a:t>each cluster allocated to a file is also assigned with a file address, which is relative to the beginning of the file. The first data unit would have a logical file address of 0, and the second would have a logical file address of 1.</a:t>
            </a:r>
            <a:endParaRPr lang="en-US" b="0" dirty="0"/>
          </a:p>
          <a:p>
            <a:r>
              <a:rPr lang="en-US" b="0" dirty="0"/>
              <a:t>Since </a:t>
            </a:r>
            <a:r>
              <a:rPr lang="en-US" sz="1200" b="0" i="0" u="none" strike="noStrike" kern="1200" baseline="0" dirty="0">
                <a:solidFill>
                  <a:schemeClr val="tx1"/>
                </a:solidFill>
                <a:latin typeface="Times New Roman" pitchFamily="18" charset="0"/>
                <a:ea typeface="+mn-ea"/>
                <a:cs typeface="+mn-cs"/>
              </a:rPr>
              <a:t>Cluster 48 is the first cluster allocated the file, therefore the logical file address for Cluster 48 is 0.</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fr-FR" sz="1200" b="0" dirty="0" err="1">
                <a:solidFill>
                  <a:srgbClr val="FF0000"/>
                </a:solidFill>
                <a:effectLst>
                  <a:outerShdw blurRad="38100" dist="38100" dir="2700000" algn="tl">
                    <a:srgbClr val="FFFFFF"/>
                  </a:outerShdw>
                </a:effectLst>
                <a:latin typeface="Times New Roman" pitchFamily="18" charset="0"/>
                <a:cs typeface="Times New Roman" pitchFamily="18" charset="0"/>
              </a:rPr>
              <a:t>What</a:t>
            </a:r>
            <a:r>
              <a:rPr lang="fr-FR" sz="1200" b="0" dirty="0">
                <a:solidFill>
                  <a:srgbClr val="FF0000"/>
                </a:solidFill>
                <a:effectLst>
                  <a:outerShdw blurRad="38100" dist="38100" dir="2700000" algn="tl">
                    <a:srgbClr val="FFFFFF"/>
                  </a:outerShdw>
                </a:effectLst>
                <a:latin typeface="Times New Roman" pitchFamily="18" charset="0"/>
                <a:cs typeface="Times New Roman" pitchFamily="18" charset="0"/>
              </a:rPr>
              <a:t> </a:t>
            </a:r>
            <a:r>
              <a:rPr lang="fr-FR" sz="1200" b="0" dirty="0" err="1">
                <a:solidFill>
                  <a:srgbClr val="FF0000"/>
                </a:solidFill>
                <a:effectLst>
                  <a:outerShdw blurRad="38100" dist="38100" dir="2700000" algn="tl">
                    <a:srgbClr val="FFFFFF"/>
                  </a:outerShdw>
                </a:effectLst>
                <a:latin typeface="Times New Roman" pitchFamily="18" charset="0"/>
                <a:cs typeface="Times New Roman" pitchFamily="18" charset="0"/>
              </a:rPr>
              <a:t>does</a:t>
            </a:r>
            <a:r>
              <a:rPr lang="fr-FR" sz="1200" b="0" dirty="0">
                <a:solidFill>
                  <a:srgbClr val="FF0000"/>
                </a:solidFill>
                <a:effectLst>
                  <a:outerShdw blurRad="38100" dist="38100" dir="2700000" algn="tl">
                    <a:srgbClr val="FFFFFF"/>
                  </a:outerShdw>
                </a:effectLst>
                <a:latin typeface="Times New Roman" pitchFamily="18" charset="0"/>
                <a:cs typeface="Times New Roman" pitchFamily="18" charset="0"/>
              </a:rPr>
              <a:t> an MFT Entry Attribue look like? Or, </a:t>
            </a:r>
            <a:r>
              <a:rPr lang="en-US" sz="1200" b="0" kern="1200" dirty="0">
                <a:solidFill>
                  <a:schemeClr val="tx1"/>
                </a:solidFill>
                <a:latin typeface="Times New Roman" pitchFamily="18" charset="0"/>
                <a:ea typeface="+mn-ea"/>
                <a:cs typeface="+mn-cs"/>
              </a:rPr>
              <a:t>how is an MFT Entry Attribute organized?</a:t>
            </a:r>
            <a:endParaRPr lang="en-US" sz="1200" b="0" dirty="0">
              <a:solidFill>
                <a:srgbClr val="FF0000"/>
              </a:solidFill>
              <a:effectLst>
                <a:outerShdw blurRad="38100" dist="38100" dir="2700000" algn="tl">
                  <a:srgbClr val="FFFFFF"/>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This is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Data Structure for MFT Attribute, particularly,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first 16 bytes of an MFT attribute.</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The first field is </a:t>
            </a:r>
            <a:r>
              <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Attribute type identifier</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 which is used to define the Attribute type.</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For example, Later you will know that </a:t>
            </a:r>
            <a:r>
              <a:rPr lang="en-US" sz="1200" b="0" i="0" u="none" strike="noStrike" kern="1200" baseline="0" dirty="0">
                <a:solidFill>
                  <a:schemeClr val="tx1"/>
                </a:solidFill>
                <a:latin typeface="Times New Roman" pitchFamily="18" charset="0"/>
                <a:ea typeface="+mn-ea"/>
                <a:cs typeface="+mn-cs"/>
              </a:rPr>
              <a:t>48 stands for the $FILE_NAME attribute, which defines the file name.</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we already know, there are two types of </a:t>
            </a:r>
            <a:r>
              <a:rPr lang="en-US" sz="1200" b="0" i="0" u="none" strike="noStrike" kern="1200" baseline="0" dirty="0">
                <a:solidFill>
                  <a:schemeClr val="tx1"/>
                </a:solidFill>
                <a:latin typeface="Times New Roman" pitchFamily="18" charset="0"/>
                <a:ea typeface="+mn-ea"/>
                <a:cs typeface="+mn-cs"/>
              </a:rPr>
              <a:t>MFT attributes: Resident attribute and Non-resident attribute according to the locations of their attribute contents.</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In addition to the general header for an MFT attribute,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 structure for a </a:t>
            </a:r>
            <a:r>
              <a:rPr lang="en-US" altLang="en-US" sz="1200" b="0"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resident</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 is very simple.</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Basically, we need to know </a:t>
            </a:r>
            <a:r>
              <a:rPr lang="en-US" sz="1200" b="0" i="0" kern="1200" dirty="0">
                <a:solidFill>
                  <a:schemeClr val="tx1"/>
                </a:solidFill>
                <a:effectLst/>
                <a:latin typeface="Times New Roman" pitchFamily="18" charset="0"/>
                <a:ea typeface="+mn-ea"/>
                <a:cs typeface="+mn-cs"/>
              </a:rPr>
              <a:t>where the attribute content starts (looking at the field at byte offset 20) and its size (looking at the field at byte offset 16). Then, we are good to go.</a:t>
            </a:r>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Times New Roman" pitchFamily="18" charset="0"/>
                <a:ea typeface="+mn-ea"/>
                <a:cs typeface="+mn-cs"/>
              </a:rPr>
              <a:t> </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However, for a </a:t>
            </a:r>
            <a:r>
              <a:rPr lang="en-US" altLang="en-US" sz="1200" b="0"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Non-resident</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 the situation will be very different. Remember that </a:t>
            </a:r>
            <a:r>
              <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Non-resident values are stored in cluster runs, aka data runs. Each cluster run is defined by </a:t>
            </a:r>
            <a:r>
              <a:rPr lang="en-US" sz="1200" b="0" i="0" u="none" strike="noStrike" kern="1200" baseline="0" dirty="0">
                <a:solidFill>
                  <a:schemeClr val="tx1"/>
                </a:solidFill>
                <a:latin typeface="Times New Roman" pitchFamily="18" charset="0"/>
                <a:ea typeface="+mn-ea"/>
                <a:cs typeface="+mn-cs"/>
              </a:rPr>
              <a:t>its starting cluster and its length in clusters. So we will need to figure out </a:t>
            </a:r>
            <a:r>
              <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cluster runs</a:t>
            </a:r>
            <a:r>
              <a:rPr lang="en-US" sz="1200" b="0" i="0" u="none" strike="noStrike" kern="1200" baseline="0" dirty="0">
                <a:solidFill>
                  <a:schemeClr val="tx1"/>
                </a:solidFill>
                <a:latin typeface="Times New Roman" pitchFamily="18" charset="0"/>
                <a:ea typeface="+mn-ea"/>
                <a:cs typeface="+mn-cs"/>
              </a:rPr>
              <a:t>.</a:t>
            </a:r>
            <a:endParaRPr lang="en-US" sz="1200" b="0" u="none"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let us take a look at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 structure for a </a:t>
            </a:r>
            <a:r>
              <a:rPr lang="en-US" altLang="en-US" sz="1200" b="0"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non-resident</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 in more detail.</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[click]</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We look at three important fields, which list all the clusters allocated to the file and represented in </a:t>
            </a:r>
            <a:r>
              <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cluster runs</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[click]</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If you only know all the clusters  allocated to an MFT entry attribute, it is not enough to locate the attribute content. You also need to know the attribute content size. Remember that there could be some used space in the disk space occupied by an MFT entry attribute, particularly, in the last data unit or cluster allocated to the attribute. </a:t>
            </a:r>
            <a:r>
              <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It is very similar to slack space in a file</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As mentioned, </a:t>
            </a:r>
            <a:r>
              <a:rPr kumimoji="0" 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t</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he first field in an MFT entry attribute is Attribute type identifier, which is used to define the Attribute type.</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So </a:t>
            </a:r>
            <a:r>
              <a:rPr lang="en-CA" sz="1200" b="0"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what types of Attribute are there?</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NTFS defines many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attribute types.</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Some common ones are, for example,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48 stands for the $FILE_NAME attribute, which defines the file name. In addition, it also includes some important timestamps, or MAC times. Please note that different from FAT file system, the file name in NTFS is in Unicode.</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have so many file systems. From Windows perspective, we have FAT file system. However, NTFS offers what FAT does not:</a:t>
            </a:r>
            <a:endParaRPr lang="en-US" dirty="0"/>
          </a:p>
          <a:p>
            <a:r>
              <a:rPr lang="en-US" dirty="0"/>
              <a:t>NTFS is more reliable, secure and scalable with good performance of file access.</a:t>
            </a:r>
            <a:endParaRPr lang="en-US" dirty="0"/>
          </a:p>
          <a:p>
            <a:endParaRPr lang="en-US" dirty="0"/>
          </a:p>
          <a:p>
            <a:pPr fontAlgn="t"/>
            <a:r>
              <a:rPr lang="en-US" dirty="0"/>
              <a:t>Unfortunately, NTFS is a very complex file system and, </a:t>
            </a:r>
            <a:r>
              <a:rPr lang="en-US" sz="1200" b="0" i="0" kern="1200" dirty="0">
                <a:solidFill>
                  <a:schemeClr val="tx1"/>
                </a:solidFill>
                <a:effectLst/>
                <a:latin typeface="Times New Roman" pitchFamily="18" charset="0"/>
                <a:ea typeface="+mn-ea"/>
                <a:cs typeface="+mn-cs"/>
              </a:rPr>
              <a:t>make matters worse</a:t>
            </a:r>
            <a:r>
              <a:rPr lang="en-US" dirty="0"/>
              <a:t>, there is no published specification from Microsoft that describes the on-disk layout.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attribute type is 128, which stands for data attribute. It contains the actual file content.</a:t>
            </a:r>
            <a:endParaRPr lang="en-US" dirty="0"/>
          </a:p>
          <a:p>
            <a:pPr fontAlgn="t"/>
            <a:r>
              <a:rPr lang="en-US" dirty="0"/>
              <a:t>Also, you may already know that NTFS file system supports file encryption. So I would like to direct you to pay attention to another important attribute type, </a:t>
            </a:r>
            <a:r>
              <a:rPr lang="en-US" sz="1200" kern="1200" dirty="0">
                <a:solidFill>
                  <a:schemeClr val="tx1"/>
                </a:solidFill>
                <a:effectLst/>
                <a:latin typeface="Times New Roman" pitchFamily="18" charset="0"/>
                <a:ea typeface="+mn-ea"/>
                <a:cs typeface="+mn-cs"/>
              </a:rPr>
              <a:t>$LOGGED_UTILITY_STREAM, which is in use by the encrypting file system. It will be detailed later.</a:t>
            </a:r>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will use a real example to take a look at </a:t>
            </a:r>
            <a:r>
              <a:rPr lang="en-CA" sz="1200" b="0"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 an MFT entry Attribute looks like. We will use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$FILE_NAME attribute as an example here.</a:t>
            </a:r>
            <a:endParaRPr lang="en-US" sz="1200" b="0"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As mentioned,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MFT entry has a small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header</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and a set of </a:t>
            </a:r>
            <a:r>
              <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attributes</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Also, there could be some unused space in the end of it.</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fontAlgn="t"/>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example MFT entry here has three attributes, including </a:t>
            </a:r>
            <a:r>
              <a:rPr lang="en-US" sz="1200" kern="1200" dirty="0">
                <a:solidFill>
                  <a:schemeClr val="tx1"/>
                </a:solidFill>
                <a:effectLst/>
                <a:latin typeface="Times New Roman" pitchFamily="18" charset="0"/>
                <a:ea typeface="+mn-ea"/>
                <a:cs typeface="+mn-cs"/>
              </a:rPr>
              <a:t>$STANDARD_INFORMATION, </a:t>
            </a:r>
            <a:r>
              <a:rPr lang="en-US" sz="1200" b="0" i="0" kern="1200" dirty="0">
                <a:solidFill>
                  <a:schemeClr val="tx1"/>
                </a:solidFill>
                <a:effectLst/>
                <a:latin typeface="Times New Roman" pitchFamily="18" charset="0"/>
                <a:ea typeface="+mn-ea"/>
                <a:cs typeface="+mn-cs"/>
              </a:rPr>
              <a:t>$FILE_NAME, and $DATA.</a:t>
            </a:r>
            <a:endParaRPr lang="en-US" sz="1200" b="0" i="0" kern="1200" dirty="0">
              <a:solidFill>
                <a:schemeClr val="tx1"/>
              </a:solidFill>
              <a:effectLst/>
              <a:latin typeface="Times New Roman" pitchFamily="18" charset="0"/>
              <a:ea typeface="+mn-ea"/>
              <a:cs typeface="+mn-cs"/>
            </a:endParaRPr>
          </a:p>
          <a:p>
            <a:r>
              <a:rPr lang="en-US" dirty="0"/>
              <a:t>Now our goal is to locate the </a:t>
            </a:r>
            <a:r>
              <a:rPr lang="en-US" sz="1200" b="0" i="0" kern="1200" dirty="0">
                <a:solidFill>
                  <a:schemeClr val="tx1"/>
                </a:solidFill>
                <a:effectLst/>
                <a:latin typeface="Times New Roman" pitchFamily="18" charset="0"/>
                <a:ea typeface="+mn-ea"/>
                <a:cs typeface="+mn-cs"/>
              </a:rPr>
              <a:t>$FILE_NAME attribute and analyze it. In other words, we want to analyze a $FILE_NAME attribute and figure out the file name.</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Please note that it is very usual that </a:t>
            </a:r>
            <a:r>
              <a:rPr lang="en-US" dirty="0"/>
              <a:t>the </a:t>
            </a:r>
            <a:r>
              <a:rPr lang="en-US" sz="1200" b="0" i="0" kern="1200" dirty="0">
                <a:solidFill>
                  <a:schemeClr val="tx1"/>
                </a:solidFill>
                <a:effectLst/>
                <a:latin typeface="Times New Roman" pitchFamily="18" charset="0"/>
                <a:ea typeface="+mn-ea"/>
                <a:cs typeface="+mn-cs"/>
              </a:rPr>
              <a:t>$FILE_NAME attribute is not the first attribute.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Recap the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Data Structure for MFT Entries. Particularly, we look at the field at byte offset 20 (0x14 in hex), which indicates the beginning of the first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Times New Roman" pitchFamily="18" charset="0"/>
                <a:ea typeface="+mn-ea"/>
                <a:cs typeface="+mn-cs"/>
              </a:rPr>
              <a:t>It is very usual that </a:t>
            </a:r>
            <a:r>
              <a:rPr lang="en-US" dirty="0"/>
              <a:t>the </a:t>
            </a:r>
            <a:r>
              <a:rPr lang="en-US" sz="1200" b="0" i="0" kern="1200" dirty="0">
                <a:solidFill>
                  <a:schemeClr val="tx1"/>
                </a:solidFill>
                <a:effectLst/>
                <a:latin typeface="Times New Roman" pitchFamily="18" charset="0"/>
                <a:ea typeface="+mn-ea"/>
                <a:cs typeface="+mn-cs"/>
              </a:rPr>
              <a:t>$FILE_NAME attribute is not the first attribute. In other words, we are not looking for the first attribute.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u="none" dirty="0"/>
              <a:t>Recap the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Data Structure for MFT Entry Attribute. Particularly, we look at the field at byte offset 4, which indicates the length of the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Technically speaking, we know the </a:t>
            </a:r>
            <a:r>
              <a:rPr lang="en-US" sz="1200" b="0"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start point</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of the next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As such, starting from the </a:t>
            </a:r>
            <a:r>
              <a:rPr lang="en-US" sz="1200" b="0" i="0" u="none" kern="1200" dirty="0">
                <a:solidFill>
                  <a:schemeClr val="tx1"/>
                </a:solidFill>
                <a:effectLst/>
                <a:latin typeface="Times New Roman" pitchFamily="18" charset="0"/>
                <a:ea typeface="+mn-ea"/>
                <a:cs typeface="+mn-cs"/>
              </a:rPr>
              <a:t>first </a:t>
            </a:r>
            <a:r>
              <a:rPr lang="en-US" sz="1200" b="0" i="0" kern="1200" dirty="0">
                <a:solidFill>
                  <a:schemeClr val="tx1"/>
                </a:solidFill>
                <a:effectLst/>
                <a:latin typeface="Times New Roman" pitchFamily="18" charset="0"/>
                <a:ea typeface="+mn-ea"/>
                <a:cs typeface="+mn-cs"/>
              </a:rPr>
              <a:t>attribute,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we can go over the attributes one by one, looking for one attribute whose </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Attribute type identifier is 48. It means </a:t>
            </a:r>
            <a:r>
              <a:rPr lang="en-US" sz="1200" b="0" i="0" kern="1200" dirty="0">
                <a:solidFill>
                  <a:schemeClr val="tx1"/>
                </a:solidFill>
                <a:effectLst/>
                <a:latin typeface="Times New Roman" pitchFamily="18" charset="0"/>
                <a:ea typeface="+mn-ea"/>
                <a:cs typeface="+mn-cs"/>
              </a:rPr>
              <a:t>$FILE_NAME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first figure out the starting point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first attribute </a:t>
            </a:r>
            <a:r>
              <a:rPr lang="en-US" dirty="0"/>
              <a:t>by </a:t>
            </a:r>
            <a:r>
              <a:rPr lang="en-US" b="0" dirty="0"/>
              <a:t>inspecting</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the field at byte offset 20 (0x14 in hex) in </a:t>
            </a:r>
            <a:r>
              <a:rPr lang="en-US" b="1" dirty="0"/>
              <a:t>the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MFT Entry</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Afterwards, we inspect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the field at byte offset 4 in the first attribute</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and know its length.</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As such, we also figure out the </a:t>
            </a:r>
            <a:r>
              <a:rPr lang="en-US" dirty="0"/>
              <a:t>starting point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next attribute, which is the second attribute. As we continue to look over each attribute, we should be able to locate one attribute whose </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Attribute type identifier is 48. It means </a:t>
            </a:r>
            <a:r>
              <a:rPr lang="en-US" sz="1200" b="0" i="0" kern="1200" dirty="0">
                <a:solidFill>
                  <a:schemeClr val="tx1"/>
                </a:solidFill>
                <a:effectLst/>
                <a:latin typeface="Times New Roman" pitchFamily="18" charset="0"/>
                <a:ea typeface="+mn-ea"/>
                <a:cs typeface="+mn-cs"/>
              </a:rPr>
              <a:t>$FILE_NAME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After we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find out the</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 </a:t>
            </a:r>
            <a:r>
              <a:rPr lang="en-US" sz="1200" b="0" i="0" kern="1200" dirty="0">
                <a:solidFill>
                  <a:schemeClr val="tx1"/>
                </a:solidFill>
                <a:effectLst/>
                <a:latin typeface="Times New Roman" pitchFamily="18" charset="0"/>
                <a:ea typeface="+mn-ea"/>
                <a:cs typeface="+mn-cs"/>
              </a:rPr>
              <a:t>$FILE_NAME attribute, we can extract its content, which is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$FILE_NAME structure.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hex dump of the MFT entry (or MFT entry 0).</a:t>
            </a:r>
            <a:endParaRPr lang="en-US" dirty="0"/>
          </a:p>
          <a:p>
            <a:r>
              <a:rPr lang="en-US" dirty="0"/>
              <a:t>A</a:t>
            </a:r>
            <a:r>
              <a:rPr lang="en-US" sz="1200" b="0" i="0" u="none" strike="noStrike" kern="1200" baseline="0" dirty="0">
                <a:solidFill>
                  <a:schemeClr val="tx1"/>
                </a:solidFill>
                <a:latin typeface="Times New Roman" pitchFamily="18" charset="0"/>
                <a:ea typeface="+mn-ea"/>
                <a:cs typeface="+mn-cs"/>
              </a:rPr>
              <a:t> MFT entry start with “FILE”. We take a look at the field at byte offset 20, knowing the offset to the first attribute or the starting point of the first attribute. The value in the field at byte offset 20 is 0038 in hex, which is converted to 56 in decimal.</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So we know the first attribute starts at byte offset 56. However, we look at the first 4 bytes of the first attribute, which is </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Attribute type identifier. The value is 16, which is not the </a:t>
            </a:r>
            <a:r>
              <a:rPr lang="en-US" sz="1200" b="0" i="0" kern="1200" dirty="0">
                <a:solidFill>
                  <a:schemeClr val="tx1"/>
                </a:solidFill>
                <a:effectLst/>
                <a:latin typeface="Times New Roman" pitchFamily="18" charset="0"/>
                <a:ea typeface="+mn-ea"/>
                <a:cs typeface="+mn-cs"/>
              </a:rPr>
              <a:t>$FILE_NAME attribute. </a:t>
            </a:r>
            <a:r>
              <a:rPr lang="en-US" sz="1200" b="0" i="0" u="none" kern="1200" dirty="0">
                <a:solidFill>
                  <a:schemeClr val="tx1"/>
                </a:solidFill>
                <a:effectLst/>
                <a:latin typeface="Times New Roman" pitchFamily="18" charset="0"/>
                <a:ea typeface="+mn-ea"/>
                <a:cs typeface="+mn-cs"/>
              </a:rPr>
              <a:t>Next, we inspect </a:t>
            </a:r>
            <a:r>
              <a:rPr lang="en-US" sz="1200" b="1" u="none" dirty="0">
                <a:effectLst>
                  <a:outerShdw blurRad="38100" dist="38100" dir="2700000" algn="tl">
                    <a:srgbClr val="000000">
                      <a:alpha val="43137"/>
                    </a:srgbClr>
                  </a:outerShdw>
                </a:effectLst>
                <a:latin typeface="Times New Roman" pitchFamily="18" charset="0"/>
                <a:cs typeface="Times New Roman" pitchFamily="18" charset="0"/>
              </a:rPr>
              <a:t>the field at byte offset 4 in the first attribute</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 and know its length. </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So we move on to the next or second attribute. In other words, we know that </a:t>
            </a:r>
            <a:r>
              <a:rPr lang="en-US" sz="1200" b="0" i="0" u="none" strike="noStrike" kern="1200" baseline="0" dirty="0">
                <a:solidFill>
                  <a:schemeClr val="tx1"/>
                </a:solidFill>
                <a:latin typeface="Times New Roman" pitchFamily="18" charset="0"/>
                <a:ea typeface="+mn-ea"/>
                <a:cs typeface="+mn-cs"/>
              </a:rPr>
              <a:t>the second attribute starts at </a:t>
            </a:r>
            <a:r>
              <a:rPr lang="en-US" sz="1200" b="1" i="0" u="none" strike="noStrike" kern="1200" baseline="0" dirty="0">
                <a:solidFill>
                  <a:schemeClr val="tx1"/>
                </a:solidFill>
                <a:latin typeface="Times New Roman" pitchFamily="18" charset="0"/>
                <a:ea typeface="+mn-ea"/>
                <a:cs typeface="+mn-cs"/>
              </a:rPr>
              <a:t>byte offset 152</a:t>
            </a:r>
            <a:r>
              <a:rPr lang="en-US" sz="1200" b="0" i="0" u="none" strike="noStrike" kern="1200" baseline="0" dirty="0">
                <a:solidFill>
                  <a:schemeClr val="tx1"/>
                </a:solidFill>
                <a:latin typeface="Times New Roman" pitchFamily="18" charset="0"/>
                <a:ea typeface="+mn-ea"/>
                <a:cs typeface="+mn-cs"/>
              </a:rPr>
              <a:t>, which is 56 plus 96.</a:t>
            </a:r>
            <a:endParaRPr lang="en-US" sz="1200" b="0" i="0" u="none" strike="noStrike"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strike="noStrike" kern="1200" baseline="0" dirty="0">
                <a:solidFill>
                  <a:schemeClr val="tx1"/>
                </a:solidFill>
                <a:latin typeface="Times New Roman" pitchFamily="18" charset="0"/>
                <a:ea typeface="+mn-ea"/>
                <a:cs typeface="+mn-cs"/>
              </a:rPr>
              <a:t>We look at the first 4 bytes of the second attribute, which is </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Attribute type identifier. The value is 48, which is the </a:t>
            </a:r>
            <a:r>
              <a:rPr lang="en-US" sz="1200" b="0" i="0" kern="1200" dirty="0">
                <a:solidFill>
                  <a:schemeClr val="tx1"/>
                </a:solidFill>
                <a:effectLst/>
                <a:latin typeface="Times New Roman" pitchFamily="18" charset="0"/>
                <a:ea typeface="+mn-ea"/>
                <a:cs typeface="+mn-cs"/>
              </a:rPr>
              <a:t>$FILE_NAME attribute. We find it.</a:t>
            </a:r>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u="none" kern="1200" dirty="0">
                <a:solidFill>
                  <a:schemeClr val="tx1"/>
                </a:solidFill>
                <a:effectLst/>
                <a:latin typeface="Times New Roman" pitchFamily="18" charset="0"/>
                <a:ea typeface="+mn-ea"/>
                <a:cs typeface="+mn-cs"/>
              </a:rPr>
              <a:t>Afterwards, we figure out the starting point of the attribute content in </a:t>
            </a: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the </a:t>
            </a:r>
            <a:r>
              <a:rPr lang="en-US" sz="1200" b="0" i="0" kern="1200" dirty="0">
                <a:solidFill>
                  <a:schemeClr val="tx1"/>
                </a:solidFill>
                <a:effectLst/>
                <a:latin typeface="Times New Roman" pitchFamily="18" charset="0"/>
                <a:ea typeface="+mn-ea"/>
                <a:cs typeface="+mn-cs"/>
              </a:rPr>
              <a:t>$FILE_NAME attribute as well as its size of </a:t>
            </a:r>
            <a:r>
              <a:rPr lang="en-US" sz="1200" b="0" i="0" u="none" kern="1200" dirty="0">
                <a:solidFill>
                  <a:schemeClr val="tx1"/>
                </a:solidFill>
                <a:effectLst/>
                <a:latin typeface="Times New Roman" pitchFamily="18" charset="0"/>
                <a:ea typeface="+mn-ea"/>
                <a:cs typeface="+mn-cs"/>
              </a:rPr>
              <a:t>the attribute content. </a:t>
            </a:r>
            <a:endParaRPr lang="en-US" sz="1200" b="0" i="0" u="none"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dirty="0">
                <a:latin typeface="Times New Roman" pitchFamily="18" charset="0"/>
                <a:cs typeface="Times New Roman" pitchFamily="18" charset="0"/>
              </a:rPr>
              <a:t>The File Name Attribute content is included within the blue square.</a:t>
            </a:r>
            <a:endParaRPr lang="en-US" sz="1200" b="1"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will need to parse the </a:t>
            </a:r>
            <a:r>
              <a:rPr lang="en-US" sz="1200" b="1" dirty="0">
                <a:latin typeface="Times New Roman" pitchFamily="18" charset="0"/>
                <a:cs typeface="Times New Roman" pitchFamily="18" charset="0"/>
              </a:rPr>
              <a:t>File Name Attribute content.</a:t>
            </a:r>
            <a:endParaRPr lang="en-US" sz="1200" b="1" dirty="0">
              <a:latin typeface="Times New Roman" pitchFamily="18" charset="0"/>
              <a:cs typeface="Times New Roman" pitchFamily="18" charset="0"/>
            </a:endParaRPr>
          </a:p>
          <a:p>
            <a:r>
              <a:rPr lang="en-US" b="0" dirty="0"/>
              <a:t>This is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Data structure for the $FILE_NAME structure, which is contained in the $FILE_NAME attribute.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Particularly, we are interested in two fields:</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field at byte offset 64 indicates the length of the file name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field starting at byte offset 66 contains the file name.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Now, NTFS is widely used in Windows systems. some people is under the misimpression that </a:t>
            </a:r>
            <a:r>
              <a:rPr lang="en-US"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FAT file system has become obsolete.</a:t>
            </a:r>
            <a:endParaRPr lang="en-US"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use the example again to take a look at how to parse out the file name. First, we will need to extract the content of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$FILE_NAME attribute.</a:t>
            </a:r>
            <a:endParaRPr lang="en-US" dirty="0"/>
          </a:p>
          <a:p>
            <a:r>
              <a:rPr lang="en-US" dirty="0"/>
              <a:t>You can also simply use the TSK tool </a:t>
            </a:r>
            <a:r>
              <a:rPr lang="en-US" dirty="0" err="1"/>
              <a:t>icat</a:t>
            </a:r>
            <a:r>
              <a:rPr lang="en-US" dirty="0"/>
              <a:t> to </a:t>
            </a:r>
            <a:r>
              <a:rPr lang="en-US" dirty="0" err="1"/>
              <a:t>dislay</a:t>
            </a:r>
            <a:r>
              <a:rPr lang="en-US" dirty="0"/>
              <a:t> </a:t>
            </a:r>
            <a:r>
              <a:rPr lang="en-US" sz="1200" b="0" i="0" kern="1200" dirty="0">
                <a:solidFill>
                  <a:schemeClr val="tx1"/>
                </a:solidFill>
                <a:effectLst/>
                <a:latin typeface="Times New Roman" pitchFamily="18" charset="0"/>
                <a:ea typeface="+mn-ea"/>
                <a:cs typeface="+mn-cs"/>
              </a:rPr>
              <a:t>the content of the $FILE_NAME attribute for a MFT entry (MFT entry 0 in the example here), and then use the Linux utility </a:t>
            </a:r>
            <a:r>
              <a:rPr lang="en-US" sz="1200" b="0" i="0" kern="1200" dirty="0" err="1">
                <a:solidFill>
                  <a:schemeClr val="tx1"/>
                </a:solidFill>
                <a:effectLst/>
                <a:latin typeface="Times New Roman" pitchFamily="18" charset="0"/>
                <a:ea typeface="+mn-ea"/>
                <a:cs typeface="+mn-cs"/>
              </a:rPr>
              <a:t>xxd</a:t>
            </a:r>
            <a:r>
              <a:rPr lang="en-US" sz="1200" b="0" i="0" kern="1200" dirty="0">
                <a:solidFill>
                  <a:schemeClr val="tx1"/>
                </a:solidFill>
                <a:effectLst/>
                <a:latin typeface="Times New Roman" pitchFamily="18" charset="0"/>
                <a:ea typeface="+mn-ea"/>
                <a:cs typeface="+mn-cs"/>
              </a:rPr>
              <a:t> to show its hex dump.</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[click]</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We inspect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field at byte offset 64, which is the length of the file name.</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The value is 4, which means the file name length is 4.</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[click]</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We then inspect the field starting at byte offset 66, which contains the file name. Note that the file name uses Unicode, which means each character uses two bytes here. We know the file name is $MFT.</a:t>
            </a:r>
            <a:endParaRPr lang="en-US" sz="1200"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NTFS provides many special features to </a:t>
            </a:r>
            <a:r>
              <a:rPr lang="en-US" sz="1200" b="0" i="0" kern="1200" dirty="0">
                <a:solidFill>
                  <a:schemeClr val="tx1"/>
                </a:solidFill>
                <a:effectLst/>
                <a:latin typeface="Times New Roman" pitchFamily="18" charset="0"/>
                <a:ea typeface="+mn-ea"/>
                <a:cs typeface="+mn-cs"/>
              </a:rPr>
              <a:t>improve storage performance and data storage efficiency as well as data security. As such, more advanced attribute types are </a:t>
            </a:r>
            <a:r>
              <a:rPr lang="en-US" sz="1200" b="0" i="0" kern="1200">
                <a:solidFill>
                  <a:schemeClr val="tx1"/>
                </a:solidFill>
                <a:effectLst/>
                <a:latin typeface="Times New Roman" pitchFamily="18" charset="0"/>
                <a:ea typeface="+mn-ea"/>
                <a:cs typeface="+mn-cs"/>
              </a:rPr>
              <a:t>defined. </a:t>
            </a:r>
            <a:r>
              <a:rPr lang="en-US"/>
              <a:t>Next</a:t>
            </a:r>
            <a:r>
              <a:rPr lang="en-US" dirty="0"/>
              <a:t>, we will take a look at file encryption in NTFS.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a:t>
            </a:r>
            <a:r>
              <a:rPr lang="en-US" altLang="en-US" dirty="0"/>
              <a:t>encryption, Symmetric encryption and Public-Key Encryption.</a:t>
            </a:r>
            <a:endParaRPr lang="en-US" dirty="0"/>
          </a:p>
          <a:p>
            <a:r>
              <a:rPr lang="en-US" altLang="en-US" dirty="0"/>
              <a:t>Symmetric encryption uses the same symmetric key to encrypt data and decrypt the encrypted data back to its original form.</a:t>
            </a:r>
            <a:endParaRPr lang="en-US" altLang="en-US" dirty="0"/>
          </a:p>
          <a:p>
            <a:r>
              <a:rPr lang="en-US" altLang="en-US" dirty="0"/>
              <a:t>The secret key, is sometimes referred as "encryption key" or "shared key", because both sending and receiving parties should know it in advance.</a:t>
            </a:r>
            <a:endParaRPr lang="en-US" altLang="en-US" dirty="0"/>
          </a:p>
          <a:p>
            <a:endParaRPr lang="en-US" alt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In Public-key encryption, each user has two keys, one is public key known to the public and another is private key only known to the owner itself.</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p>
          <a:p>
            <a:pPr>
              <a:defRPr/>
            </a:pPr>
            <a:r>
              <a:rPr lang="en-US" dirty="0"/>
              <a:t>In </a:t>
            </a:r>
            <a:r>
              <a:rPr lang="en-US" dirty="0">
                <a:ln>
                  <a:solidFill>
                    <a:schemeClr val="accent2"/>
                  </a:solidFill>
                </a:ln>
                <a:cs typeface="Times New Roman" pitchFamily="18" charset="0"/>
              </a:rPr>
              <a:t>Public-Key Encryption</a:t>
            </a:r>
            <a:r>
              <a:rPr lang="en-US" dirty="0"/>
              <a:t>, anyone can encrypt messages using other’s public key, but only the holder of the paired private key can decrypt it. </a:t>
            </a:r>
            <a:endParaRPr lang="en-US" dirty="0"/>
          </a:p>
          <a:p>
            <a:pPr>
              <a:defRPr/>
            </a:pPr>
            <a:r>
              <a:rPr lang="en-US" dirty="0"/>
              <a:t>For example, Alice wants to send a secret message “Hello Bob!” to Bob. So Alice uses Bob’s public key to encrypt the message. Afterwards, Alice forwards the ciphertext to Bob.</a:t>
            </a:r>
            <a:endParaRPr lang="en-US" dirty="0"/>
          </a:p>
          <a:p>
            <a:pPr>
              <a:defRPr/>
            </a:pPr>
            <a:r>
              <a:rPr lang="en-US" dirty="0"/>
              <a:t>Bob can use his private key to decrypt it and get the plaintext “Hello Bob!”.</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altLang="zh-CN" dirty="0"/>
              <a:t>However, asymmetric key algorithms are very slow:</a:t>
            </a:r>
            <a:endParaRPr lang="en-US" altLang="zh-CN" dirty="0"/>
          </a:p>
          <a:p>
            <a:pPr>
              <a:spcAft>
                <a:spcPts val="600"/>
              </a:spcAft>
            </a:pPr>
            <a:r>
              <a:rPr lang="en-US" altLang="zh-CN" sz="1200" dirty="0"/>
              <a:t>In practice, asymmetric key algorithms are typically hundreds to thousands times slower than symmetric key algorithms.</a:t>
            </a:r>
            <a:endParaRPr lang="en-US" altLang="zh-CN" sz="1200" dirty="0"/>
          </a:p>
          <a:p>
            <a:pPr marL="342900" indent="-342900" eaLnBrk="0" hangingPunct="0">
              <a:spcBef>
                <a:spcPct val="20000"/>
              </a:spcBef>
              <a:spcAft>
                <a:spcPts val="600"/>
              </a:spcAft>
              <a:buClr>
                <a:schemeClr val="accent2"/>
              </a:buClr>
              <a:buSzPct val="85000"/>
              <a:buFont typeface="ZapfDingbats"/>
              <a:buNone/>
            </a:pPr>
            <a:r>
              <a:rPr lang="en-US" altLang="zh-CN" dirty="0">
                <a:solidFill>
                  <a:srgbClr val="9900FF"/>
                </a:solidFill>
              </a:rPr>
              <a:t>What if we need to </a:t>
            </a:r>
            <a:r>
              <a:rPr lang="en-US" altLang="zh-CN" sz="1200" dirty="0">
                <a:solidFill>
                  <a:srgbClr val="9900FF"/>
                </a:solidFill>
                <a:latin typeface="Times New Roman" pitchFamily="18" charset="0"/>
                <a:ea typeface="SimSun" pitchFamily="2" charset="-122"/>
                <a:cs typeface="Times New Roman" pitchFamily="18" charset="0"/>
              </a:rPr>
              <a:t>encrypt  a large document?</a:t>
            </a:r>
            <a:endParaRPr lang="en-US" altLang="zh-CN" sz="1200" dirty="0">
              <a:solidFill>
                <a:srgbClr val="9900FF"/>
              </a:solidFill>
              <a:latin typeface="Times New Roman" pitchFamily="18" charset="0"/>
              <a:ea typeface="SimSun" pitchFamily="2" charset="-122"/>
              <a:cs typeface="Times New Roman" pitchFamily="18" charset="0"/>
            </a:endParaRP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latin typeface="Times New Roman" pitchFamily="18" charset="0"/>
                <a:ea typeface="SimSun" pitchFamily="2" charset="-122"/>
                <a:cs typeface="Times New Roman" pitchFamily="18" charset="0"/>
              </a:rPr>
              <a:t>Symmetric-key algorithms are generally fast, but key management is a problem.</a:t>
            </a:r>
            <a:endParaRPr lang="en-US" altLang="zh-CN" sz="1200" dirty="0">
              <a:latin typeface="Times New Roman" pitchFamily="18" charset="0"/>
              <a:ea typeface="SimSun" pitchFamily="2" charset="-122"/>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p:sp>
      <p:sp>
        <p:nvSpPr>
          <p:cNvPr id="114691" name="Rectangle 3"/>
          <p:cNvSpPr>
            <a:spLocks noGrp="1" noChangeArrowheads="1"/>
          </p:cNvSpPr>
          <p:nvPr>
            <p:ph type="body" idx="1"/>
          </p:nvPr>
        </p:nvSpPr>
        <p:spPr>
          <a:xfrm>
            <a:off x="700565" y="4416505"/>
            <a:ext cx="5609271" cy="4181634"/>
          </a:xfrm>
          <a:noFill/>
        </p:spPr>
        <p:txBody>
          <a:bodyPr/>
          <a:lstStyle/>
          <a:p>
            <a:r>
              <a:rPr lang="en-US" altLang="en-US" dirty="0"/>
              <a:t>So we talk about a combination of Symmetric-key encryption and asymmetric key encryption. It is also hybrid encryption.</a:t>
            </a:r>
            <a:endParaRPr lang="en-US" altLang="en-US" dirty="0"/>
          </a:p>
          <a:p>
            <a:r>
              <a:rPr lang="en-US" altLang="en-US" dirty="0"/>
              <a:t>As such, hybrid encryption allows users to encrypt data with the speed of Symmetric-key encryption and the convenience and security of public key encryption.</a:t>
            </a:r>
            <a:endParaRPr lang="en-US" altLang="en-US" dirty="0"/>
          </a:p>
          <a:p>
            <a:r>
              <a:rPr lang="en-US" altLang="en-US" dirty="0"/>
              <a:t>Specifically, suppose a user wants to send a secret message to someone else. So the sender first randomly picks up a secret key (or a symmetric key) and then uses the receiver’s public key to encrypt the randomly chosen key k.  Afterwards, the sender uses the randomly chosen secret key to encrypt the message. Afterwards, the sender put together the encrypted secret key as well as the encrypted message and forward it in a whole to the receiver.</a:t>
            </a:r>
            <a:endParaRPr lang="en-US" altLang="en-US" dirty="0"/>
          </a:p>
          <a:p>
            <a:endParaRPr lang="en-US" altLang="en-US" dirty="0"/>
          </a:p>
          <a:p>
            <a:r>
              <a:rPr lang="en-US" altLang="en-US" dirty="0"/>
              <a:t>Upon receipt of the encrypted message, the receiver can use his or her private key to decrypt the protected symmetric key and get the secret key randomly chosen by the sender. Then, the receiver can use the obtained symmetric key to decrypt the protected message.</a:t>
            </a:r>
            <a:endParaRPr lang="en-US" altLang="en-US" dirty="0"/>
          </a:p>
          <a:p>
            <a:r>
              <a:rPr lang="en-US" altLang="en-US" dirty="0"/>
              <a:t>It is also known as </a:t>
            </a:r>
            <a:r>
              <a:rPr lang="en-US" altLang="en-US" sz="1200" u="none" dirty="0">
                <a:solidFill>
                  <a:schemeClr val="tx1"/>
                </a:solidFill>
                <a:latin typeface="Times New Roman" pitchFamily="18" charset="0"/>
                <a:cs typeface="Times New Roman" pitchFamily="18" charset="0"/>
              </a:rPr>
              <a:t>Digital Envelopes.</a:t>
            </a:r>
            <a:endParaRPr lang="en-US" altLang="en-US" sz="1200" u="none" dirty="0">
              <a:solidFill>
                <a:schemeClr val="tx1"/>
              </a:solidFill>
              <a:latin typeface="Times New Roman" pitchFamily="18" charset="0"/>
              <a:cs typeface="Times New Roman" pitchFamily="18" charset="0"/>
            </a:endParaRPr>
          </a:p>
          <a:p>
            <a:r>
              <a:rPr lang="en-US" altLang="en-US" dirty="0"/>
              <a:t>[click]</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It uses </a:t>
            </a:r>
            <a:r>
              <a:rPr lang="en-US" dirty="0">
                <a:latin typeface="Times New Roman" pitchFamily="18" charset="0"/>
                <a:cs typeface="Times New Roman" pitchFamily="18" charset="0"/>
              </a:rPr>
              <a:t>Asymmetric Encryption</a:t>
            </a:r>
            <a:endParaRPr lang="en-US" dirty="0">
              <a:latin typeface="Times New Roman" pitchFamily="18" charset="0"/>
              <a:cs typeface="Times New Roman" pitchFamily="18" charset="0"/>
            </a:endParaRPr>
          </a:p>
          <a:p>
            <a:r>
              <a:rPr lang="en-US" altLang="en-US" dirty="0"/>
              <a:t>[click]</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It uses </a:t>
            </a:r>
            <a:r>
              <a:rPr lang="en-US" dirty="0">
                <a:latin typeface="Times New Roman" pitchFamily="18" charset="0"/>
                <a:cs typeface="Times New Roman" pitchFamily="18" charset="0"/>
              </a:rPr>
              <a:t>Symmetric Encryption</a:t>
            </a:r>
            <a:endParaRPr lang="en-US" dirty="0">
              <a:latin typeface="Times New Roman" pitchFamily="18" charset="0"/>
              <a:cs typeface="Times New Roman" pitchFamily="18" charset="0"/>
            </a:endParaRPr>
          </a:p>
          <a:p>
            <a:endParaRPr lang="en-US" altLang="en-US" dirty="0"/>
          </a:p>
          <a:p>
            <a:endParaRPr lang="en-US" altLang="en-US" dirty="0"/>
          </a:p>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hybrid encryption technique is also adopted for file encryption. For example, </a:t>
            </a:r>
            <a:r>
              <a:rPr lang="en-US" sz="1200" dirty="0">
                <a:latin typeface="Times New Roman" pitchFamily="18" charset="0"/>
                <a:cs typeface="Times New Roman" pitchFamily="18" charset="0"/>
              </a:rPr>
              <a:t>the NTFS  Encrypting File System (EFS) uses hybrid encryption: </a:t>
            </a: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itchFamily="18" charset="0"/>
                <a:cs typeface="Times New Roman" pitchFamily="18" charset="0"/>
              </a:rPr>
              <a:t>Each use has a pair of keys, </a:t>
            </a:r>
            <a:r>
              <a:rPr lang="en-US" altLang="en-US" dirty="0"/>
              <a:t>one is public key known to the public and another is private key only known to the owner itself. The private key is protected by </a:t>
            </a:r>
            <a:r>
              <a:rPr lang="en-US" dirty="0"/>
              <a:t>the user's logon password</a:t>
            </a:r>
            <a:r>
              <a:rPr lang="en-US" sz="1200" dirty="0">
                <a:latin typeface="Times New Roman" pitchFamily="18" charset="0"/>
                <a:cs typeface="Times New Roman" pitchFamily="18" charset="0"/>
              </a:rPr>
              <a:t>.</a:t>
            </a:r>
            <a:endParaRPr lang="en-US" sz="120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itchFamily="18" charset="0"/>
                <a:cs typeface="Times New Roman" pitchFamily="18" charset="0"/>
              </a:rPr>
              <a:t>First, the file content is encrypted with a random symmetric key, (called File Encryption Key (FEK)). Then this File Encryption Key is  encrypted with the public keys of each of the users allowed to decrypt the file. </a:t>
            </a: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itchFamily="18" charset="0"/>
                <a:cs typeface="Times New Roman" pitchFamily="18" charset="0"/>
              </a:rPr>
              <a:t>Afterwards, the encrypted file encryption key will be put into </a:t>
            </a:r>
            <a:r>
              <a:rPr lang="en-US" sz="1200" kern="1200" dirty="0">
                <a:solidFill>
                  <a:schemeClr val="tx1"/>
                </a:solidFill>
                <a:effectLst/>
                <a:latin typeface="Times New Roman" pitchFamily="18" charset="0"/>
                <a:ea typeface="+mn-ea"/>
                <a:cs typeface="+mn-cs"/>
              </a:rPr>
              <a:t>$LOGGED_UTILITY_STREAM attribute, and </a:t>
            </a:r>
            <a:r>
              <a:rPr lang="en-US" sz="1200" dirty="0">
                <a:latin typeface="Times New Roman" pitchFamily="18" charset="0"/>
                <a:cs typeface="Times New Roman" pitchFamily="18" charset="0"/>
              </a:rPr>
              <a:t>the encrypted file content is saved into the $DATA attribute.</a:t>
            </a:r>
            <a:endParaRPr lang="en-US" sz="120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b="0" u="none"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Decryption process starts with decrypting encrypted </a:t>
            </a:r>
            <a:r>
              <a:rPr lang="en-US" sz="1200" b="0" u="none" dirty="0">
                <a:latin typeface="Times New Roman" pitchFamily="18" charset="0"/>
                <a:cs typeface="Times New Roman" pitchFamily="18" charset="0"/>
              </a:rPr>
              <a:t>File Encryption Key (FEK).</a:t>
            </a:r>
            <a:endParaRPr lang="en-US" sz="1200" b="0" u="none"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Specifically, after the user logs into his or her account, the user will access his or her private key. Then, the user can </a:t>
            </a:r>
            <a:r>
              <a:rPr lang="en-US" altLang="en-US" b="0" dirty="0"/>
              <a:t>use his or her private key to decrypt the protected </a:t>
            </a:r>
            <a:r>
              <a:rPr lang="en-US" sz="1200" b="0" dirty="0">
                <a:latin typeface="Times New Roman" pitchFamily="18" charset="0"/>
                <a:cs typeface="Times New Roman" pitchFamily="18" charset="0"/>
              </a:rPr>
              <a:t>File Encryption Key (FEK)</a:t>
            </a:r>
            <a:r>
              <a:rPr lang="en-US" altLang="en-US" b="0" dirty="0"/>
              <a:t>. Then, the user can use the obtained </a:t>
            </a:r>
            <a:r>
              <a:rPr lang="en-US" sz="1200" b="0" dirty="0">
                <a:latin typeface="Times New Roman" pitchFamily="18" charset="0"/>
                <a:cs typeface="Times New Roman" pitchFamily="18" charset="0"/>
              </a:rPr>
              <a:t>File Encryption Key (FEK)</a:t>
            </a:r>
            <a:r>
              <a:rPr lang="en-US" altLang="en-US" b="0" dirty="0"/>
              <a:t> to decrypt the protected file content.</a:t>
            </a:r>
            <a:endParaRPr lang="en-US" altLang="en-US" b="0" dirty="0"/>
          </a:p>
          <a:p>
            <a:endParaRPr lang="en-US" alt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file lookup very often. But you don’t want to wait too long. </a:t>
            </a:r>
            <a:endParaRPr lang="en-US" dirty="0"/>
          </a:p>
          <a:p>
            <a:r>
              <a:rPr lang="en-US" dirty="0"/>
              <a:t>Unfortunately, we may have thousands of files on our hard disk. </a:t>
            </a:r>
            <a:endParaRPr lang="en-US" dirty="0"/>
          </a:p>
          <a:p>
            <a:r>
              <a:rPr lang="en-US" dirty="0"/>
              <a:t>[click]</a:t>
            </a:r>
            <a:endParaRPr lang="en-US" dirty="0"/>
          </a:p>
          <a:p>
            <a:r>
              <a:rPr lang="en-US" dirty="0"/>
              <a:t>Therefore, we need fast file lookup technique.</a:t>
            </a:r>
            <a:endParaRPr lang="en-US" dirty="0"/>
          </a:p>
          <a:p>
            <a:r>
              <a:rPr lang="en-US" dirty="0"/>
              <a:t>[click]</a:t>
            </a:r>
            <a:endParaRPr lang="en-US" dirty="0"/>
          </a:p>
          <a:p>
            <a:r>
              <a:rPr lang="en-US" dirty="0"/>
              <a:t>The popular way is to sort the file names into an index, for example, based on the hash value.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but FAT file system is actually widely used </a:t>
            </a:r>
            <a:r>
              <a:rPr lang="en-US" dirty="0">
                <a:latin typeface="Times New Roman" pitchFamily="18" charset="0"/>
                <a:cs typeface="Times New Roman" pitchFamily="18" charset="0"/>
              </a:rPr>
              <a:t>in mobile and small storage devices, but NTFS more likely for Windows systems today.</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From a forensic point of view, it could be more challenging to analyze NTFS file system since NTFS is more complex and more scalable.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Of course, comparing to NTFS file system, FAT is slow since it retrieves a file by searching </a:t>
            </a:r>
            <a:r>
              <a:rPr lang="en-US" dirty="0">
                <a:effectLst>
                  <a:outerShdw blurRad="38100" dist="38100" dir="2700000" algn="tl">
                    <a:srgbClr val="000000">
                      <a:alpha val="43137"/>
                    </a:srgbClr>
                  </a:outerShdw>
                </a:effectLst>
                <a:latin typeface="Times New Roman" pitchFamily="18" charset="0"/>
                <a:cs typeface="Times New Roman" pitchFamily="18" charset="0"/>
              </a:rPr>
              <a:t>the chain of allocation units/directory entries</a:t>
            </a:r>
            <a:r>
              <a:rPr lang="en-US" dirty="0">
                <a:latin typeface="Times New Roman" pitchFamily="18" charset="0"/>
                <a:cs typeface="Times New Roman" pitchFamily="18" charset="0"/>
              </a:rPr>
              <a:t>, NTFS finds files more directly.</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NTFS also uses indexing. </a:t>
            </a:r>
            <a:endParaRPr lang="en-US" dirty="0"/>
          </a:p>
          <a:p>
            <a:r>
              <a:rPr lang="en-US" dirty="0"/>
              <a:t>NTFS uses index data structures in many situations. An index in NTFS is a collection of attributes that is stored </a:t>
            </a:r>
            <a:r>
              <a:rPr lang="en-US" b="1" dirty="0"/>
              <a:t>in a sorted order</a:t>
            </a:r>
            <a:r>
              <a:rPr lang="en-US" dirty="0"/>
              <a:t>, which can be used for </a:t>
            </a:r>
            <a:r>
              <a:rPr lang="en-US" b="1" dirty="0"/>
              <a:t>fast lookup</a:t>
            </a:r>
            <a:r>
              <a:rPr lang="en-US" dirty="0"/>
              <a:t>. </a:t>
            </a:r>
            <a:endParaRPr lang="en-US" dirty="0"/>
          </a:p>
          <a:p>
            <a:r>
              <a:rPr lang="en-US" dirty="0"/>
              <a:t>The most common usage of an index is in a directory because directories contain $FILE_NAME attributes.</a:t>
            </a:r>
            <a:endParaRPr lang="en-US" dirty="0"/>
          </a:p>
          <a:p>
            <a:r>
              <a:rPr lang="en-US" dirty="0"/>
              <a:t>An NTFS index sorts $FILE_NAME attributes </a:t>
            </a:r>
            <a:r>
              <a:rPr lang="en-US" altLang="en-US" sz="1200" kern="0" dirty="0">
                <a:solidFill>
                  <a:schemeClr val="accent2"/>
                </a:solidFill>
                <a:latin typeface="Times New Roman" pitchFamily="18" charset="0"/>
                <a:ea typeface="SimSun" pitchFamily="2" charset="-122"/>
                <a:cs typeface="Times New Roman" pitchFamily="18" charset="0"/>
              </a:rPr>
              <a:t>(particularly </a:t>
            </a:r>
            <a:r>
              <a:rPr lang="en-US" altLang="en-US" sz="1200" b="1" kern="0" dirty="0">
                <a:solidFill>
                  <a:schemeClr val="accent2"/>
                </a:solidFill>
                <a:highlight>
                  <a:srgbClr val="FFFF00"/>
                </a:highlight>
                <a:latin typeface="Times New Roman" pitchFamily="18" charset="0"/>
                <a:ea typeface="SimSun" pitchFamily="2" charset="-122"/>
                <a:cs typeface="Times New Roman" pitchFamily="18" charset="0"/>
              </a:rPr>
              <a:t>file names</a:t>
            </a:r>
            <a:r>
              <a:rPr lang="en-US" altLang="en-US" sz="1200" kern="0" dirty="0">
                <a:solidFill>
                  <a:schemeClr val="accent2"/>
                </a:solidFill>
                <a:latin typeface="Times New Roman" pitchFamily="18" charset="0"/>
                <a:ea typeface="SimSun" pitchFamily="2" charset="-122"/>
                <a:cs typeface="Times New Roman" pitchFamily="18" charset="0"/>
              </a:rPr>
              <a:t>) </a:t>
            </a:r>
            <a:r>
              <a:rPr lang="en-US" dirty="0"/>
              <a:t>into a tree, specifically a B-tree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Since </a:t>
            </a:r>
            <a:r>
              <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file names have been indexed, we can quickly find a file based on its name.</a:t>
            </a: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NTFS uses Tree-based Indexing, specifically, B-Tree, which is A Balanced </a:t>
            </a:r>
            <a:r>
              <a:rPr lang="en-US" altLang="en-US" sz="1200" b="0"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Tree</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Data Structure.</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quickly review some basic concepts of Tree.</a:t>
            </a:r>
            <a:endParaRPr lang="en-US" dirty="0"/>
          </a:p>
          <a:p>
            <a:r>
              <a:rPr lang="en-US" dirty="0"/>
              <a:t>A tree data structure can be defined recursively as a collection of nodes (starting at a root node), where each node is a data structure consisting of a value, together with a list of references to nodes (the "children"), with the constraints that no reference is duplicated, and none points to the root.</a:t>
            </a:r>
            <a:endParaRPr lang="en-US" dirty="0"/>
          </a:p>
          <a:p>
            <a:r>
              <a:rPr lang="en-US" dirty="0"/>
              <a:t>In other words, no circle.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Depth of a node refers to the length of the unique path from the root to that node</a:t>
            </a:r>
            <a:endParaRPr lang="en-US" dirty="0"/>
          </a:p>
          <a:p>
            <a:r>
              <a:rPr lang="en-US" dirty="0"/>
              <a:t>The Height of a node refers to the length of the longest downward path to a leaf from that node.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the example </a:t>
            </a:r>
            <a:r>
              <a:rPr lang="en-US" b="1" dirty="0"/>
              <a:t>Node 5</a:t>
            </a:r>
            <a:r>
              <a:rPr lang="en-US" dirty="0"/>
              <a:t>, its </a:t>
            </a:r>
            <a:r>
              <a:rPr lang="en-US" sz="12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depth is 3, and its </a:t>
            </a:r>
            <a:r>
              <a:rPr lang="en-US" sz="1200" b="1" dirty="0">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height is 0.</a:t>
            </a:r>
            <a:r>
              <a:rPr lang="en-US" sz="12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endParaRPr lang="en-US" sz="12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let’s do an in-class test together. I will use a simple binary tree as an example.</a:t>
            </a:r>
            <a:endParaRPr lang="en-US" b="0" dirty="0"/>
          </a:p>
          <a:p>
            <a:r>
              <a:rPr lang="en-US" b="0" dirty="0"/>
              <a:t>[click]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2 children, Nodes 8 and 18</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r>
              <a:rPr lang="en-US" b="0" dirty="0"/>
              <a:t>[click]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Nodes 4, 6, 8 and 18</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[click]</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0</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[click]</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All have the depth of 2</a:t>
            </a:r>
            <a:endParaRPr lang="en-US" sz="1200" b="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take a look at the B-tree structure, which is used in NTFS for indexing.</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kern="0" dirty="0">
                <a:solidFill>
                  <a:schemeClr val="accent2"/>
                </a:solidFill>
                <a:latin typeface="Times New Roman" pitchFamily="18" charset="0"/>
                <a:ea typeface="SimSun" pitchFamily="2" charset="-122"/>
                <a:cs typeface="Times New Roman" pitchFamily="18" charset="0"/>
              </a:rPr>
              <a:t>A B-tree is a tree data structure that keeps data </a:t>
            </a:r>
            <a:r>
              <a:rPr lang="en-US" altLang="en-US" sz="1200" b="1" kern="0" dirty="0">
                <a:solidFill>
                  <a:srgbClr val="FF0000"/>
                </a:solidFill>
                <a:latin typeface="Times New Roman" pitchFamily="18" charset="0"/>
                <a:ea typeface="SimSun" pitchFamily="2" charset="-122"/>
                <a:cs typeface="Times New Roman" pitchFamily="18" charset="0"/>
              </a:rPr>
              <a:t>sorted</a:t>
            </a:r>
            <a:r>
              <a:rPr lang="en-US" altLang="en-US" sz="1200" kern="0" dirty="0">
                <a:solidFill>
                  <a:schemeClr val="accent2"/>
                </a:solidFill>
                <a:latin typeface="Times New Roman" pitchFamily="18" charset="0"/>
                <a:ea typeface="SimSun" pitchFamily="2" charset="-122"/>
                <a:cs typeface="Times New Roman" pitchFamily="18" charset="0"/>
              </a:rPr>
              <a:t> and </a:t>
            </a:r>
            <a:r>
              <a:rPr lang="en-US" altLang="en-US" sz="1200" u="sng" kern="0" dirty="0">
                <a:solidFill>
                  <a:schemeClr val="accent2"/>
                </a:solidFill>
                <a:latin typeface="Times New Roman" pitchFamily="18" charset="0"/>
                <a:ea typeface="SimSun" pitchFamily="2" charset="-122"/>
                <a:cs typeface="Times New Roman" pitchFamily="18" charset="0"/>
              </a:rPr>
              <a:t>allows searches, insertions, deletions, and sequential access</a:t>
            </a:r>
            <a:r>
              <a:rPr lang="en-US" altLang="en-US" sz="1200" kern="0" dirty="0">
                <a:solidFill>
                  <a:schemeClr val="accent2"/>
                </a:solidFill>
                <a:latin typeface="Times New Roman" pitchFamily="18" charset="0"/>
                <a:ea typeface="SimSun" pitchFamily="2" charset="-122"/>
                <a:cs typeface="Times New Roman" pitchFamily="18" charset="0"/>
              </a:rPr>
              <a:t> in </a:t>
            </a:r>
            <a:r>
              <a:rPr lang="en-US" altLang="en-US" sz="1200" b="1" kern="0" dirty="0">
                <a:solidFill>
                  <a:srgbClr val="FF0000"/>
                </a:solidFill>
                <a:latin typeface="Times New Roman" pitchFamily="18" charset="0"/>
                <a:ea typeface="SimSun" pitchFamily="2" charset="-122"/>
                <a:cs typeface="Times New Roman" pitchFamily="18" charset="0"/>
              </a:rPr>
              <a:t>a very efficient way</a:t>
            </a:r>
            <a:r>
              <a:rPr lang="en-US" altLang="en-US" sz="1200" kern="0" dirty="0">
                <a:solidFill>
                  <a:schemeClr val="accent2"/>
                </a:solidFill>
                <a:latin typeface="Times New Roman" pitchFamily="18" charset="0"/>
                <a:ea typeface="SimSun" pitchFamily="2" charset="-122"/>
                <a:cs typeface="Times New Roman" pitchFamily="18" charset="0"/>
              </a:rPr>
              <a:t>. </a:t>
            </a:r>
            <a:endParaRPr lang="en-US" altLang="en-US" sz="1200"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kern="0" dirty="0">
                <a:solidFill>
                  <a:schemeClr val="accent2"/>
                </a:solidFill>
                <a:latin typeface="Times New Roman" pitchFamily="18" charset="0"/>
                <a:ea typeface="SimSun" pitchFamily="2" charset="-122"/>
                <a:cs typeface="Times New Roman" pitchFamily="18" charset="0"/>
              </a:rPr>
              <a:t>The B-tree is optimized for systems that read and write large blocks of data. It is most commonly used in databases and file systems.</a:t>
            </a:r>
            <a:endParaRPr lang="en-US" altLang="en-US"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rPr>
              <a:t>[click]</a:t>
            </a:r>
            <a:endPar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rPr>
              <a:t>An example node of B-tree contains 2 keys, which can have three children. This the maximum number of children for a node with 2 keys.</a:t>
            </a:r>
            <a:endPar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kern="0" dirty="0">
                <a:solidFill>
                  <a:schemeClr val="accent2"/>
                </a:solidFill>
                <a:latin typeface="Times New Roman" pitchFamily="18" charset="0"/>
                <a:ea typeface="SimSun" pitchFamily="2" charset="-122"/>
                <a:cs typeface="Times New Roman" pitchFamily="18" charset="0"/>
              </a:rPr>
              <a:t>Of course a B-tree must be a </a:t>
            </a:r>
            <a:r>
              <a:rPr lang="en-US" dirty="0"/>
              <a:t>tree data structure.</a:t>
            </a:r>
            <a:endParaRPr lang="en-US" altLang="en-US" sz="1200"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kern="0" dirty="0">
                <a:solidFill>
                  <a:schemeClr val="accent2"/>
                </a:solidFill>
                <a:latin typeface="Times New Roman" pitchFamily="18" charset="0"/>
                <a:ea typeface="SimSun" pitchFamily="2" charset="-122"/>
                <a:cs typeface="Times New Roman" pitchFamily="18" charset="0"/>
              </a:rPr>
              <a:t>Also, a B-tree of order </a:t>
            </a:r>
            <a:r>
              <a:rPr lang="en-US" altLang="en-US" sz="1200" b="1" i="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a:t>
            </a:r>
            <a:r>
              <a:rPr lang="en-US" altLang="en-US" sz="1200" kern="0" dirty="0">
                <a:solidFill>
                  <a:schemeClr val="accent2"/>
                </a:solidFill>
                <a:latin typeface="Times New Roman" pitchFamily="18" charset="0"/>
                <a:ea typeface="SimSun" pitchFamily="2" charset="-122"/>
                <a:cs typeface="Times New Roman" pitchFamily="18" charset="0"/>
              </a:rPr>
              <a:t> </a:t>
            </a:r>
            <a:r>
              <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maximum number of children for each node)</a:t>
            </a:r>
            <a:r>
              <a:rPr lang="en-US" altLang="en-US" sz="1200" kern="0" dirty="0">
                <a:solidFill>
                  <a:schemeClr val="accent2"/>
                </a:solidFill>
                <a:latin typeface="Times New Roman" pitchFamily="18" charset="0"/>
                <a:ea typeface="SimSun" pitchFamily="2" charset="-122"/>
                <a:cs typeface="Times New Roman" pitchFamily="18" charset="0"/>
              </a:rPr>
              <a:t> must satisfy the following important properties:</a:t>
            </a:r>
            <a:endParaRPr lang="en-US" altLang="en-US" sz="1200"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kern="0" dirty="0">
              <a:solidFill>
                <a:schemeClr val="accent2"/>
              </a:solidFill>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Next, let’s take a look at </a:t>
            </a:r>
            <a:r>
              <a:rPr 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an example</a:t>
            </a:r>
            <a:r>
              <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B-tree of order 5.</a:t>
            </a:r>
            <a:endPar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[click]</a:t>
            </a: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kern="0" dirty="0">
                <a:solidFill>
                  <a:schemeClr val="accent2"/>
                </a:solidFill>
                <a:latin typeface="Times New Roman" pitchFamily="18" charset="0"/>
                <a:ea typeface="SimSun" pitchFamily="2" charset="-122"/>
                <a:cs typeface="Times New Roman" pitchFamily="18" charset="0"/>
              </a:rPr>
              <a:t>This means that (other that the root node) all internal nodes have at least ceil(5 / 2) = ceil(2.5) = </a:t>
            </a:r>
            <a:r>
              <a:rPr lang="en-US" altLang="en-US" b="1" u="sng" kern="0" dirty="0">
                <a:solidFill>
                  <a:schemeClr val="accent2"/>
                </a:solidFill>
                <a:latin typeface="Times New Roman" pitchFamily="18" charset="0"/>
                <a:ea typeface="SimSun" pitchFamily="2" charset="-122"/>
                <a:cs typeface="Times New Roman" pitchFamily="18" charset="0"/>
              </a:rPr>
              <a:t>3</a:t>
            </a:r>
            <a:r>
              <a:rPr lang="en-US" altLang="en-US" kern="0" dirty="0">
                <a:solidFill>
                  <a:schemeClr val="accent2"/>
                </a:solidFill>
                <a:latin typeface="Times New Roman" pitchFamily="18" charset="0"/>
                <a:ea typeface="SimSun" pitchFamily="2" charset="-122"/>
                <a:cs typeface="Times New Roman" pitchFamily="18" charset="0"/>
              </a:rPr>
              <a:t> children (and hence at least 2 keys). So it is satisfied for the example.</a:t>
            </a:r>
            <a:endParaRPr lang="en-US" altLang="en-US"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kern="0" dirty="0">
                <a:solidFill>
                  <a:schemeClr val="accent2"/>
                </a:solidFill>
                <a:latin typeface="Times New Roman" pitchFamily="18" charset="0"/>
                <a:ea typeface="SimSun" pitchFamily="2" charset="-122"/>
                <a:cs typeface="Times New Roman" pitchFamily="18" charset="0"/>
              </a:rPr>
              <a:t>Of course, the maximum number of children that a node can have is </a:t>
            </a:r>
            <a:r>
              <a:rPr lang="en-US" altLang="en-US" b="1" u="sng" kern="0" dirty="0">
                <a:solidFill>
                  <a:schemeClr val="accent2"/>
                </a:solidFill>
                <a:latin typeface="Times New Roman" pitchFamily="18" charset="0"/>
                <a:ea typeface="SimSun" pitchFamily="2" charset="-122"/>
                <a:cs typeface="Times New Roman" pitchFamily="18" charset="0"/>
              </a:rPr>
              <a:t>5</a:t>
            </a:r>
            <a:r>
              <a:rPr lang="en-US" altLang="en-US" kern="0" dirty="0">
                <a:solidFill>
                  <a:schemeClr val="accent2"/>
                </a:solidFill>
                <a:latin typeface="Times New Roman" pitchFamily="18" charset="0"/>
                <a:ea typeface="SimSun" pitchFamily="2" charset="-122"/>
                <a:cs typeface="Times New Roman" pitchFamily="18" charset="0"/>
              </a:rPr>
              <a:t> (so that 4 is the maximum number of keys). It is also satisfied for the example.</a:t>
            </a:r>
            <a:endParaRPr lang="en-US" altLang="en-US"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kern="0" dirty="0">
                <a:solidFill>
                  <a:schemeClr val="accent2"/>
                </a:solidFill>
                <a:latin typeface="Times New Roman" pitchFamily="18" charset="0"/>
                <a:ea typeface="SimSun" pitchFamily="2" charset="-122"/>
                <a:cs typeface="Times New Roman" pitchFamily="18" charset="0"/>
              </a:rPr>
              <a:t>Finally, </a:t>
            </a:r>
            <a:r>
              <a:rPr lang="en-US" altLang="en-US" sz="1200" kern="0" dirty="0">
                <a:solidFill>
                  <a:schemeClr val="accent2"/>
                </a:solidFill>
                <a:latin typeface="Times New Roman" pitchFamily="18" charset="0"/>
                <a:ea typeface="SimSun" pitchFamily="2" charset="-122"/>
                <a:cs typeface="Times New Roman" pitchFamily="18" charset="0"/>
              </a:rPr>
              <a:t>all leaf nodes are at the same depth, </a:t>
            </a:r>
            <a:r>
              <a:rPr lang="en-US" altLang="en-US" sz="1200" b="1" kern="0" dirty="0">
                <a:solidFill>
                  <a:schemeClr val="accent2"/>
                </a:solidFill>
                <a:latin typeface="Times New Roman" pitchFamily="18" charset="0"/>
                <a:ea typeface="SimSun" pitchFamily="2" charset="-122"/>
                <a:cs typeface="Times New Roman" pitchFamily="18" charset="0"/>
              </a:rPr>
              <a:t>2</a:t>
            </a:r>
            <a:r>
              <a:rPr lang="en-US" altLang="en-US" sz="1200" kern="0" dirty="0">
                <a:solidFill>
                  <a:schemeClr val="accent2"/>
                </a:solidFill>
                <a:latin typeface="Times New Roman" pitchFamily="18" charset="0"/>
                <a:ea typeface="SimSun" pitchFamily="2" charset="-122"/>
                <a:cs typeface="Times New Roman" pitchFamily="18" charset="0"/>
              </a:rPr>
              <a:t>. The key values in the data items in all nodes are </a:t>
            </a:r>
            <a:r>
              <a:rPr lang="en-US" altLang="en-US" sz="1200" b="1" u="sng" kern="0" dirty="0">
                <a:solidFill>
                  <a:schemeClr val="accent2"/>
                </a:solidFill>
                <a:latin typeface="Times New Roman" pitchFamily="18" charset="0"/>
                <a:ea typeface="SimSun" pitchFamily="2" charset="-122"/>
                <a:cs typeface="Times New Roman" pitchFamily="18" charset="0"/>
              </a:rPr>
              <a:t>in increasing order</a:t>
            </a:r>
            <a:r>
              <a:rPr lang="en-US" altLang="en-US" sz="1200" kern="0" dirty="0">
                <a:solidFill>
                  <a:schemeClr val="accent2"/>
                </a:solidFill>
                <a:latin typeface="Times New Roman" pitchFamily="18" charset="0"/>
                <a:ea typeface="SimSun" pitchFamily="2" charset="-122"/>
                <a:cs typeface="Times New Roman" pitchFamily="18" charset="0"/>
              </a:rPr>
              <a:t>.</a:t>
            </a:r>
            <a:endParaRPr lang="en-US" altLang="en-US" sz="1200"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kern="0" dirty="0">
                <a:solidFill>
                  <a:schemeClr val="accent2"/>
                </a:solidFill>
                <a:latin typeface="Times New Roman" pitchFamily="18" charset="0"/>
                <a:ea typeface="SimSun" pitchFamily="2" charset="-122"/>
                <a:cs typeface="Times New Roman" pitchFamily="18" charset="0"/>
              </a:rPr>
              <a:t>We know the example tree here is a B-tree.</a:t>
            </a:r>
            <a:endParaRPr lang="en-US" altLang="en-US" sz="1200" kern="0" dirty="0">
              <a:solidFill>
                <a:schemeClr val="accent2"/>
              </a:solidFill>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Now we take a look at example of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with file names as keys (values).</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This is an example of a B-tree of order 4. It means that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maximum number of children for each node is 4. In other words, the maximum number of keys (values) which can be contained in a node is 3.</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[click]</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An index speeds the search. For example, if we search for bbb.txt, only three comparisons need to be done for the search.</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First, we search at the root node A, since bbb.txt is less than eee.txt, we know that if the target file name occurs anywhere in the list, it must be before Node A since the list of file names was presorted in B-tree. In other words, it is Node B.</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We then go to Node B, and obviously, after comparisons, we find the target file, bbb.txt.</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However, you know from your </a:t>
            </a:r>
            <a:r>
              <a:rPr lang="en-US" altLang="en-US" sz="1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computer </a:t>
            </a:r>
            <a:r>
              <a:rPr lang="en-US" sz="1200" b="1" i="0" kern="1200" dirty="0">
                <a:solidFill>
                  <a:schemeClr val="tx1"/>
                </a:solidFill>
                <a:effectLst/>
                <a:latin typeface="Times New Roman" pitchFamily="18" charset="0"/>
                <a:ea typeface="+mn-ea"/>
                <a:cs typeface="+mn-cs"/>
              </a:rPr>
              <a:t>algorithm course</a:t>
            </a:r>
            <a:r>
              <a:rPr lang="en-US" sz="1200" b="0" i="0" kern="1200" dirty="0">
                <a:solidFill>
                  <a:schemeClr val="tx1"/>
                </a:solidFill>
                <a:effectLst/>
                <a:latin typeface="Times New Roman" pitchFamily="18" charset="0"/>
                <a:ea typeface="+mn-ea"/>
                <a:cs typeface="+mn-cs"/>
              </a:rPr>
              <a:t> that </a:t>
            </a:r>
            <a:r>
              <a:rPr lang="en-US" sz="1200" b="1" i="0" kern="1200" dirty="0">
                <a:solidFill>
                  <a:schemeClr val="tx1"/>
                </a:solidFill>
                <a:effectLst/>
                <a:latin typeface="Times New Roman" pitchFamily="18" charset="0"/>
                <a:ea typeface="+mn-ea"/>
                <a:cs typeface="+mn-cs"/>
              </a:rPr>
              <a:t>to find a particular item in an unsorted list, we are forced to use sequential search</a:t>
            </a:r>
            <a:r>
              <a:rPr lang="en-US" sz="1200" b="0" i="0" kern="1200" dirty="0">
                <a:solidFill>
                  <a:schemeClr val="tx1"/>
                </a:solidFill>
                <a:effectLst/>
                <a:latin typeface="Times New Roman" pitchFamily="18" charset="0"/>
                <a:ea typeface="+mn-ea"/>
                <a:cs typeface="+mn-cs"/>
              </a:rPr>
              <a:t>, and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number of comparisons are needed using sequential search in the worst case is the total number of items in the list, which is 12 in the example. Also, it can be observed that when a group of file names is sorted, for example, using B-tree, as the number of file names increase, the file searching will be increased dramatically.</a:t>
            </a: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4294967295"/>
          </p:nvPr>
        </p:nvSpPr>
        <p:spPr bwMode="auto">
          <a:xfrm>
            <a:off x="3970437" y="8828958"/>
            <a:ext cx="3038372" cy="465853"/>
          </a:xfrm>
          <a:prstGeom prst="rect">
            <a:avLst/>
          </a:prstGeom>
          <a:noFill/>
          <a:ln>
            <a:miter lim="800000"/>
          </a:ln>
        </p:spPr>
        <p:txBody>
          <a:bodyPr lIns="91426" tIns="45714" rIns="91426" bIns="45714"/>
          <a:lstStyle/>
          <a:p>
            <a:fld id="{4E7453B5-FF92-41C6-8F75-E7582496198A}" type="slidenum">
              <a:rPr lang="en-US"/>
            </a:fld>
            <a:endParaRPr lang="en-US"/>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ln w="9525"/>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latin typeface="Times New Roman" pitchFamily="18" charset="0"/>
                <a:cs typeface="Times New Roman" pitchFamily="18" charset="0"/>
              </a:rPr>
              <a:t>NTFS is designed by Microsoft and is the default file system for Windows OS. It is also used for most of the free Unix distributions, such as Fedora.</a:t>
            </a:r>
            <a:endParaRPr lang="en-US" dirty="0">
              <a:latin typeface="Times New Roman" pitchFamily="18" charset="0"/>
              <a:cs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latin typeface="Times New Roman" pitchFamily="18" charset="0"/>
              <a:cs typeface="Times New Roman" pitchFamily="18" charset="0"/>
            </a:endParaRPr>
          </a:p>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suppose we create a file, which is jjj.txt. Now we need to insert the name jjj.txt of the newly created file into the index.</a:t>
            </a:r>
            <a:endParaRPr lang="en-US" dirty="0"/>
          </a:p>
          <a:p>
            <a:r>
              <a:rPr lang="en-US" dirty="0"/>
              <a:t>Since jjj.txt is </a:t>
            </a:r>
            <a:r>
              <a:rPr lang="en-US" b="1" dirty="0"/>
              <a:t>larger than the file name iii.txt</a:t>
            </a:r>
            <a:r>
              <a:rPr lang="en-US" dirty="0"/>
              <a:t> and less than </a:t>
            </a:r>
            <a:r>
              <a:rPr lang="en-US" b="1" dirty="0" err="1"/>
              <a:t>than</a:t>
            </a:r>
            <a:r>
              <a:rPr lang="en-US" b="1" dirty="0"/>
              <a:t> the file name lll.txt</a:t>
            </a:r>
            <a:r>
              <a:rPr lang="en-US" b="0" dirty="0"/>
              <a:t>, the possible insertion point is here, </a:t>
            </a:r>
            <a:r>
              <a:rPr lang="en-US" b="1" dirty="0"/>
              <a:t>after iii.txt in Node C</a:t>
            </a:r>
            <a:r>
              <a:rPr lang="en-US" b="0" dirty="0"/>
              <a:t>.</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However, we now have a problem: when that happens, we inserts the file name </a:t>
            </a:r>
            <a:r>
              <a:rPr lang="en-US" b="1" dirty="0"/>
              <a:t>jjj.txt</a:t>
            </a:r>
            <a:r>
              <a:rPr lang="en-US" dirty="0"/>
              <a:t> at the current insertion point, the Tree violates one property of B-tree, </a:t>
            </a:r>
            <a:r>
              <a:rPr lang="en-US" sz="1200" b="1" dirty="0"/>
              <a:t>each node can have only three names (or values) for our example.</a:t>
            </a:r>
            <a:r>
              <a:rPr lang="en-US" sz="1200" b="0" dirty="0"/>
              <a:t> Note that Node C has 4 keys now.</a:t>
            </a:r>
            <a:endParaRPr lang="en-US" sz="1200"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t>Please note that we deal with a B-tree of order 4.</a:t>
            </a:r>
            <a:endParaRPr lang="en-US" sz="1200" b="0"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such, the current tree must be resorted in order to make it B-tree. For example, we split Node C. However, it still doesn’t work since </a:t>
            </a:r>
            <a:r>
              <a:rPr lang="en-US" b="0" dirty="0"/>
              <a:t>N</a:t>
            </a:r>
            <a:r>
              <a:rPr lang="en-US" sz="1200" b="0" dirty="0"/>
              <a:t>ode A has 4 keys now.</a:t>
            </a:r>
            <a:endParaRPr lang="en-US" sz="1200" b="0" dirty="0"/>
          </a:p>
          <a:p>
            <a:r>
              <a:rPr lang="en-US"/>
              <a:t>But</a:t>
            </a:r>
            <a:r>
              <a:rPr lang="en-US" dirty="0"/>
              <a:t>, the Tree is still not a B-tree</a:t>
            </a:r>
            <a:r>
              <a:rPr lang="en-US" sz="1200" b="1" dirty="0"/>
              <a:t>.</a:t>
            </a:r>
            <a:r>
              <a:rPr lang="en-US" sz="1200" b="0" dirty="0"/>
              <a:t> Note that Node A has 4 keys now, but </a:t>
            </a:r>
            <a:r>
              <a:rPr lang="en-US" sz="1200" b="1" dirty="0"/>
              <a:t>each node can have only three names (or values) for our example</a:t>
            </a:r>
            <a:r>
              <a:rPr lang="en-US" sz="1200" b="0" dirty="0"/>
              <a: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As such, the current tree has to be resorted again in order to make it B-tree. For example, we split Node A.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Finally, we can see it becomes a B-tree again.</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similar to Database indexes. We always use DATABASE INDEXES to  improve the performance of database activity, such as speeding up the query significantly. Similarly, we index the file names to speed up file searching in a file system. However, you may also notice that Inserting data with indexes is slower while making finding data faster and easier.</a:t>
            </a:r>
            <a:endParaRPr lang="en-US" dirty="0"/>
          </a:p>
          <a:p>
            <a:r>
              <a:rPr lang="en-US" dirty="0"/>
              <a:t>This is because data has to be put in the correct place.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How about file deletion? Suppose we now delete the file fff.txt. So its index entry will be removed and become unallocated. In other words, Node F becomes empty in the example.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Unfortunately, the Tree violates another property of B-tree, </a:t>
            </a:r>
            <a:r>
              <a:rPr lang="en-US" sz="1200" b="1" dirty="0"/>
              <a:t>each node at lest has one name (ceil(4/2)-1=1) for our example.</a:t>
            </a:r>
            <a:r>
              <a:rPr lang="en-US" sz="1200" b="0" dirty="0"/>
              <a:t> </a:t>
            </a:r>
            <a:endParaRPr lang="en-US" sz="1200" b="0" dirty="0"/>
          </a:p>
          <a:p>
            <a:r>
              <a:rPr lang="en-US" sz="1200" b="0" dirty="0"/>
              <a:t>Please note that we deal with a B-tree of order 4.</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Therefore, the current tree must be resorted in order to make it B-tree. For example, we move file name eee.txt to Node F.</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t>
            </a:r>
            <a:r>
              <a:rPr lang="en-US" dirty="0" err="1"/>
              <a:t>clcik</a:t>
            </a:r>
            <a:r>
              <a:rPr lang="en-US" dirty="0"/>
              <a:t>]</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As such, the file name fff.txt may be overwritten.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It poses a challenge to the deleted file recovery: Sometimes deleted file names are difficult to find in NTFS. This is different from FAT file system, where the most part of the file name of a deleted file still remains.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Please note that as a file is deleted, the deleted file’s contents still remain on you hard disk, which can be recovered if it is not overwritten yet.</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usage for the index in NTFS is to create a B-Tree to index the names of the files and or sub-directory in a directory, making finding a specific file or sub-directory faster. Therefore, the key values in an index node (B-Tree nodes) are the file names, more specifically $FILE_NAME structures. </a:t>
            </a:r>
            <a:endParaRPr lang="en-US" dirty="0"/>
          </a:p>
          <a:p>
            <a:r>
              <a:rPr lang="en-US" dirty="0"/>
              <a:t>NTFS stores this index in the </a:t>
            </a:r>
            <a:r>
              <a:rPr lang="en-US" b="1" dirty="0" err="1"/>
              <a:t>Index_Root</a:t>
            </a:r>
            <a:r>
              <a:rPr lang="en-US" b="1" dirty="0"/>
              <a:t> and </a:t>
            </a:r>
            <a:r>
              <a:rPr lang="en-US" b="1" dirty="0" err="1"/>
              <a:t>Index_Allocation</a:t>
            </a:r>
            <a:r>
              <a:rPr lang="en-US" b="1" dirty="0"/>
              <a:t> Attributes</a:t>
            </a:r>
            <a:r>
              <a:rPr lang="en-US" dirty="0"/>
              <a:t> in the directory’s MFT entry, where the $INDEX_ROOT attribute is a resident attribute and the $INDEX_ALLOCATION attribute is a non-resident attribute.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example at the top shows that a directory has four index entries in its resident $INDEX_ROOT attribute. Note that </a:t>
            </a:r>
            <a:r>
              <a:rPr lang="en-US" b="1" dirty="0"/>
              <a:t>an index entry stores a $FILE_NAME structure and </a:t>
            </a:r>
            <a:r>
              <a:rPr lang="en-US" sz="1200" b="1" i="0" u="none" strike="noStrike" kern="1200" baseline="0" dirty="0">
                <a:solidFill>
                  <a:schemeClr val="tx1"/>
                </a:solidFill>
                <a:latin typeface="Times New Roman" pitchFamily="18" charset="0"/>
                <a:ea typeface="+mn-ea"/>
                <a:cs typeface="+mn-cs"/>
              </a:rPr>
              <a:t>MFT entry # for the file whose name is included</a:t>
            </a:r>
            <a:r>
              <a:rPr lang="en-US" b="1" dirty="0"/>
              <a:t>.</a:t>
            </a:r>
            <a:r>
              <a:rPr lang="en-US" b="0" dirty="0"/>
              <a:t> As such, the directory only has 4 files or sub-folders. </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However, sometimes a directory may contain many files. As such, we may have enough disk space in a MFT entry to store all index entries. Then, we need the </a:t>
            </a:r>
            <a:r>
              <a:rPr lang="en-US" b="1" dirty="0" err="1"/>
              <a:t>Index_Allocation</a:t>
            </a:r>
            <a:r>
              <a:rPr lang="en-US" b="1" dirty="0"/>
              <a:t> Attribute.</a:t>
            </a:r>
            <a:endParaRPr lang="en-US" b="0" dirty="0"/>
          </a:p>
          <a:p>
            <a:r>
              <a:rPr lang="en-US" dirty="0"/>
              <a:t>The second example shows that a directory has three index entries in its resident $INDEX_ROOT attribute and three index records in its non-resident $INDEX_ALLOCATION attribute.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learned some basics about NTFS file system. Next, we will </a:t>
            </a:r>
            <a:r>
              <a:rPr lang="en-US" b="0" dirty="0"/>
              <a:t>discuss some popular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analysis techniques for NTFS.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First, we look at how to analyze file system data. We now know we can use the </a:t>
            </a:r>
            <a:r>
              <a:rPr lang="en-US" kern="0" dirty="0">
                <a:cs typeface="Times New Roman" pitchFamily="18" charset="0"/>
              </a:rPr>
              <a:t>TSK utility </a:t>
            </a:r>
            <a:r>
              <a:rPr lang="en-US" kern="0" dirty="0" err="1">
                <a:cs typeface="Times New Roman" pitchFamily="18" charset="0"/>
              </a:rPr>
              <a:t>fsstat</a:t>
            </a:r>
            <a:r>
              <a:rPr lang="en-US" kern="0" dirty="0">
                <a:cs typeface="Times New Roman" pitchFamily="18" charset="0"/>
              </a:rPr>
              <a:t> to display the details associated with a NTFS file system. </a:t>
            </a:r>
            <a:endParaRPr lang="en-US" kern="0" dirty="0">
              <a:cs typeface="Times New Roman" pitchFamily="18" charset="0"/>
            </a:endParaRPr>
          </a:p>
          <a:p>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Everything is a File in NTFS, which is </a:t>
            </a:r>
            <a:r>
              <a:rPr lang="en-US" b="0" dirty="0">
                <a:solidFill>
                  <a:srgbClr val="CC0000"/>
                </a:solidFill>
                <a:latin typeface="Times New Roman" pitchFamily="18" charset="0"/>
                <a:cs typeface="Times New Roman" pitchFamily="18" charset="0"/>
              </a:rPr>
              <a:t>Master File Table</a:t>
            </a:r>
            <a:r>
              <a:rPr lang="en-US" b="0" dirty="0">
                <a:latin typeface="Times New Roman" pitchFamily="18" charset="0"/>
                <a:cs typeface="Times New Roman" pitchFamily="18" charset="0"/>
              </a:rPr>
              <a:t> (MFT)</a:t>
            </a:r>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In the example here, you know the first cluster of MFT is 5355.</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MFT, Windows has a secret. Windows creates MFT as small as possible and only expands it when there are more entries</a:t>
            </a:r>
            <a:endParaRPr lang="en-US" dirty="0"/>
          </a:p>
          <a:p>
            <a:r>
              <a:rPr lang="en-US" dirty="0"/>
              <a:t>To decrease the possibility of fragmentation, NTFS usually allocates 12.5% of the file system to MFT.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a scenario: we take a look at a partition, which is formatted with a NTFS file system. </a:t>
            </a:r>
            <a:endParaRPr lang="en-US" dirty="0"/>
          </a:p>
          <a:p>
            <a:r>
              <a:rPr lang="en-US" dirty="0"/>
              <a:t>[click]</a:t>
            </a:r>
            <a:endParaRPr lang="en-US" dirty="0"/>
          </a:p>
          <a:p>
            <a:r>
              <a:rPr lang="en-US" dirty="0"/>
              <a:t>A partition formatted with a NTFS file system is also called NTFS volume. We want to analyze 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next look at analysis techniques of file content data in NTFS.</a:t>
            </a:r>
            <a:endParaRPr lang="en-US" dirty="0"/>
          </a:p>
          <a:p>
            <a:r>
              <a:rPr lang="en-US" dirty="0"/>
              <a:t>The entire NTFS volume is divided into a number of data units or clusters.</a:t>
            </a:r>
            <a:endParaRPr lang="en-US" dirty="0"/>
          </a:p>
          <a:p>
            <a:r>
              <a:rPr lang="en-US" dirty="0"/>
              <a:t>Each cluster has an address, starting with 0. Note that this is different from FAT file system, starting with 2.</a:t>
            </a:r>
            <a:endParaRPr lang="en-US" dirty="0"/>
          </a:p>
          <a:p>
            <a:r>
              <a:rPr lang="en-US" dirty="0"/>
              <a:t>In NTFS, there is $BITMAP, which has a $DATA attribute that has one bit for every cluster in the file system, which indicates allocation status. If the bit = 1 the cluster is allocated, if the bit=0 it is unallocated. Also, Clusters are allocated to files by a best fit algorithm, which means contiguous allocation.</a:t>
            </a:r>
            <a:endParaRPr lang="en-US" dirty="0"/>
          </a:p>
          <a:p>
            <a:r>
              <a:rPr lang="en-US" dirty="0"/>
              <a:t>As we know, we can use different ways to locate a disk space, for example, using the logical partition volume address, which is a sector number, and file system address, cluster address or number. </a:t>
            </a:r>
            <a:endParaRPr lang="en-US" dirty="0"/>
          </a:p>
          <a:p>
            <a:r>
              <a:rPr lang="en-US" dirty="0"/>
              <a:t>To convert a cluster address to a sector address, it is very easy in NTFS, simply multiplying it by the number of sectors in a cluster.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This is an example of </a:t>
            </a:r>
            <a:r>
              <a:rPr lang="en-US" b="0" u="none" dirty="0">
                <a:solidFill>
                  <a:srgbClr val="FF0000"/>
                </a:solidFill>
                <a:latin typeface="Times New Roman" pitchFamily="18" charset="0"/>
                <a:cs typeface="Times New Roman" pitchFamily="18" charset="0"/>
              </a:rPr>
              <a:t>$BITMAP, which is a File System Metadata File in NTFS, which is associated with MFT entry 6.</a:t>
            </a:r>
            <a:endParaRPr lang="en-US" b="0" u="none"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Let’s take a look at an question: </a:t>
            </a:r>
            <a:r>
              <a:rPr lang="en-US" dirty="0">
                <a:latin typeface="Times New Roman" pitchFamily="18" charset="0"/>
                <a:cs typeface="Times New Roman" pitchFamily="18" charset="0"/>
              </a:rPr>
              <a:t>what is the cluster address of sector 100? Assume the cluster size is 4096 Bytes?</a:t>
            </a:r>
            <a:endParaRPr lang="en-US" dirty="0">
              <a:latin typeface="Times New Roman" pitchFamily="18" charset="0"/>
              <a:cs typeface="Times New Roman" pitchFamily="18" charset="0"/>
            </a:endParaRPr>
          </a:p>
          <a:p>
            <a:r>
              <a:rPr lang="en-US" dirty="0"/>
              <a:t>[click]</a:t>
            </a:r>
            <a:endParaRPr lang="en-US" dirty="0"/>
          </a:p>
          <a:p>
            <a:r>
              <a:rPr lang="en-US" dirty="0"/>
              <a:t>We divide 100 by 8, and apply floor function. We obtain Cluster 12.</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As mentioned, the entire NTFS volume is divided into a number of data units or clusters, starting from the begin of the NTFS volume.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But it is a totally different story in FAT file system. There is no cluster number for these disk space before data area in FAT32 or before data area in FAT12/16 plus root directory.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So some analysis techniques of file content data in NTFS are: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Finding a cluster: Since the first cluster is at the start of the NTFS file system, and also the cluster size is given in the partition boot sector. So we can easily locate the cluster.</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we can locate the $BITMAP file and process its $DATA attribute, </a:t>
            </a:r>
            <a:r>
              <a:rPr lang="en-US" dirty="0" err="1"/>
              <a:t>figuing</a:t>
            </a:r>
            <a:r>
              <a:rPr lang="en-US" dirty="0"/>
              <a:t> out the allocation status for each cluster.</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As a result, we are able to know which </a:t>
            </a:r>
            <a:r>
              <a:rPr lang="en-US" dirty="0" err="1"/>
              <a:t>clcuster</a:t>
            </a:r>
            <a:r>
              <a:rPr lang="en-US" dirty="0"/>
              <a:t> is unallocated. Then, we can extract these unallocated space. Again, we use the $BITMAP file.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do a case study together. Our goal is to locate </a:t>
            </a:r>
            <a:r>
              <a:rPr lang="en-US" dirty="0">
                <a:solidFill>
                  <a:srgbClr val="CC0000"/>
                </a:solidFill>
                <a:latin typeface="Times New Roman" pitchFamily="18" charset="0"/>
                <a:cs typeface="Times New Roman" pitchFamily="18" charset="0"/>
              </a:rPr>
              <a:t>cluster 9,900,009 in a NTFS volume.</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Of course, we assume the NTFS volume is big enough, having more than 9,900,009 clusters.</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So we first need to know the cluster size. For example, we analyze file system data (partition boot sector) to find out the cluster size, 8 sectors or 4 KB in the example.</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[click]</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Next, we will determine sector address. Specifically, we multiply the cluster address by the number of sectors in a cluster.</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Note that Cluster 0 in NTFS starts with sector 0, the begin of the NTFS volume.</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[click]</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Next, we will determine byte location. Specifically, we multiply the sector address by 512.</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Note that the sector size is 512 bytes.</a:t>
            </a:r>
            <a:endParaRPr lang="en-US" dirty="0">
              <a:solidFill>
                <a:srgbClr val="CC0000"/>
              </a:solidFill>
              <a:latin typeface="Times New Roman" pitchFamily="18" charset="0"/>
              <a:cs typeface="Times New Roman" pitchFamily="18" charset="0"/>
            </a:endParaRPr>
          </a:p>
          <a:p>
            <a:endParaRPr lang="en-US" dirty="0">
              <a:solidFill>
                <a:srgbClr val="CC0000"/>
              </a:solidFill>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Now you know how to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do the conversion between cluster address, sector address, and byte offset in NTFS.</a:t>
            </a:r>
            <a:endPar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[click]</a:t>
            </a:r>
            <a:endPar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Specially, </a:t>
            </a:r>
            <a:r>
              <a:rPr lang="en-US" dirty="0">
                <a:solidFill>
                  <a:srgbClr val="CC0000"/>
                </a:solidFill>
                <a:latin typeface="Times New Roman" pitchFamily="18" charset="0"/>
                <a:cs typeface="Times New Roman" pitchFamily="18" charset="0"/>
              </a:rPr>
              <a:t>we multiply the cluster address by the number of sectors in a cluster. So we obtain the sector address.</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Then, we multiply the sector address by 512 to obtain the byte location.</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[click]</a:t>
            </a:r>
            <a:endParaRPr lang="en-US" dirty="0">
              <a:solidFill>
                <a:srgbClr val="CC0000"/>
              </a:solidFill>
              <a:latin typeface="Times New Roman" pitchFamily="18" charset="0"/>
              <a:cs typeface="Times New Roman" pitchFamily="18" charset="0"/>
            </a:endParaRPr>
          </a:p>
          <a:p>
            <a:r>
              <a:rPr lang="en-US" dirty="0">
                <a:solidFill>
                  <a:srgbClr val="CC0000"/>
                </a:solidFill>
                <a:latin typeface="Times New Roman" pitchFamily="18" charset="0"/>
                <a:cs typeface="Times New Roman" pitchFamily="18" charset="0"/>
              </a:rPr>
              <a:t>The other way round, we divide the byte offset by 512, and apply floor function. We obtain the sector address.</a:t>
            </a:r>
            <a:endParaRPr lang="en-US" dirty="0">
              <a:solidFill>
                <a:srgbClr val="CC0000"/>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solidFill>
                  <a:srgbClr val="CC0000"/>
                </a:solidFill>
                <a:latin typeface="Times New Roman" pitchFamily="18" charset="0"/>
                <a:cs typeface="Times New Roman" pitchFamily="18" charset="0"/>
              </a:rPr>
              <a:t>Then, we divide the sector address by the number of sectors in a cluster, and apply floor function. We obtain the cluster address.</a:t>
            </a:r>
            <a:endParaRPr lang="en-US" dirty="0">
              <a:solidFill>
                <a:srgbClr val="CC0000"/>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solidFill>
                <a:srgbClr val="CC0000"/>
              </a:solidFill>
              <a:latin typeface="Times New Roman" pitchFamily="18" charset="0"/>
              <a:cs typeface="Times New Roman" pitchFamily="18" charset="0"/>
            </a:endParaRPr>
          </a:p>
          <a:p>
            <a:endParaRPr lang="en-US" dirty="0">
              <a:solidFill>
                <a:srgbClr val="CC0000"/>
              </a:solidFill>
              <a:latin typeface="Times New Roman" pitchFamily="18" charset="0"/>
              <a:cs typeface="Times New Roman" pitchFamily="18" charset="0"/>
            </a:endParaRPr>
          </a:p>
          <a:p>
            <a:endParaRPr lang="en-US" dirty="0">
              <a:solidFill>
                <a:srgbClr val="CC0000"/>
              </a:solidFill>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Next, we look at how to analyze metadata data in NTFS.</a:t>
            </a:r>
            <a:endParaRPr lang="en-US" kern="0" dirty="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situation becomes difficult in NTFS. </a:t>
            </a:r>
            <a:endParaRPr lang="en-US" dirty="0"/>
          </a:p>
          <a:p>
            <a:r>
              <a:rPr lang="en-US" dirty="0"/>
              <a:t>Remember metadata contains the location of data units allocated to a file as well as some important timestamps.</a:t>
            </a:r>
            <a:endParaRPr lang="en-US" dirty="0"/>
          </a:p>
          <a:p>
            <a:r>
              <a:rPr lang="en-US" dirty="0"/>
              <a:t>First, metadata information are stored in several attributes. For example, the $DATA attribute contains the clusters used by the file, but other metadata information (MAC Times) can be found in other attributes, such as $STANDARD_INFORMATION and $FILE_NAME. </a:t>
            </a:r>
            <a:r>
              <a:rPr lang="en-US" b="1" dirty="0"/>
              <a:t>And just to make things more confusing, multiple timestamps exist in several attribute. How these timestamps change depending on the Windows operating system you use</a:t>
            </a:r>
            <a:r>
              <a:rPr lang="en-US" dirty="0"/>
              <a:t>.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most important information contained in metadata is the location of data units allocated to a file. They can be found in the $DATA attribute.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Interestingly, a file may have multiple $DATA attributes. By default, only the first $DATA attribute is visible to the users. In other words, the other $DATA attribute can be used to hide data.</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Most forensics tools will show additional $DATA attributes, also called </a:t>
            </a:r>
            <a:r>
              <a:rPr lang="en-US" b="1" dirty="0"/>
              <a:t>alternate data streams</a:t>
            </a:r>
            <a:r>
              <a:rPr lang="en-US" dirty="0"/>
              <a:t> (</a:t>
            </a:r>
            <a:r>
              <a:rPr lang="en-US" b="1" dirty="0"/>
              <a:t>ADS</a:t>
            </a:r>
            <a:r>
              <a:rPr lang="en-US" dirty="0"/>
              <a:t>)</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first information on the NTFS volume is the Partition Boot Sector which starts at Sector 0 and can be up to 16 sectors long</a:t>
            </a:r>
            <a:endParaRPr lang="en-US" b="0" dirty="0"/>
          </a:p>
          <a:p>
            <a:r>
              <a:rPr lang="en-US" b="0" dirty="0"/>
              <a:t>It is File System data. It is named Partition Boot Sector, but in NTFS file system, it may contain more than one sector.</a:t>
            </a:r>
            <a:endParaRPr lang="en-US" b="0" dirty="0"/>
          </a:p>
          <a:p>
            <a:endParaRPr lang="en-US" b="0" dirty="0"/>
          </a:p>
          <a:p>
            <a:r>
              <a:rPr lang="en-US" b="0" dirty="0"/>
              <a:t>The first file on an NTFS volume is a </a:t>
            </a:r>
            <a:r>
              <a:rPr lang="en-US" b="1" dirty="0"/>
              <a:t>Master File Table</a:t>
            </a:r>
            <a:r>
              <a:rPr lang="en-US" b="0" dirty="0"/>
              <a:t> (</a:t>
            </a:r>
            <a:r>
              <a:rPr lang="en-US" b="1" dirty="0"/>
              <a:t>MFT</a:t>
            </a:r>
            <a:r>
              <a:rPr lang="en-US" b="0" dirty="0"/>
              <a:t>), and the MFT holds information about all files and folders on the volume.</a:t>
            </a:r>
            <a:endParaRPr lang="en-US" b="0" dirty="0"/>
          </a:p>
          <a:p>
            <a:r>
              <a:rPr lang="en-US" b="0" dirty="0"/>
              <a:t>So you know it is critical to find the MFT when examining an NTFS file system. This is why people always say that </a:t>
            </a:r>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Everything is a File in NTFS. </a:t>
            </a:r>
            <a:endPar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r>
              <a:rPr lang="en-US" altLang="en-US" sz="1200" b="0"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Basically, it is about </a:t>
            </a:r>
            <a:r>
              <a:rPr lang="en-US" b="0" dirty="0">
                <a:solidFill>
                  <a:srgbClr val="CC0000"/>
                </a:solidFill>
                <a:latin typeface="Times New Roman" pitchFamily="18" charset="0"/>
                <a:cs typeface="Times New Roman" pitchFamily="18" charset="0"/>
              </a:rPr>
              <a:t>Master File Table</a:t>
            </a:r>
            <a:r>
              <a:rPr lang="en-US" b="0" dirty="0">
                <a:latin typeface="Times New Roman" pitchFamily="18" charset="0"/>
                <a:cs typeface="Times New Roman" pitchFamily="18" charset="0"/>
              </a:rPr>
              <a:t> (MFT).</a:t>
            </a:r>
            <a:endParaRPr kumimoji="0" lang="en-US" altLang="en-US" sz="1200" b="0" i="0" u="none"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must be </a:t>
            </a:r>
            <a:r>
              <a:rPr lang="en-US" sz="1200" dirty="0">
                <a:latin typeface="Times New Roman" pitchFamily="18" charset="0"/>
                <a:cs typeface="Times New Roman" pitchFamily="18" charset="0"/>
              </a:rPr>
              <a:t>analyzed to learn more about a specific file or directory. </a:t>
            </a:r>
            <a:endParaRPr lang="en-US" sz="1200" dirty="0">
              <a:latin typeface="Times New Roman" pitchFamily="18" charset="0"/>
              <a:cs typeface="Times New Roman" pitchFamily="18" charset="0"/>
            </a:endParaRPr>
          </a:p>
          <a:p>
            <a:r>
              <a:rPr lang="en-US" dirty="0"/>
              <a:t>Unfortunately, it is NOT </a:t>
            </a:r>
            <a:r>
              <a:rPr lang="en-US" sz="1200" b="1" i="0" kern="1200" dirty="0">
                <a:solidFill>
                  <a:schemeClr val="tx1"/>
                </a:solidFill>
                <a:effectLst/>
                <a:latin typeface="Times New Roman" pitchFamily="18" charset="0"/>
                <a:ea typeface="+mn-ea"/>
                <a:cs typeface="+mn-cs"/>
              </a:rPr>
              <a:t>intuitive and straightforward </a:t>
            </a:r>
            <a:r>
              <a:rPr lang="en-US" dirty="0"/>
              <a:t>in NTFS.</a:t>
            </a:r>
            <a:endParaRPr lang="en-US" dirty="0"/>
          </a:p>
          <a:p>
            <a:r>
              <a:rPr lang="en-US" dirty="0"/>
              <a:t>Instead, it involves multiple phases:</a:t>
            </a:r>
            <a:endParaRPr lang="en-US" dirty="0"/>
          </a:p>
          <a:p>
            <a:r>
              <a:rPr lang="en-US" dirty="0"/>
              <a:t>First, we locate the MFT by first inspecting partition boot sector to find the starting cluster address of the MFT and then analyzing its first 1024 bytes (MFT entry 0 or $MFT), which stands for the MFT file itself.</a:t>
            </a:r>
            <a:endParaRPr lang="en-US" dirty="0"/>
          </a:p>
          <a:p>
            <a:r>
              <a:rPr lang="en-US" dirty="0"/>
              <a:t>Then, </a:t>
            </a:r>
            <a:r>
              <a:rPr lang="en-US" dirty="0">
                <a:latin typeface="Times New Roman" pitchFamily="18" charset="0"/>
                <a:cs typeface="Times New Roman" pitchFamily="18" charset="0"/>
              </a:rPr>
              <a:t>we then seek to the specific MFT entry, which represents the file.</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itchFamily="18" charset="0"/>
                <a:cs typeface="Times New Roman" pitchFamily="18" charset="0"/>
              </a:rPr>
              <a:t>Afterwards, after I find out the MFT entry, which is associated to the file, we can process the entry’s attributes, particularly the ones containing the metadata information, such as </a:t>
            </a:r>
            <a:r>
              <a:rPr lang="en-US" dirty="0"/>
              <a:t>the $DATA attribute.</a:t>
            </a:r>
            <a:endParaRPr lang="en-US" dirty="0">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look at the attribute header to figure out the offset to the first attribute or the starting point of the first attribute. Then, we can iterate all the attributes in a MFT entry.</a:t>
            </a:r>
            <a:endParaRPr lang="en-US" dirty="0"/>
          </a:p>
          <a:p>
            <a:r>
              <a:rPr lang="en-US" dirty="0"/>
              <a:t>Based on these attributes’ Attribute type identifiers, we are able to locate </a:t>
            </a:r>
            <a:r>
              <a:rPr lang="en-US" dirty="0">
                <a:latin typeface="Times New Roman" pitchFamily="18" charset="0"/>
                <a:cs typeface="Times New Roman" pitchFamily="18" charset="0"/>
              </a:rPr>
              <a:t>these attributes containing the metadata information, including </a:t>
            </a:r>
            <a:r>
              <a:rPr lang="en-US" dirty="0"/>
              <a:t>$STANDARD_INFORMATION, $FILE_NAME and $DATA attributes.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showing how we can locate </a:t>
            </a:r>
            <a:r>
              <a:rPr lang="en-US" dirty="0">
                <a:latin typeface="Times New Roman" pitchFamily="18" charset="0"/>
                <a:cs typeface="Times New Roman" pitchFamily="18" charset="0"/>
              </a:rPr>
              <a:t>these attributes containing the metadata information, including </a:t>
            </a:r>
            <a:r>
              <a:rPr lang="en-US" dirty="0"/>
              <a:t>$STANDARD_INFORMATION, $FILE_NAME and $DATA attributes.</a:t>
            </a:r>
            <a:endParaRPr lang="en-US" dirty="0"/>
          </a:p>
          <a:p>
            <a:r>
              <a:rPr lang="en-US" dirty="0"/>
              <a:t>Note that a</a:t>
            </a:r>
            <a:r>
              <a:rPr lang="en-US" sz="1200" b="0" i="0" u="none" strike="noStrike" kern="1200" baseline="0" dirty="0">
                <a:solidFill>
                  <a:schemeClr val="tx1"/>
                </a:solidFill>
                <a:latin typeface="Times New Roman" pitchFamily="18" charset="0"/>
                <a:ea typeface="+mn-ea"/>
                <a:cs typeface="+mn-cs"/>
              </a:rPr>
              <a:t> MFT entry always start with “FILE” unless it is marked damaged or bad (then it would start with “BAAD”).</a:t>
            </a:r>
            <a:endParaRPr lang="en-US" sz="1200" b="0" i="0" u="none" strike="noStrike" kern="1200" baseline="0" dirty="0">
              <a:solidFill>
                <a:schemeClr val="tx1"/>
              </a:solidFill>
              <a:latin typeface="Times New Roman" pitchFamily="18" charset="0"/>
              <a:ea typeface="+mn-ea"/>
              <a:cs typeface="+mn-cs"/>
            </a:endParaRPr>
          </a:p>
          <a:p>
            <a:r>
              <a:rPr lang="en-US" b="1" dirty="0"/>
              <a:t>So we first take a look at the field at byte offset 20, knowing the offset to the first attribute or the starting point of the first attribute. </a:t>
            </a:r>
            <a:endParaRPr lang="en-US" b="1" dirty="0"/>
          </a:p>
          <a:p>
            <a:r>
              <a:rPr lang="en-US" dirty="0"/>
              <a:t>The value in the field at byte offset 20 is 0038 in hex, which is converted to 56 in decimal.</a:t>
            </a:r>
            <a:endParaRPr lang="en-US" dirty="0"/>
          </a:p>
          <a:p>
            <a:r>
              <a:rPr lang="en-US" dirty="0"/>
              <a:t>So we know the first attribute starts at byte offset 56. Then, we check its first two 4-byte fields, which are its Attribute type identifier and its length. As such, we can know whether or not it is the attribute containing metadata information.</a:t>
            </a:r>
            <a:endParaRPr lang="en-US" dirty="0"/>
          </a:p>
          <a:p>
            <a:r>
              <a:rPr lang="en-US" dirty="0"/>
              <a:t>By design, the attributes immediately follow one after the other. So, we can iterate all the attributes in a MFT entry.</a:t>
            </a:r>
            <a:endParaRPr lang="en-US" dirty="0"/>
          </a:p>
          <a:p>
            <a:r>
              <a:rPr lang="en-US" dirty="0"/>
              <a:t>Therefore, we are able to locate these attributes containing the metadata information, including $STANDARD_INFORMATION, $FILE_NAME and $DATA attributes.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Next, we look at how to analyze file name  data in NTFS. Basically, we look at one particular attribute, </a:t>
            </a:r>
            <a:r>
              <a:rPr lang="en-US" sz="1200" b="0" u="none" dirty="0">
                <a:effectLst>
                  <a:outerShdw blurRad="38100" dist="38100" dir="2700000" algn="tl">
                    <a:srgbClr val="000000">
                      <a:alpha val="43137"/>
                    </a:srgbClr>
                  </a:outerShdw>
                </a:effectLst>
                <a:latin typeface="Times New Roman" pitchFamily="18" charset="0"/>
                <a:cs typeface="Times New Roman" pitchFamily="18" charset="0"/>
              </a:rPr>
              <a:t>$FILE_NAME attribute</a:t>
            </a:r>
            <a:r>
              <a:rPr lang="en-US" dirty="0"/>
              <a:t>, which we already given a detailed analysis in the begin of the lecture.</a:t>
            </a:r>
            <a:endParaRPr lang="en-US" kern="0" dirty="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many OSes provide file search function based on file name. In the example here, you search for a file named abc.txt in the folder \Windows\Tasks in c drive.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itchFamily="18" charset="0"/>
                <a:cs typeface="Times New Roman" pitchFamily="18" charset="0"/>
              </a:rPr>
              <a:t>The operating system starts a search for a filename at the </a:t>
            </a:r>
            <a:r>
              <a:rPr lang="en-US" i="1" dirty="0">
                <a:latin typeface="Times New Roman" pitchFamily="18" charset="0"/>
                <a:cs typeface="Times New Roman" pitchFamily="18" charset="0"/>
              </a:rPr>
              <a:t>root </a:t>
            </a:r>
            <a:r>
              <a:rPr lang="en-US" dirty="0">
                <a:latin typeface="Times New Roman" pitchFamily="18" charset="0"/>
                <a:cs typeface="Times New Roman" pitchFamily="18" charset="0"/>
              </a:rPr>
              <a:t>directory  in NTFS volume labelled C:, which is a partition of a disk formatted with a NTFS file system. </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itchFamily="18" charset="0"/>
                <a:cs typeface="Times New Roman" pitchFamily="18" charset="0"/>
              </a:rPr>
              <a:t>So the OS first goes to the disk partition where C drive resides. It is done by volume analysis. </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itchFamily="18" charset="0"/>
                <a:cs typeface="Times New Roman" pitchFamily="18" charset="0"/>
              </a:rPr>
              <a:t>Then, the OS locates the MFT file, particularly, inspecting MFT Entry 5, which is the root directory in NTFS.</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itchFamily="18" charset="0"/>
                <a:cs typeface="Times New Roman" pitchFamily="18" charset="0"/>
              </a:rPr>
              <a:t>Afterwards, iterate through directories based on the given file path, and locate the MFT entry representing the file abc.txt if found.</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use an example to put together everything we have learned up until now.</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want to create the file \dir1\file1.dat where the file size is 4,000 bytes.</a:t>
            </a:r>
            <a:endParaRPr lang="en-US" dirty="0"/>
          </a:p>
          <a:p>
            <a:r>
              <a:rPr lang="en-US" dirty="0"/>
              <a:t>So we first analyze the partition boot sector to figure out cluster size, starting address of MFT and size of each MFT entry. Assume that the cluster size is 4 sectors or 2, 048 bytes.</a:t>
            </a:r>
            <a:endParaRPr lang="en-US" dirty="0"/>
          </a:p>
          <a:p>
            <a:r>
              <a:rPr lang="en-US" dirty="0"/>
              <a:t>Then, read 1st entry of MFT which is $MFT file itself, and determine the location of MFT.</a:t>
            </a:r>
            <a:endParaRPr lang="en-US" dirty="0"/>
          </a:p>
          <a:p>
            <a:endParaRPr lang="en-US" dirty="0"/>
          </a:p>
          <a:p>
            <a:r>
              <a:rPr lang="en-US" dirty="0"/>
              <a:t>Afterwards, allocate an MFT entry for the new file by using its $BITMAP attribute to find an unused entry, say 304, and set corresponding bit to 1. The $MFT file contains a $BITMAP attribute that indicates which MFT entries are in use.</a:t>
            </a:r>
            <a:endParaRPr lang="en-US" dirty="0"/>
          </a:p>
          <a:p>
            <a:endParaRPr lang="en-US" dirty="0"/>
          </a:p>
          <a:p>
            <a:r>
              <a:rPr lang="en-US" dirty="0"/>
              <a:t>Based on the file size and the cluster size, we know the new file needs two clusters. So, allocate 2 clusters for the file by using $DATA attribute of $BITMAP file, MFT entry 6. Suppose that clusters 692 and 693 are found using best-fit algorithm and write file content. </a:t>
            </a:r>
            <a:r>
              <a:rPr lang="en-US" dirty="0">
                <a:latin typeface="Times New Roman" pitchFamily="18" charset="0"/>
                <a:cs typeface="Times New Roman" pitchFamily="18" charset="0"/>
              </a:rPr>
              <a:t>Also, their allocation status are updated accordingly. Note that </a:t>
            </a:r>
            <a:r>
              <a:rPr lang="en-US" sz="1200" b="0" i="0" kern="1200" dirty="0">
                <a:solidFill>
                  <a:schemeClr val="tx1"/>
                </a:solidFill>
                <a:effectLst/>
                <a:latin typeface="Times New Roman" pitchFamily="18" charset="0"/>
                <a:ea typeface="+mn-ea"/>
                <a:cs typeface="+mn-cs"/>
              </a:rPr>
              <a:t>the </a:t>
            </a:r>
            <a:r>
              <a:rPr lang="en-US" dirty="0"/>
              <a:t>$BITMAP</a:t>
            </a:r>
            <a:r>
              <a:rPr lang="en-US" sz="1200" b="0" i="0" kern="1200" dirty="0">
                <a:solidFill>
                  <a:schemeClr val="tx1"/>
                </a:solidFill>
                <a:effectLst/>
                <a:latin typeface="Times New Roman" pitchFamily="18" charset="0"/>
                <a:ea typeface="+mn-ea"/>
                <a:cs typeface="+mn-cs"/>
              </a:rPr>
              <a:t> file contains a $DATA </a:t>
            </a:r>
            <a:r>
              <a:rPr lang="en-US" sz="1200" b="1" i="0" kern="1200" dirty="0">
                <a:solidFill>
                  <a:schemeClr val="tx1"/>
                </a:solidFill>
                <a:effectLst/>
                <a:latin typeface="Times New Roman" pitchFamily="18" charset="0"/>
                <a:ea typeface="+mn-ea"/>
                <a:cs typeface="+mn-cs"/>
              </a:rPr>
              <a:t>attribute</a:t>
            </a:r>
            <a:r>
              <a:rPr lang="en-US" sz="1200" b="0" i="0" kern="1200" dirty="0">
                <a:solidFill>
                  <a:schemeClr val="tx1"/>
                </a:solidFill>
                <a:effectLst/>
                <a:latin typeface="Times New Roman" pitchFamily="18" charset="0"/>
                <a:ea typeface="+mn-ea"/>
                <a:cs typeface="+mn-cs"/>
              </a:rPr>
              <a:t> that indicates which clusters are in use.</a:t>
            </a:r>
            <a:endParaRPr lang="en-US" dirty="0"/>
          </a:p>
          <a:p>
            <a:r>
              <a:rPr lang="en-US" dirty="0"/>
              <a:t>At the same time, Mac times are updated as well, particularly, in both $STANDARD_INFORMATION and $FILE_NAME attributes. It is worth noting that </a:t>
            </a:r>
            <a:r>
              <a:rPr lang="en-US" b="1" dirty="0"/>
              <a:t>How these timestamps change depending on the Windows operating system you use</a:t>
            </a:r>
            <a:r>
              <a:rPr lang="en-US" dirty="0"/>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need to put the file into its correct location, which is the folder \dir1 where the new file is located.</a:t>
            </a:r>
            <a:endParaRPr lang="en-US" dirty="0"/>
          </a:p>
          <a:p>
            <a:r>
              <a:rPr lang="en-US" dirty="0"/>
              <a:t>So we will first find the root directory in the NTFS volume, which is MFT entry 5. Note that the file names in NTFS are indexed. Then, we search the sorted tree to find the dir1 index entry, which is assumed its MFT entry is 200.</a:t>
            </a:r>
            <a:endParaRPr lang="en-US" dirty="0"/>
          </a:p>
          <a:p>
            <a:endParaRPr lang="en-US" dirty="0"/>
          </a:p>
          <a:p>
            <a:r>
              <a:rPr lang="en-US" dirty="0"/>
              <a:t>Afterwards, seek to MFT entry 200 and find the location where file1.dat should go. Then, a new index entry is created for it,  and the index tree is resorted. Assume the new index entry has the MFT entry 304 in its file reference address.</a:t>
            </a:r>
            <a:endParaRPr lang="en-US" dirty="0"/>
          </a:p>
          <a:p>
            <a:endParaRPr lang="en-US" dirty="0"/>
          </a:p>
          <a:p>
            <a:r>
              <a:rPr lang="en-US" dirty="0"/>
              <a:t>NTFS file system is a Journaling File System. Therefore, the changes on the NTFS volume are logged.</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use a simple diagram to visually show the file creation in NTFS.</a:t>
            </a:r>
            <a:endParaRPr lang="en-US" dirty="0"/>
          </a:p>
          <a:p>
            <a:r>
              <a:rPr lang="en-US" dirty="0"/>
              <a:t>Specifically, </a:t>
            </a:r>
            <a:endParaRPr lang="en-US" dirty="0"/>
          </a:p>
          <a:p>
            <a:r>
              <a:rPr lang="en-US" dirty="0"/>
              <a:t>1. Allocate an MFT entry for the new file by using its $BITMAP attribute to find an unused entry, say 304, and set corresponding bit to 1. </a:t>
            </a:r>
            <a:endParaRPr lang="en-US" dirty="0"/>
          </a:p>
          <a:p>
            <a:r>
              <a:rPr lang="en-US" dirty="0"/>
              <a:t>2. Allocate 2 clusters for the file. Suppose that clusters 692 and 693 are found. Also, their allocation status are updated accordingly in the $BITMAP file.</a:t>
            </a:r>
            <a:endParaRPr lang="en-US" dirty="0"/>
          </a:p>
          <a:p>
            <a:r>
              <a:rPr lang="en-US" dirty="0"/>
              <a:t>3. Since the file names in NTFS are indexed, a new index entry is created for the new file, and is inserted into the index tree for the folder dir1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4. NTFS file system is a Journaling File System. Therefore, the changes on the NTFS volume are logged, particularly, saved into the $</a:t>
            </a:r>
            <a:r>
              <a:rPr lang="en-US" dirty="0" err="1"/>
              <a:t>LogFile</a:t>
            </a:r>
            <a:r>
              <a:rPr lang="en-US" dirty="0"/>
              <a:t> file, </a:t>
            </a:r>
            <a:r>
              <a:rPr lang="en-US" b="0" u="none" dirty="0">
                <a:solidFill>
                  <a:srgbClr val="FF0000"/>
                </a:solidFill>
                <a:latin typeface="Times New Roman" pitchFamily="18" charset="0"/>
                <a:cs typeface="Times New Roman" pitchFamily="18" charset="0"/>
              </a:rPr>
              <a:t>a File System Metadata File in NTFS, which is associated with MFT entry 2.</a:t>
            </a:r>
            <a:endParaRPr lang="en-US" b="0" u="none"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layout of an NTFS volume is very simple, and consists of two sections:</a:t>
            </a:r>
            <a:endParaRPr lang="en-US" dirty="0"/>
          </a:p>
          <a:p>
            <a:r>
              <a:rPr lang="en-US" dirty="0"/>
              <a:t>1. Partition Boot Sector (or Volume Boot Sector): It contains key information about NTFS file system structures; and</a:t>
            </a:r>
            <a:endParaRPr lang="en-US" dirty="0"/>
          </a:p>
          <a:p>
            <a:r>
              <a:rPr lang="en-US" dirty="0"/>
              <a:t>2. Data Area: It contains Master File Table (MFT), the most important file in NTFS, and the files’ data. </a:t>
            </a:r>
            <a:r>
              <a:rPr lang="en-US" b="0" dirty="0"/>
              <a:t>Each </a:t>
            </a:r>
            <a:r>
              <a:rPr lang="en-US" b="0" u="sng" dirty="0">
                <a:latin typeface="Times New Roman" pitchFamily="18" charset="0"/>
                <a:cs typeface="Times New Roman" pitchFamily="18" charset="0"/>
              </a:rPr>
              <a:t>record</a:t>
            </a:r>
            <a:r>
              <a:rPr lang="en-US" b="0" dirty="0">
                <a:latin typeface="Times New Roman" pitchFamily="18" charset="0"/>
                <a:cs typeface="Times New Roman" pitchFamily="18" charset="0"/>
              </a:rPr>
              <a:t> (entry) in the MFT represents </a:t>
            </a:r>
            <a:r>
              <a:rPr lang="en-US" dirty="0">
                <a:latin typeface="Times New Roman" pitchFamily="18" charset="0"/>
                <a:cs typeface="Times New Roman" pitchFamily="18" charset="0"/>
              </a:rPr>
              <a:t>a file or directory.</a:t>
            </a:r>
            <a:endParaRPr lang="en-US" b="0"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The Partition Boot Sector gives the </a:t>
            </a:r>
            <a:r>
              <a:rPr lang="en-US" b="0" dirty="0">
                <a:solidFill>
                  <a:srgbClr val="CC0000"/>
                </a:solidFill>
                <a:latin typeface="Times New Roman" pitchFamily="18" charset="0"/>
                <a:cs typeface="Times New Roman" pitchFamily="18" charset="0"/>
              </a:rPr>
              <a:t>starting location of the MFT (Master File Table)</a:t>
            </a:r>
            <a:r>
              <a:rPr lang="en-US" b="0" dirty="0">
                <a:latin typeface="Times New Roman" pitchFamily="18" charset="0"/>
                <a:cs typeface="Times New Roman" pitchFamily="18" charset="0"/>
              </a:rPr>
              <a:t>, </a:t>
            </a:r>
            <a:r>
              <a:rPr lang="en-US" b="0" dirty="0">
                <a:solidFill>
                  <a:srgbClr val="CC0000"/>
                </a:solidFill>
                <a:latin typeface="Times New Roman" pitchFamily="18" charset="0"/>
                <a:cs typeface="Times New Roman" pitchFamily="18" charset="0"/>
              </a:rPr>
              <a:t>cluster size</a:t>
            </a:r>
            <a:r>
              <a:rPr lang="en-US" b="0" dirty="0">
                <a:solidFill>
                  <a:srgbClr val="004D4D"/>
                </a:solidFill>
                <a:latin typeface="Times New Roman" pitchFamily="18" charset="0"/>
                <a:cs typeface="Times New Roman" pitchFamily="18" charset="0"/>
              </a:rPr>
              <a:t> </a:t>
            </a:r>
            <a:r>
              <a:rPr lang="en-US" b="0" dirty="0">
                <a:latin typeface="Times New Roman" pitchFamily="18" charset="0"/>
                <a:cs typeface="Times New Roman" pitchFamily="18" charset="0"/>
              </a:rPr>
              <a:t>(1 to 128 sectors, but commonly 8), </a:t>
            </a:r>
            <a:r>
              <a:rPr lang="en-US" b="0" dirty="0">
                <a:solidFill>
                  <a:srgbClr val="CC0000"/>
                </a:solidFill>
                <a:latin typeface="Times New Roman" pitchFamily="18" charset="0"/>
                <a:cs typeface="Times New Roman" pitchFamily="18" charset="0"/>
              </a:rPr>
              <a:t>size</a:t>
            </a:r>
            <a:r>
              <a:rPr lang="en-US" b="0" dirty="0">
                <a:solidFill>
                  <a:srgbClr val="004D4D"/>
                </a:solidFill>
                <a:latin typeface="Times New Roman" pitchFamily="18" charset="0"/>
                <a:cs typeface="Times New Roman" pitchFamily="18" charset="0"/>
              </a:rPr>
              <a:t> </a:t>
            </a:r>
            <a:r>
              <a:rPr lang="en-US" b="0" dirty="0">
                <a:latin typeface="Times New Roman" pitchFamily="18" charset="0"/>
                <a:cs typeface="Times New Roman" pitchFamily="18" charset="0"/>
              </a:rPr>
              <a:t>of each MFT entry (usually </a:t>
            </a:r>
            <a:r>
              <a:rPr lang="en-US" b="0" dirty="0">
                <a:effectLst>
                  <a:outerShdw blurRad="38100" dist="38100" dir="2700000" algn="tl">
                    <a:srgbClr val="000000">
                      <a:alpha val="43137"/>
                    </a:srgbClr>
                  </a:outerShdw>
                </a:effectLst>
                <a:latin typeface="Times New Roman" pitchFamily="18" charset="0"/>
                <a:cs typeface="Times New Roman" pitchFamily="18" charset="0"/>
              </a:rPr>
              <a:t>1024 bytes</a:t>
            </a:r>
            <a:r>
              <a:rPr lang="en-US" b="0" dirty="0">
                <a:latin typeface="Times New Roman" pitchFamily="18" charset="0"/>
                <a:cs typeface="Times New Roman" pitchFamily="18" charset="0"/>
              </a:rPr>
              <a:t>).</a:t>
            </a:r>
            <a:endParaRPr lang="en-US" b="0" dirty="0">
              <a:latin typeface="Times New Roman" pitchFamily="18" charset="0"/>
              <a:cs typeface="Times New Roman"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then delete the newly created file?</a:t>
            </a:r>
            <a:endParaRPr lang="en-US" dirty="0"/>
          </a:p>
          <a:p>
            <a:r>
              <a:rPr lang="en-US" dirty="0"/>
              <a:t>Then, the MFT entry 304 and clusters 692 and 693 become unallocated. </a:t>
            </a:r>
            <a:endParaRPr lang="en-US" dirty="0"/>
          </a:p>
          <a:p>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the index entry for the new file is removed as well, and the index tree for the folder dir1 </a:t>
            </a:r>
            <a:r>
              <a:rPr lang="en-US" dirty="0">
                <a:latin typeface="Times New Roman" pitchFamily="18" charset="0"/>
                <a:cs typeface="Times New Roman" pitchFamily="18" charset="0"/>
              </a:rPr>
              <a:t>is resorted </a:t>
            </a:r>
            <a:r>
              <a:rPr lang="en-US" sz="1200" b="0" i="0" kern="1200" dirty="0">
                <a:solidFill>
                  <a:schemeClr val="tx1"/>
                </a:solidFill>
                <a:effectLst/>
                <a:latin typeface="Times New Roman" pitchFamily="18" charset="0"/>
                <a:ea typeface="+mn-ea"/>
                <a:cs typeface="+mn-cs"/>
              </a:rPr>
              <a:t>when necessary</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1" dirty="0">
                <a:latin typeface="Times New Roman" pitchFamily="18" charset="0"/>
                <a:cs typeface="Times New Roman" pitchFamily="18" charset="0"/>
              </a:rPr>
              <a:t>However, </a:t>
            </a:r>
            <a:r>
              <a:rPr lang="en-US" b="1" dirty="0"/>
              <a:t>the file contents still remain in these two clusters.</a:t>
            </a:r>
            <a:endParaRPr lang="en-US" b="1" dirty="0"/>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 possible is it to recover deleted files in NTFS? Of course, it is possible as far as the deleted file’s content is not overwritten.</a:t>
            </a:r>
            <a:endPar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But, it could be challenging to recover a deleted file in NTFS since some complex data structure is used in NTFS.</a:t>
            </a:r>
            <a:endPar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CA"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CA"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have built up lots of experience in manually recovering deleted files in different file systems such as FAT and NTFS. We also need to </a:t>
            </a:r>
            <a:r>
              <a:rPr lang="en-US" kern="0" dirty="0">
                <a:solidFill>
                  <a:srgbClr val="C00000"/>
                </a:solidFill>
                <a:latin typeface="Times New Roman" pitchFamily="18" charset="0"/>
                <a:cs typeface="Times New Roman" pitchFamily="18" charset="0"/>
              </a:rPr>
              <a:t>automate the process that is currently done manually to recover a deleted file in FAT and NTFS! This is part of our job as a digital forensic researcher.</a:t>
            </a:r>
            <a:endParaRPr lang="en-US" kern="0" dirty="0">
              <a:solidFill>
                <a:srgbClr val="C00000"/>
              </a:solidFill>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other file systems such as FAT file system, when a file is deleted, the MFT entry associated with the file is unallocated. Clusters are unallocated, but the file contents still remain in these clusters.</a:t>
            </a:r>
            <a:endParaRPr lang="en-US" dirty="0"/>
          </a:p>
          <a:p>
            <a:r>
              <a:rPr lang="en-US" dirty="0"/>
              <a:t>Also, the file name is removed from the parent directory index.</a:t>
            </a:r>
            <a:endParaRPr lang="en-US" dirty="0"/>
          </a:p>
          <a:p>
            <a:endParaRPr lang="en-US" dirty="0"/>
          </a:p>
          <a:p>
            <a:r>
              <a:rPr lang="en-US" dirty="0"/>
              <a:t>However, there is a challenge facing deleted file recovery in NTFS. When the file name is removed from parent directory, the index is resorted and file name information could be lost. As such, you may not find the file name about a deleted file.</a:t>
            </a:r>
            <a:endParaRPr lang="en-US" dirty="0"/>
          </a:p>
          <a:p>
            <a:r>
              <a:rPr lang="en-US" dirty="0"/>
              <a:t>However, MFT entries are found in the MFT, so all unallocated entries can be found</a:t>
            </a:r>
            <a:endParaRPr lang="en-US" dirty="0"/>
          </a:p>
          <a:p>
            <a:endParaRPr lang="en-US" dirty="0"/>
          </a:p>
          <a:p>
            <a:r>
              <a:rPr lang="en-US" dirty="0"/>
              <a:t>As far as the deleted files' data has not been overwritten, they can be recovered.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I will use some real examples to discuss some popular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analysis techniques for NTFS.</a:t>
            </a:r>
            <a:endPar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We first look at  Data Unit Viewing Technique</a:t>
            </a:r>
            <a:r>
              <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 In this case, we may know the cluster address, and then we would like to view the content contained within the cluster.</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interested in knowing the details of a file named readme.txt in a NTFS volume. So we can use the TSK utility </a:t>
            </a:r>
            <a:r>
              <a:rPr lang="en-US" dirty="0" err="1"/>
              <a:t>ifind</a:t>
            </a:r>
            <a:r>
              <a:rPr lang="en-US" dirty="0"/>
              <a:t> to find the meta-data structure (a MFT entry number in NTFS) that has a given file name, readme.txt.</a:t>
            </a:r>
            <a:endParaRPr lang="en-US" dirty="0"/>
          </a:p>
          <a:p>
            <a:r>
              <a:rPr lang="en-US" dirty="0"/>
              <a:t>The output shows MFT entry 34 is allocated to the file readme.txt.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use the TSK utility </a:t>
            </a:r>
            <a:r>
              <a:rPr lang="en-US" dirty="0" err="1"/>
              <a:t>istat</a:t>
            </a:r>
            <a:r>
              <a:rPr lang="en-US" dirty="0"/>
              <a:t> to display the details about a given meta data structure, which is MFT entry 34.</a:t>
            </a:r>
            <a:endParaRPr lang="en-US" dirty="0"/>
          </a:p>
          <a:p>
            <a:r>
              <a:rPr lang="en-US" dirty="0"/>
              <a:t>Remember metadata contains the location of data units allocated to a file as well as some important timestamps.</a:t>
            </a:r>
            <a:endParaRPr lang="en-US" dirty="0"/>
          </a:p>
          <a:p>
            <a:r>
              <a:rPr lang="en-US" dirty="0"/>
              <a:t>Next, we will take a look at the location of data units, which are contained in the $DATA attribute.</a:t>
            </a:r>
            <a:endParaRPr lang="en-US" dirty="0"/>
          </a:p>
          <a:p>
            <a:r>
              <a:rPr lang="en-US" b="1" dirty="0"/>
              <a:t>Note that the $DATA attribute in the example of the MFT entry 34 is a non-resident attribute. It means that the file content is stored outside the MFT entry 34, and instead, is saved in some data units or clusters</a:t>
            </a:r>
            <a:r>
              <a:rPr lang="en-US" dirty="0"/>
              <a:t>.</a:t>
            </a:r>
            <a:endParaRPr lang="en-US" dirty="0"/>
          </a:p>
          <a:p>
            <a:r>
              <a:rPr lang="en-US" dirty="0"/>
              <a:t>For example, the readme.txt occupies 6 clusters, and the first cluster is Cluster 8388.</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the TSK utility </a:t>
            </a:r>
            <a:r>
              <a:rPr lang="en-US" dirty="0" err="1"/>
              <a:t>blkcat</a:t>
            </a:r>
            <a:r>
              <a:rPr lang="en-US" dirty="0"/>
              <a:t> to </a:t>
            </a:r>
            <a:r>
              <a:rPr lang="en-US" sz="1200" b="0" i="0" kern="1200" dirty="0">
                <a:solidFill>
                  <a:schemeClr val="tx1"/>
                </a:solidFill>
                <a:effectLst/>
                <a:latin typeface="Times New Roman" pitchFamily="18" charset="0"/>
                <a:ea typeface="+mn-ea"/>
                <a:cs typeface="+mn-cs"/>
              </a:rPr>
              <a:t>display the content in </a:t>
            </a:r>
            <a:r>
              <a:rPr lang="en-US" dirty="0"/>
              <a:t>Cluster 8388, which is the first cluster allocated to readme.txt.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We next look at Data Unit Allocation Status analysis Technique for NTFS</a:t>
            </a:r>
            <a:r>
              <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 In this case, we would like to know the allocation status for some data unit or cluster.</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that in NTFS, there is $BITMAP, which is a File System Metadata File in NTFS. It is associated with MFT entry 6.</a:t>
            </a:r>
            <a:endParaRPr lang="en-US" dirty="0"/>
          </a:p>
          <a:p>
            <a:r>
              <a:rPr lang="en-US" dirty="0"/>
              <a:t>It's $DATA attribute has one bit for every cluster in the file system, which indicates allocation status. </a:t>
            </a:r>
            <a:endParaRPr lang="en-US" dirty="0"/>
          </a:p>
          <a:p>
            <a:r>
              <a:rPr lang="en-US" dirty="0"/>
              <a:t>If the bit = 1 the cluster is allocated, if the bit=0 it is unallocated. </a:t>
            </a:r>
            <a:endParaRPr lang="en-US" dirty="0"/>
          </a:p>
          <a:p>
            <a:endParaRPr lang="en-US" dirty="0"/>
          </a:p>
          <a:p>
            <a:r>
              <a:rPr lang="en-US" b="1" dirty="0"/>
              <a:t>The first byte of the $BITMAP file indicates allocation status of the first 8 clusters in a NTFS volume.</a:t>
            </a:r>
            <a:endParaRPr lang="en-US" b="1" dirty="0"/>
          </a:p>
          <a:p>
            <a:r>
              <a:rPr lang="en-US" b="0" dirty="0"/>
              <a:t>In the example here, the first byte of the $BITMAP file is 00101101. It means Cluster 0 is allocated, but Cluster 1 is unallocated.</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C20A6E7-7DE0-4D93-BA11-C1840C829E70}"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11E7E82-96AE-4C47-B5C6-4E4AADD33C6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5D86978-CD24-4A2A-BC96-DBE50B3A65B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927B82-1D0F-4327-8B0B-C89A5DDD69C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p:txBody>
          <a:bodyPr/>
          <a:lstStyle>
            <a:lvl1pPr>
              <a:defRPr/>
            </a:lvl1pPr>
          </a:lstStyle>
          <a:p>
            <a:pPr>
              <a:defRPr/>
            </a:pPr>
            <a:fld id="{AC8D2FC0-C7CA-45B1-A849-3A7637DEE9A6}"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9E377073-D518-4144-B8D1-FEA7A466417B}"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endParaRPr lang="en-US"/>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533400" y="1600200"/>
            <a:ext cx="7772400" cy="4648200"/>
          </a:xfrm>
        </p:spPr>
        <p:txBody>
          <a:bodyPr/>
          <a:lstStyle/>
          <a:p>
            <a:pPr lvl="0"/>
            <a:endParaRPr lang="en-CA"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Network Security</a:t>
            </a:r>
            <a:endParaRPr lang="en-US">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fld id="{2DCE2817-7FD7-4085-B3F0-EB0F76BFD879}"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SimSun" pitchFamily="2" charset="-122"/>
                <a:cs typeface="+mj-cs"/>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DEF4AB8-EBD9-4FDD-BB48-A030665EC33D}"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C788446-1423-480A-BD9C-6F556E461345}"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E39D7D4-2022-4416-A2A6-0A1F8ABA5A4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1165C153-5237-4D7A-A52B-8ADD9C274337}"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3A0E15B-98C7-4C5D-B587-B4528B5F6D00}"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CC5876B-A3BC-48BF-9710-C9C11EEB7A36}"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2378657-7B70-439E-8389-97653C359D73}"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B58A9D5-2BE5-49B0-80D8-6497B37E9A98}"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400">
                <a:latin typeface="Times New Roman" pitchFamily="18" charset="0"/>
                <a:ea typeface="SimSun"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fld id="{C41502AA-7361-4411-868E-F494F4D0C113}"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2.jpeg"/><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6.xml"/><Relationship Id="rId2" Type="http://schemas.openxmlformats.org/officeDocument/2006/relationships/image" Target="../media/image111.png"/><Relationship Id="rId1" Type="http://schemas.openxmlformats.org/officeDocument/2006/relationships/image" Target="../media/image110.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1.GIF"/><Relationship Id="rId2" Type="http://schemas.openxmlformats.org/officeDocument/2006/relationships/image" Target="../media/image25.png"/><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image" Target="../media/image54.jpe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55.wmf"/><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hyperlink" Target="http://images.google.ca/imgres?imgurl=http://www.borella.net/mike/blog/wp-content/2007/10/ist2_3037999_large_book_with_gilding.jpg&amp;imgrefurl=http://www.borella.net/mike/blog/2007/09/&amp;h=380&amp;w=320&amp;sz=38&amp;hl=en&amp;start=5&amp;usg=__cT6u5rWhrB2Bi-rbBcQG4E85sgs=&amp;tbnid=G6nvcEtpOtCEYM:&amp;tbnh=123&amp;tbnw=104&amp;prev=/images?q=large+book&amp;gbv=2&amp;hl=en" TargetMode="Externa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jpe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73.jpeg"/><Relationship Id="rId2" Type="http://schemas.openxmlformats.org/officeDocument/2006/relationships/image" Target="../media/image70.jpeg"/><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31.GIF"/><Relationship Id="rId1" Type="http://schemas.openxmlformats.org/officeDocument/2006/relationships/image" Target="../media/image75.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31.GIF"/><Relationship Id="rId1" Type="http://schemas.openxmlformats.org/officeDocument/2006/relationships/image" Target="../media/image7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79.GIF"/><Relationship Id="rId1" Type="http://schemas.openxmlformats.org/officeDocument/2006/relationships/image" Target="../media/image31.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86.GI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image" Target="../media/image92.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92.jpeg"/><Relationship Id="rId1" Type="http://schemas.openxmlformats.org/officeDocument/2006/relationships/image" Target="../media/image93.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94.jpeg"/><Relationship Id="rId1" Type="http://schemas.openxmlformats.org/officeDocument/2006/relationships/image" Target="../media/image4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image" Target="../media/image95.jpeg"/><Relationship Id="rId1" Type="http://schemas.openxmlformats.org/officeDocument/2006/relationships/image" Target="../media/image93.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19.png"/><Relationship Id="rId1" Type="http://schemas.openxmlformats.org/officeDocument/2006/relationships/image" Target="../media/image9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99.png"/><Relationship Id="rId1" Type="http://schemas.openxmlformats.org/officeDocument/2006/relationships/image" Target="../media/image98.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6.xml"/><Relationship Id="rId1" Type="http://schemas.openxmlformats.org/officeDocument/2006/relationships/image" Target="../media/image100.GIF"/></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102.jpeg"/><Relationship Id="rId1" Type="http://schemas.openxmlformats.org/officeDocument/2006/relationships/image" Target="../media/image101.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104.jpeg"/><Relationship Id="rId1" Type="http://schemas.openxmlformats.org/officeDocument/2006/relationships/image" Target="../media/image103.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7.xml"/><Relationship Id="rId2" Type="http://schemas.openxmlformats.org/officeDocument/2006/relationships/image" Target="../media/image104.jpeg"/><Relationship Id="rId1" Type="http://schemas.openxmlformats.org/officeDocument/2006/relationships/image" Target="../media/image103.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1959345" y="1353878"/>
            <a:ext cx="5958327" cy="850900"/>
          </a:xfrm>
          <a:prstGeom prst="rect">
            <a:avLst/>
          </a:prstGeom>
          <a:noFill/>
          <a:ln w="9525">
            <a:noFill/>
            <a:miter lim="800000"/>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 Forensic Analysis</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SimSun" pitchFamily="2" charset="-122"/>
              </a:rPr>
            </a:fld>
            <a:endParaRPr lang="en-US" altLang="zh-CN" sz="1400">
              <a:ea typeface="SimSun" pitchFamily="2" charset="-122"/>
            </a:endParaRPr>
          </a:p>
        </p:txBody>
      </p:sp>
      <p:pic>
        <p:nvPicPr>
          <p:cNvPr id="39938" name="Picture 2" descr="http://www.karbosguide.com/images/u1901.gif"/>
          <p:cNvPicPr>
            <a:picLocks noChangeAspect="1" noChangeArrowheads="1"/>
          </p:cNvPicPr>
          <p:nvPr/>
        </p:nvPicPr>
        <p:blipFill>
          <a:blip r:embed="rId1"/>
          <a:srcRect/>
          <a:stretch>
            <a:fillRect/>
          </a:stretch>
        </p:blipFill>
        <p:spPr bwMode="auto">
          <a:xfrm>
            <a:off x="1597585" y="2362200"/>
            <a:ext cx="3810000" cy="3048000"/>
          </a:xfrm>
          <a:prstGeom prst="rect">
            <a:avLst/>
          </a:prstGeom>
          <a:noFill/>
        </p:spPr>
      </p:pic>
      <p:pic>
        <p:nvPicPr>
          <p:cNvPr id="6" name="Picture 13" descr="Image result for contin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200" y="857284"/>
            <a:ext cx="1662145" cy="1663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5029200" y="3641737"/>
            <a:ext cx="3498850" cy="625463"/>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New Technology File System (NTFS)</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181600"/>
            <a:ext cx="7772400" cy="16002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The relationship between the boot sector and $MFT with respect to determining the layout of the MFT</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7938" name="Picture 2"/>
          <p:cNvPicPr>
            <a:picLocks noChangeAspect="1" noChangeArrowheads="1"/>
          </p:cNvPicPr>
          <p:nvPr/>
        </p:nvPicPr>
        <p:blipFill>
          <a:blip r:embed="rId1"/>
          <a:srcRect/>
          <a:stretch>
            <a:fillRect/>
          </a:stretch>
        </p:blipFill>
        <p:spPr bwMode="auto">
          <a:xfrm>
            <a:off x="1905001" y="304800"/>
            <a:ext cx="6553199" cy="4876800"/>
          </a:xfrm>
          <a:prstGeom prst="rect">
            <a:avLst/>
          </a:prstGeom>
          <a:noFill/>
          <a:ln w="9525">
            <a:noFill/>
            <a:miter lim="800000"/>
            <a:headEnd/>
            <a:tailEnd/>
          </a:ln>
          <a:effectLst/>
        </p:spPr>
      </p:pic>
      <p:sp>
        <p:nvSpPr>
          <p:cNvPr id="4" name="Rectangle 17"/>
          <p:cNvSpPr>
            <a:spLocks noChangeArrowheads="1"/>
          </p:cNvSpPr>
          <p:nvPr/>
        </p:nvSpPr>
        <p:spPr bwMode="auto">
          <a:xfrm>
            <a:off x="0" y="1143000"/>
            <a:ext cx="2971800" cy="11430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tell us the starting</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location of the MFT</a:t>
            </a:r>
            <a:endParaRPr lang="en-US" dirty="0">
              <a:latin typeface="Times New Roman" pitchFamily="18" charset="0"/>
              <a:cs typeface="Times New Roman" pitchFamily="18" charset="0"/>
            </a:endParaRPr>
          </a:p>
        </p:txBody>
      </p:sp>
      <p:sp>
        <p:nvSpPr>
          <p:cNvPr id="5" name="Line 156"/>
          <p:cNvSpPr>
            <a:spLocks noChangeShapeType="1"/>
          </p:cNvSpPr>
          <p:nvPr/>
        </p:nvSpPr>
        <p:spPr bwMode="auto">
          <a:xfrm flipV="1">
            <a:off x="2971800" y="1112519"/>
            <a:ext cx="1143000" cy="563881"/>
          </a:xfrm>
          <a:prstGeom prst="line">
            <a:avLst/>
          </a:prstGeom>
          <a:noFill/>
          <a:ln w="47625" cap="sq">
            <a:solidFill>
              <a:srgbClr val="CC0000"/>
            </a:solidFill>
            <a:round/>
            <a:headEnd type="none" w="sm" len="sm"/>
            <a:tailEnd type="triangle" w="sm" len="sm"/>
          </a:ln>
        </p:spPr>
        <p:txBody>
          <a:bodyPr/>
          <a:lstStyle/>
          <a:p>
            <a:endParaRPr lang="en-CA"/>
          </a:p>
        </p:txBody>
      </p:sp>
      <p:sp>
        <p:nvSpPr>
          <p:cNvPr id="6" name="Rectangle 17"/>
          <p:cNvSpPr>
            <a:spLocks noChangeArrowheads="1"/>
          </p:cNvSpPr>
          <p:nvPr/>
        </p:nvSpPr>
        <p:spPr bwMode="auto">
          <a:xfrm>
            <a:off x="5867400" y="2933700"/>
            <a:ext cx="2971800" cy="11430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tell us the location</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of the MFT</a:t>
            </a:r>
            <a:endParaRPr lang="en-US" dirty="0">
              <a:latin typeface="Times New Roman" pitchFamily="18" charset="0"/>
              <a:cs typeface="Times New Roman" pitchFamily="18" charset="0"/>
            </a:endParaRPr>
          </a:p>
        </p:txBody>
      </p:sp>
      <p:sp>
        <p:nvSpPr>
          <p:cNvPr id="7" name="Line 156"/>
          <p:cNvSpPr>
            <a:spLocks noChangeShapeType="1"/>
          </p:cNvSpPr>
          <p:nvPr/>
        </p:nvSpPr>
        <p:spPr bwMode="auto">
          <a:xfrm flipH="1" flipV="1">
            <a:off x="7010400" y="1676400"/>
            <a:ext cx="457200" cy="1196340"/>
          </a:xfrm>
          <a:prstGeom prst="line">
            <a:avLst/>
          </a:prstGeom>
          <a:noFill/>
          <a:ln w="47625" cap="sq">
            <a:solidFill>
              <a:srgbClr val="CC0000"/>
            </a:solidFill>
            <a:round/>
            <a:headEnd type="none" w="sm" len="sm"/>
            <a:tailEnd type="triangle" w="sm" len="sm"/>
          </a:ln>
        </p:spPr>
        <p:txBody>
          <a:bodyPr/>
          <a:lstStyle/>
          <a:p>
            <a:endParaRPr lang="en-CA"/>
          </a:p>
        </p:txBody>
      </p:sp>
      <p:sp>
        <p:nvSpPr>
          <p:cNvPr id="8" name="AutoShape 140"/>
          <p:cNvSpPr/>
          <p:nvPr/>
        </p:nvSpPr>
        <p:spPr bwMode="auto">
          <a:xfrm>
            <a:off x="2971800" y="1264919"/>
            <a:ext cx="304800" cy="3611881"/>
          </a:xfrm>
          <a:prstGeom prst="leftBrace">
            <a:avLst>
              <a:gd name="adj1" fmla="val 291667"/>
              <a:gd name="adj2" fmla="val 50000"/>
            </a:avLst>
          </a:prstGeom>
          <a:noFill/>
          <a:ln w="66675" cap="sq">
            <a:solidFill>
              <a:srgbClr val="CC0000"/>
            </a:solidFill>
            <a:round/>
            <a:headEnd type="none" w="sm" len="sm"/>
            <a:tailEnd type="none" w="sm" len="sm"/>
          </a:ln>
        </p:spPr>
        <p:txBody>
          <a:bodyPr wrap="none" anchor="ctr"/>
          <a:lstStyle/>
          <a:p>
            <a:endParaRPr lang="en-US"/>
          </a:p>
        </p:txBody>
      </p:sp>
      <p:sp>
        <p:nvSpPr>
          <p:cNvPr id="9" name="Rectangle 17"/>
          <p:cNvSpPr>
            <a:spLocks noChangeArrowheads="1"/>
          </p:cNvSpPr>
          <p:nvPr/>
        </p:nvSpPr>
        <p:spPr bwMode="auto">
          <a:xfrm>
            <a:off x="762000" y="2438400"/>
            <a:ext cx="2133600" cy="11430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Contain many </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MFT entries</a:t>
            </a:r>
            <a:endParaRPr lang="en-US" dirty="0">
              <a:latin typeface="Times New Roman" pitchFamily="18" charset="0"/>
              <a:cs typeface="Times New Roman" pitchFamily="18" charset="0"/>
            </a:endParaRPr>
          </a:p>
        </p:txBody>
      </p:sp>
      <p:sp>
        <p:nvSpPr>
          <p:cNvPr id="10"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304800"/>
            <a:ext cx="86106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Cluster Allocation</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8" name="Rectangle 3"/>
          <p:cNvSpPr txBox="1">
            <a:spLocks noChangeArrowheads="1"/>
          </p:cNvSpPr>
          <p:nvPr/>
        </p:nvSpPr>
        <p:spPr bwMode="auto">
          <a:xfrm>
            <a:off x="171450" y="1600200"/>
            <a:ext cx="2114550" cy="457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nSpc>
                <a:spcPct val="80000"/>
              </a:lnSpc>
              <a:buNone/>
            </a:pPr>
            <a:r>
              <a:rPr lang="en-US" sz="2400" dirty="0">
                <a:latin typeface="Times New Roman" pitchFamily="18" charset="0"/>
                <a:cs typeface="Times New Roman" pitchFamily="18" charset="0"/>
              </a:rPr>
              <a:t>$Bitmap DATA</a:t>
            </a:r>
            <a:endParaRPr lang="en-US" sz="2400" dirty="0">
              <a:latin typeface="Times New Roman" pitchFamily="18" charset="0"/>
              <a:cs typeface="Times New Roman" pitchFamily="18" charset="0"/>
            </a:endParaRPr>
          </a:p>
        </p:txBody>
      </p:sp>
      <p:sp>
        <p:nvSpPr>
          <p:cNvPr id="9" name="Rectangle 3"/>
          <p:cNvSpPr>
            <a:spLocks noChangeArrowheads="1"/>
          </p:cNvSpPr>
          <p:nvPr/>
        </p:nvSpPr>
        <p:spPr bwMode="auto">
          <a:xfrm>
            <a:off x="1981199" y="2381310"/>
            <a:ext cx="1666875" cy="533400"/>
          </a:xfrm>
          <a:prstGeom prst="rect">
            <a:avLst/>
          </a:prstGeom>
          <a:solidFill>
            <a:schemeClr val="accent1"/>
          </a:solidFill>
          <a:ln w="9525">
            <a:solidFill>
              <a:schemeClr val="tx1"/>
            </a:solidFill>
            <a:miter lim="800000"/>
          </a:ln>
        </p:spPr>
        <p:txBody>
          <a:bodyPr wrap="none" anchor="ctr"/>
          <a:lstStyle/>
          <a:p>
            <a:pPr algn="ctr"/>
            <a:r>
              <a:rPr lang="en-US" dirty="0"/>
              <a:t>……..</a:t>
            </a:r>
            <a:endParaRPr lang="en-US" dirty="0"/>
          </a:p>
        </p:txBody>
      </p:sp>
      <p:sp>
        <p:nvSpPr>
          <p:cNvPr id="10" name="Text Box 13"/>
          <p:cNvSpPr txBox="1">
            <a:spLocks noChangeArrowheads="1"/>
          </p:cNvSpPr>
          <p:nvPr/>
        </p:nvSpPr>
        <p:spPr bwMode="auto">
          <a:xfrm>
            <a:off x="742950" y="2442865"/>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Byte 0</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 name="Rectangle 3"/>
          <p:cNvSpPr>
            <a:spLocks noChangeArrowheads="1"/>
          </p:cNvSpPr>
          <p:nvPr/>
        </p:nvSpPr>
        <p:spPr bwMode="auto">
          <a:xfrm>
            <a:off x="1981199" y="2914710"/>
            <a:ext cx="1666875" cy="533400"/>
          </a:xfrm>
          <a:prstGeom prst="rect">
            <a:avLst/>
          </a:prstGeom>
          <a:solidFill>
            <a:schemeClr val="accent1"/>
          </a:solidFill>
          <a:ln w="9525">
            <a:solidFill>
              <a:schemeClr val="tx1"/>
            </a:solidFill>
            <a:miter lim="800000"/>
          </a:ln>
        </p:spPr>
        <p:txBody>
          <a:bodyPr wrap="none" anchor="ctr"/>
          <a:lstStyle/>
          <a:p>
            <a:pPr algn="ctr"/>
            <a:r>
              <a:rPr lang="en-US" dirty="0"/>
              <a:t>……..</a:t>
            </a:r>
            <a:endParaRPr lang="en-US" dirty="0"/>
          </a:p>
        </p:txBody>
      </p:sp>
      <p:sp>
        <p:nvSpPr>
          <p:cNvPr id="14" name="Text Box 13"/>
          <p:cNvSpPr txBox="1">
            <a:spLocks noChangeArrowheads="1"/>
          </p:cNvSpPr>
          <p:nvPr/>
        </p:nvSpPr>
        <p:spPr bwMode="auto">
          <a:xfrm>
            <a:off x="742950" y="2976265"/>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Byte 1</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Text Box 13"/>
          <p:cNvSpPr txBox="1">
            <a:spLocks noChangeArrowheads="1"/>
          </p:cNvSpPr>
          <p:nvPr/>
        </p:nvSpPr>
        <p:spPr bwMode="auto">
          <a:xfrm>
            <a:off x="3105150" y="2000310"/>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Bit 0</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Text Box 13"/>
          <p:cNvSpPr txBox="1">
            <a:spLocks noChangeArrowheads="1"/>
          </p:cNvSpPr>
          <p:nvPr/>
        </p:nvSpPr>
        <p:spPr bwMode="auto">
          <a:xfrm>
            <a:off x="1524000" y="1981200"/>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Bit 7</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7" name="Straight Connector 16"/>
          <p:cNvCxnSpPr/>
          <p:nvPr/>
        </p:nvCxnSpPr>
        <p:spPr bwMode="auto">
          <a:xfrm flipH="1">
            <a:off x="3343274" y="3071515"/>
            <a:ext cx="3381376" cy="1729085"/>
          </a:xfrm>
          <a:prstGeom prst="line">
            <a:avLst/>
          </a:prstGeom>
          <a:noFill/>
          <a:ln w="53975" cap="flat" cmpd="sng" algn="ctr">
            <a:solidFill>
              <a:srgbClr val="FF0000"/>
            </a:solidFill>
            <a:prstDash val="solid"/>
            <a:round/>
            <a:headEnd type="none" w="med" len="med"/>
            <a:tailEnd type="triangle" w="med" len="med"/>
          </a:ln>
          <a:effectLst/>
        </p:spPr>
      </p:cxnSp>
      <p:sp>
        <p:nvSpPr>
          <p:cNvPr id="18" name="Text Box 13"/>
          <p:cNvSpPr txBox="1">
            <a:spLocks noChangeArrowheads="1"/>
          </p:cNvSpPr>
          <p:nvPr/>
        </p:nvSpPr>
        <p:spPr bwMode="auto">
          <a:xfrm>
            <a:off x="5334001" y="2219337"/>
            <a:ext cx="2362200" cy="904863"/>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Readme.txt</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a:t>
            </a:r>
            <a:r>
              <a:rPr lang="en-US" b="1" baseline="30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st</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Cluster </a:t>
            </a:r>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8388</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Rectangle 3"/>
          <p:cNvSpPr>
            <a:spLocks noChangeArrowheads="1"/>
          </p:cNvSpPr>
          <p:nvPr/>
        </p:nvSpPr>
        <p:spPr bwMode="auto">
          <a:xfrm>
            <a:off x="1990725" y="4800600"/>
            <a:ext cx="1666875" cy="533400"/>
          </a:xfrm>
          <a:prstGeom prst="rect">
            <a:avLst/>
          </a:prstGeom>
          <a:solidFill>
            <a:schemeClr val="accent1"/>
          </a:solidFill>
          <a:ln w="9525">
            <a:solidFill>
              <a:schemeClr val="tx1"/>
            </a:solidFill>
            <a:miter lim="800000"/>
          </a:ln>
        </p:spPr>
        <p:txBody>
          <a:bodyPr wrap="none" anchor="ctr"/>
          <a:lstStyle/>
          <a:p>
            <a:pPr algn="ctr"/>
            <a:r>
              <a:rPr lang="en-US" dirty="0" err="1">
                <a:latin typeface="Times New Roman" pitchFamily="18" charset="0"/>
                <a:cs typeface="Times New Roman" pitchFamily="18" charset="0"/>
              </a:rPr>
              <a:t>xxxxxxx</a:t>
            </a:r>
            <a:endParaRPr lang="en-US" dirty="0">
              <a:latin typeface="Times New Roman" pitchFamily="18" charset="0"/>
              <a:cs typeface="Times New Roman" pitchFamily="18" charset="0"/>
            </a:endParaRPr>
          </a:p>
        </p:txBody>
      </p:sp>
      <p:sp>
        <p:nvSpPr>
          <p:cNvPr id="22" name="Text Box 13"/>
          <p:cNvSpPr txBox="1">
            <a:spLocks noChangeArrowheads="1"/>
          </p:cNvSpPr>
          <p:nvPr/>
        </p:nvSpPr>
        <p:spPr bwMode="auto">
          <a:xfrm>
            <a:off x="2209800" y="3505200"/>
            <a:ext cx="1147762" cy="923330"/>
          </a:xfrm>
          <a:prstGeom prst="rect">
            <a:avLst/>
          </a:prstGeom>
          <a:noFill/>
          <a:ln w="9525">
            <a:noFill/>
            <a:miter lim="800000"/>
          </a:ln>
        </p:spPr>
        <p:txBody>
          <a:bodyPr wrap="square">
            <a:spAutoFit/>
          </a:bodyPr>
          <a:lstStyle/>
          <a:p>
            <a:r>
              <a:rPr lang="en-US" sz="5400" b="1" dirty="0">
                <a:effectLst>
                  <a:outerShdw blurRad="38100" dist="38100" dir="2700000" algn="tl">
                    <a:srgbClr val="000000">
                      <a:alpha val="43137"/>
                    </a:srgbClr>
                  </a:outerShdw>
                </a:effectLst>
              </a:rPr>
              <a:t>……</a:t>
            </a:r>
            <a:endParaRPr lang="en-US" sz="5400" b="1" dirty="0">
              <a:effectLst>
                <a:outerShdw blurRad="38100" dist="38100" dir="2700000" algn="tl">
                  <a:srgbClr val="000000">
                    <a:alpha val="43137"/>
                  </a:srgbClr>
                </a:outerShdw>
              </a:effectLst>
            </a:endParaRPr>
          </a:p>
        </p:txBody>
      </p:sp>
      <p:sp>
        <p:nvSpPr>
          <p:cNvPr id="23" name="Text Box 13"/>
          <p:cNvSpPr txBox="1">
            <a:spLocks noChangeArrowheads="1"/>
          </p:cNvSpPr>
          <p:nvPr/>
        </p:nvSpPr>
        <p:spPr bwMode="auto">
          <a:xfrm>
            <a:off x="76200" y="4800600"/>
            <a:ext cx="1828800" cy="646331"/>
          </a:xfrm>
          <a:prstGeom prst="rect">
            <a:avLst/>
          </a:prstGeom>
          <a:noFill/>
          <a:ln w="9525">
            <a:noFill/>
            <a:miter lim="800000"/>
          </a:ln>
        </p:spPr>
        <p:txBody>
          <a:bodyPr wrap="square">
            <a:spAutoFit/>
          </a:bodyPr>
          <a:lstStyle/>
          <a:p>
            <a:r>
              <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Byte ?</a:t>
            </a:r>
            <a:endPar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 name="AutoShape 6"/>
          <p:cNvSpPr>
            <a:spLocks noChangeArrowheads="1"/>
          </p:cNvSpPr>
          <p:nvPr/>
        </p:nvSpPr>
        <p:spPr bwMode="auto">
          <a:xfrm>
            <a:off x="4414835" y="3966865"/>
            <a:ext cx="4471988" cy="1847057"/>
          </a:xfrm>
          <a:prstGeom prst="cloudCallout">
            <a:avLst>
              <a:gd name="adj1" fmla="val -45186"/>
              <a:gd name="adj2" fmla="val 20045"/>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800" b="1" dirty="0">
                <a:solidFill>
                  <a:srgbClr val="FF0000"/>
                </a:solidFill>
                <a:latin typeface="Times New Roman" pitchFamily="18" charset="0"/>
                <a:cs typeface="Times New Roman" pitchFamily="18" charset="0"/>
              </a:rPr>
              <a:t>Floor(8388/8)</a:t>
            </a:r>
            <a:endParaRPr lang="en-US" sz="2800" b="1" dirty="0">
              <a:solidFill>
                <a:srgbClr val="FF0000"/>
              </a:solidFill>
              <a:latin typeface="Times New Roman" pitchFamily="18" charset="0"/>
              <a:cs typeface="Times New Roman" pitchFamily="18" charset="0"/>
            </a:endParaRPr>
          </a:p>
          <a:p>
            <a:pPr algn="ctr">
              <a:defRPr/>
            </a:pPr>
            <a:r>
              <a:rPr lang="en-US" sz="2800" b="1" dirty="0">
                <a:solidFill>
                  <a:srgbClr val="FF0000"/>
                </a:solidFill>
                <a:latin typeface="Times New Roman" pitchFamily="18" charset="0"/>
                <a:cs typeface="Times New Roman" pitchFamily="18" charset="0"/>
              </a:rPr>
              <a:t>=1048</a:t>
            </a:r>
            <a:endParaRPr lang="en-US" sz="2800" b="1" dirty="0">
              <a:solidFill>
                <a:srgbClr val="FF0000"/>
              </a:solidFill>
              <a:latin typeface="Times New Roman" pitchFamily="18" charset="0"/>
              <a:cs typeface="Times New Roman" pitchFamily="18" charset="0"/>
            </a:endParaRPr>
          </a:p>
          <a:p>
            <a:pPr algn="ctr">
              <a:defRPr/>
            </a:pPr>
            <a:r>
              <a:rPr lang="en-US" sz="2800" b="1" dirty="0">
                <a:solidFill>
                  <a:srgbClr val="FF0000"/>
                </a:solidFill>
                <a:latin typeface="Times New Roman" pitchFamily="18" charset="0"/>
                <a:cs typeface="Times New Roman" pitchFamily="18" charset="0"/>
              </a:rPr>
              <a:t>=0x418</a:t>
            </a:r>
            <a:endParaRPr lang="en-US" sz="28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304800"/>
            <a:ext cx="86106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Cluster Allocation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18" name="Text Box 13"/>
          <p:cNvSpPr txBox="1">
            <a:spLocks noChangeArrowheads="1"/>
          </p:cNvSpPr>
          <p:nvPr/>
        </p:nvSpPr>
        <p:spPr bwMode="auto">
          <a:xfrm>
            <a:off x="2819400" y="1266860"/>
            <a:ext cx="5491161" cy="1348061"/>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Readme.txt</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a:t>
            </a:r>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8388 8389 8390 8391 </a:t>
            </a:r>
            <a:endPar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8392 8393</a:t>
            </a:r>
            <a:endPar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Rectangle 3"/>
          <p:cNvSpPr>
            <a:spLocks noChangeArrowheads="1"/>
          </p:cNvSpPr>
          <p:nvPr/>
        </p:nvSpPr>
        <p:spPr bwMode="auto">
          <a:xfrm>
            <a:off x="4500562" y="3124200"/>
            <a:ext cx="1666875" cy="533400"/>
          </a:xfrm>
          <a:prstGeom prst="rect">
            <a:avLst/>
          </a:prstGeom>
          <a:solidFill>
            <a:schemeClr val="accent1"/>
          </a:solidFill>
          <a:ln w="9525">
            <a:solidFill>
              <a:schemeClr val="tx1"/>
            </a:solidFill>
            <a:miter lim="800000"/>
          </a:ln>
        </p:spPr>
        <p:txBody>
          <a:bodyPr wrap="none" anchor="ctr"/>
          <a:lstStyle/>
          <a:p>
            <a:pPr algn="ctr"/>
            <a:r>
              <a:rPr lang="en-US" dirty="0" err="1">
                <a:latin typeface="Times New Roman" pitchFamily="18" charset="0"/>
                <a:cs typeface="Times New Roman" pitchFamily="18" charset="0"/>
              </a:rPr>
              <a:t>xxxx</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23" name="Text Box 13"/>
          <p:cNvSpPr txBox="1">
            <a:spLocks noChangeArrowheads="1"/>
          </p:cNvSpPr>
          <p:nvPr/>
        </p:nvSpPr>
        <p:spPr bwMode="auto">
          <a:xfrm>
            <a:off x="533400" y="3048000"/>
            <a:ext cx="4648200" cy="646331"/>
          </a:xfrm>
          <a:prstGeom prst="rect">
            <a:avLst/>
          </a:prstGeom>
          <a:noFill/>
          <a:ln w="9525">
            <a:noFill/>
            <a:miter lim="800000"/>
          </a:ln>
        </p:spPr>
        <p:txBody>
          <a:bodyPr wrap="square">
            <a:spAutoFit/>
          </a:bodyPr>
          <a:lstStyle/>
          <a:p>
            <a:r>
              <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Byte 1048=0x418</a:t>
            </a:r>
            <a:endPar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9" name="Rectangle 3"/>
          <p:cNvSpPr>
            <a:spLocks noChangeArrowheads="1"/>
          </p:cNvSpPr>
          <p:nvPr/>
        </p:nvSpPr>
        <p:spPr bwMode="auto">
          <a:xfrm>
            <a:off x="4500562" y="3849469"/>
            <a:ext cx="1666875" cy="5334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……xx</a:t>
            </a:r>
            <a:endParaRPr lang="en-US" dirty="0">
              <a:latin typeface="Times New Roman" pitchFamily="18" charset="0"/>
              <a:cs typeface="Times New Roman" pitchFamily="18" charset="0"/>
            </a:endParaRPr>
          </a:p>
        </p:txBody>
      </p:sp>
      <p:sp>
        <p:nvSpPr>
          <p:cNvPr id="21" name="Text Box 13"/>
          <p:cNvSpPr txBox="1">
            <a:spLocks noChangeArrowheads="1"/>
          </p:cNvSpPr>
          <p:nvPr/>
        </p:nvSpPr>
        <p:spPr bwMode="auto">
          <a:xfrm>
            <a:off x="533400" y="3773269"/>
            <a:ext cx="4648200" cy="646331"/>
          </a:xfrm>
          <a:prstGeom prst="rect">
            <a:avLst/>
          </a:prstGeom>
          <a:noFill/>
          <a:ln w="9525">
            <a:noFill/>
            <a:miter lim="800000"/>
          </a:ln>
        </p:spPr>
        <p:txBody>
          <a:bodyPr wrap="square">
            <a:spAutoFit/>
          </a:bodyPr>
          <a:lstStyle/>
          <a:p>
            <a:r>
              <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Byte 1049=0x419</a:t>
            </a:r>
            <a:endPar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311" y="2400300"/>
            <a:ext cx="7793039"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304800" y="304800"/>
            <a:ext cx="86106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Cluster Allocation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 Box 13"/>
          <p:cNvSpPr txBox="1">
            <a:spLocks noChangeArrowheads="1"/>
          </p:cNvSpPr>
          <p:nvPr/>
        </p:nvSpPr>
        <p:spPr bwMode="auto">
          <a:xfrm>
            <a:off x="95250" y="1143000"/>
            <a:ext cx="4648200" cy="646331"/>
          </a:xfrm>
          <a:prstGeom prst="rect">
            <a:avLst/>
          </a:prstGeom>
          <a:noFill/>
          <a:ln w="9525">
            <a:noFill/>
            <a:miter lim="800000"/>
          </a:ln>
        </p:spPr>
        <p:txBody>
          <a:bodyPr wrap="square">
            <a:spAutoFit/>
          </a:bodyPr>
          <a:lstStyle/>
          <a:p>
            <a:r>
              <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Byte 1048=0x418</a:t>
            </a:r>
            <a:endPar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8" name="Straight Connector 7"/>
          <p:cNvCxnSpPr/>
          <p:nvPr/>
        </p:nvCxnSpPr>
        <p:spPr bwMode="auto">
          <a:xfrm flipH="1">
            <a:off x="3214688" y="5067300"/>
            <a:ext cx="442912" cy="0"/>
          </a:xfrm>
          <a:prstGeom prst="line">
            <a:avLst/>
          </a:prstGeom>
          <a:noFill/>
          <a:ln w="41275" cap="flat" cmpd="sng" algn="ctr">
            <a:solidFill>
              <a:srgbClr val="FF0000"/>
            </a:solidFill>
            <a:prstDash val="solid"/>
            <a:round/>
            <a:headEnd type="none" w="med" len="med"/>
            <a:tailEnd type="none" w="med" len="med"/>
          </a:ln>
          <a:effectLst/>
        </p:spPr>
      </p:cxnSp>
      <p:sp>
        <p:nvSpPr>
          <p:cNvPr id="12" name="Text Box 13"/>
          <p:cNvSpPr txBox="1">
            <a:spLocks noChangeArrowheads="1"/>
          </p:cNvSpPr>
          <p:nvPr/>
        </p:nvSpPr>
        <p:spPr bwMode="auto">
          <a:xfrm>
            <a:off x="5200650" y="1219200"/>
            <a:ext cx="35623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8384-8391</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4" name="Text Box 13"/>
          <p:cNvSpPr txBox="1">
            <a:spLocks noChangeArrowheads="1"/>
          </p:cNvSpPr>
          <p:nvPr/>
        </p:nvSpPr>
        <p:spPr bwMode="auto">
          <a:xfrm>
            <a:off x="95250" y="1715869"/>
            <a:ext cx="4648200" cy="646331"/>
          </a:xfrm>
          <a:prstGeom prst="rect">
            <a:avLst/>
          </a:prstGeom>
          <a:noFill/>
          <a:ln w="9525">
            <a:noFill/>
            <a:miter lim="800000"/>
          </a:ln>
        </p:spPr>
        <p:txBody>
          <a:bodyPr wrap="square">
            <a:spAutoFit/>
          </a:bodyPr>
          <a:lstStyle/>
          <a:p>
            <a:r>
              <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Byte 1049=0x419</a:t>
            </a:r>
            <a:endParaRPr lang="en-US" sz="36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Text Box 13"/>
          <p:cNvSpPr txBox="1">
            <a:spLocks noChangeArrowheads="1"/>
          </p:cNvSpPr>
          <p:nvPr/>
        </p:nvSpPr>
        <p:spPr bwMode="auto">
          <a:xfrm>
            <a:off x="5200650" y="1792069"/>
            <a:ext cx="35623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8392-8399</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Text Box 13"/>
          <p:cNvSpPr txBox="1">
            <a:spLocks noChangeArrowheads="1"/>
          </p:cNvSpPr>
          <p:nvPr/>
        </p:nvSpPr>
        <p:spPr bwMode="auto">
          <a:xfrm>
            <a:off x="722312" y="6320135"/>
            <a:ext cx="75882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a:t>
            </a:r>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8388 8389 8390 8391	8392 8393</a:t>
            </a:r>
            <a:endPar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3" y="338138"/>
            <a:ext cx="7886700" cy="684212"/>
          </a:xfrm>
        </p:spPr>
        <p:txBody>
          <a:bodyPr>
            <a:normAutofit/>
          </a:bodyPr>
          <a:lstStyle/>
          <a:p>
            <a:pPr>
              <a:defRPr/>
            </a:pPr>
            <a:r>
              <a:rPr lang="en-US" altLang="en-US" sz="2400" b="1" u="none" dirty="0">
                <a:solidFill>
                  <a:schemeClr val="tx2"/>
                </a:solidFill>
                <a:latin typeface="Times New Roman" pitchFamily="18" charset="0"/>
                <a:ea typeface="+mn-ea"/>
                <a:cs typeface="Times New Roman" pitchFamily="18" charset="0"/>
              </a:rPr>
              <a:t>Evolution of NTFS</a:t>
            </a:r>
            <a:endParaRPr lang="en-US" sz="2400" b="1" u="none" dirty="0">
              <a:solidFill>
                <a:schemeClr val="tx2"/>
              </a:solidFill>
              <a:latin typeface="Times New Roman" pitchFamily="18" charset="0"/>
              <a:ea typeface="+mn-ea"/>
              <a:cs typeface="Times New Roman" pitchFamily="18" charset="0"/>
            </a:endParaRPr>
          </a:p>
        </p:txBody>
      </p:sp>
      <p:cxnSp>
        <p:nvCxnSpPr>
          <p:cNvPr id="3" name="Straight Arrow Connector 2"/>
          <p:cNvCxnSpPr/>
          <p:nvPr/>
        </p:nvCxnSpPr>
        <p:spPr>
          <a:xfrm flipV="1">
            <a:off x="525463" y="4043363"/>
            <a:ext cx="8583612" cy="53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220788" y="4208463"/>
            <a:ext cx="779462" cy="412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schemeClr val="tx1"/>
                </a:solidFill>
                <a:latin typeface="Times New Roman" pitchFamily="18" charset="0"/>
                <a:cs typeface="Times New Roman" pitchFamily="18" charset="0"/>
              </a:rPr>
              <a:t>1994</a:t>
            </a:r>
            <a:endParaRPr lang="en-CA" sz="1200" dirty="0">
              <a:solidFill>
                <a:schemeClr val="tx1"/>
              </a:solidFill>
              <a:latin typeface="Times New Roman" pitchFamily="18" charset="0"/>
              <a:cs typeface="Times New Roman" pitchFamily="18" charset="0"/>
            </a:endParaRPr>
          </a:p>
        </p:txBody>
      </p:sp>
      <p:sp>
        <p:nvSpPr>
          <p:cNvPr id="9" name="Rectangle 8"/>
          <p:cNvSpPr/>
          <p:nvPr/>
        </p:nvSpPr>
        <p:spPr>
          <a:xfrm>
            <a:off x="249239" y="2303464"/>
            <a:ext cx="796924" cy="623886"/>
          </a:xfrm>
          <a:prstGeom prst="rect">
            <a:avLst/>
          </a:prstGeom>
          <a:solidFill>
            <a:schemeClr val="bg1"/>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2000" b="1" dirty="0">
                <a:solidFill>
                  <a:srgbClr val="00B050"/>
                </a:solidFill>
                <a:latin typeface="Times New Roman" pitchFamily="18" charset="0"/>
                <a:cs typeface="Times New Roman" pitchFamily="18" charset="0"/>
              </a:rPr>
              <a:t>V. 1.0</a:t>
            </a:r>
            <a:endParaRPr lang="en-CA" sz="2000" b="1" dirty="0">
              <a:solidFill>
                <a:srgbClr val="00B050"/>
              </a:solidFill>
              <a:latin typeface="Times New Roman" pitchFamily="18" charset="0"/>
              <a:cs typeface="Times New Roman" pitchFamily="18" charset="0"/>
            </a:endParaRPr>
          </a:p>
        </p:txBody>
      </p:sp>
      <p:sp>
        <p:nvSpPr>
          <p:cNvPr id="10" name="Isosceles Triangle 9"/>
          <p:cNvSpPr/>
          <p:nvPr/>
        </p:nvSpPr>
        <p:spPr>
          <a:xfrm>
            <a:off x="252413" y="4124325"/>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itchFamily="18" charset="0"/>
                <a:cs typeface="Times New Roman" pitchFamily="18" charset="0"/>
              </a:rPr>
              <a:t>1993</a:t>
            </a:r>
            <a:endParaRPr lang="en-CA" sz="1200" dirty="0">
              <a:solidFill>
                <a:schemeClr val="tx1"/>
              </a:solidFill>
              <a:latin typeface="Times New Roman" pitchFamily="18" charset="0"/>
              <a:cs typeface="Times New Roman" pitchFamily="18" charset="0"/>
            </a:endParaRPr>
          </a:p>
        </p:txBody>
      </p:sp>
      <p:sp>
        <p:nvSpPr>
          <p:cNvPr id="11" name="Rectangle 10"/>
          <p:cNvSpPr/>
          <p:nvPr/>
        </p:nvSpPr>
        <p:spPr>
          <a:xfrm>
            <a:off x="204788" y="3419475"/>
            <a:ext cx="796925" cy="623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schemeClr val="tx1"/>
                </a:solidFill>
                <a:latin typeface="Times New Roman" pitchFamily="18" charset="0"/>
                <a:cs typeface="Times New Roman" pitchFamily="18" charset="0"/>
              </a:rPr>
              <a:t>Windows NT 3.1</a:t>
            </a:r>
            <a:endParaRPr lang="en-CA" sz="1200" dirty="0">
              <a:solidFill>
                <a:schemeClr val="tx1"/>
              </a:solidFill>
              <a:latin typeface="Times New Roman" pitchFamily="18" charset="0"/>
              <a:cs typeface="Times New Roman" pitchFamily="18" charset="0"/>
            </a:endParaRPr>
          </a:p>
        </p:txBody>
      </p:sp>
      <p:sp>
        <p:nvSpPr>
          <p:cNvPr id="12" name="Rectangle 11"/>
          <p:cNvSpPr/>
          <p:nvPr/>
        </p:nvSpPr>
        <p:spPr>
          <a:xfrm>
            <a:off x="1247775" y="3508375"/>
            <a:ext cx="730250" cy="4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b="1" dirty="0">
                <a:solidFill>
                  <a:schemeClr val="tx1"/>
                </a:solidFill>
                <a:latin typeface="Times New Roman" pitchFamily="18" charset="0"/>
                <a:cs typeface="Times New Roman" pitchFamily="18" charset="0"/>
              </a:rPr>
              <a:t>NT 3.5</a:t>
            </a:r>
            <a:endParaRPr lang="en-CA" sz="1200" b="1" dirty="0">
              <a:solidFill>
                <a:schemeClr val="tx1"/>
              </a:solidFill>
              <a:latin typeface="Times New Roman" pitchFamily="18" charset="0"/>
              <a:cs typeface="Times New Roman" pitchFamily="18" charset="0"/>
            </a:endParaRPr>
          </a:p>
        </p:txBody>
      </p:sp>
      <p:sp>
        <p:nvSpPr>
          <p:cNvPr id="25" name="Oval 24"/>
          <p:cNvSpPr/>
          <p:nvPr/>
        </p:nvSpPr>
        <p:spPr>
          <a:xfrm>
            <a:off x="6686550" y="4208463"/>
            <a:ext cx="781050" cy="412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b="1" dirty="0">
                <a:solidFill>
                  <a:schemeClr val="tx1"/>
                </a:solidFill>
                <a:latin typeface="Times New Roman" pitchFamily="18" charset="0"/>
                <a:cs typeface="Times New Roman" pitchFamily="18" charset="0"/>
              </a:rPr>
              <a:t>2001</a:t>
            </a:r>
            <a:endParaRPr lang="en-CA" sz="1200" b="1" dirty="0">
              <a:solidFill>
                <a:schemeClr val="tx1"/>
              </a:solidFill>
              <a:latin typeface="Times New Roman" pitchFamily="18" charset="0"/>
              <a:cs typeface="Times New Roman" pitchFamily="18" charset="0"/>
            </a:endParaRPr>
          </a:p>
        </p:txBody>
      </p:sp>
      <p:sp>
        <p:nvSpPr>
          <p:cNvPr id="33" name="Oval 32"/>
          <p:cNvSpPr/>
          <p:nvPr/>
        </p:nvSpPr>
        <p:spPr>
          <a:xfrm>
            <a:off x="2493169" y="4224339"/>
            <a:ext cx="1031875" cy="4333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dirty="0">
                <a:solidFill>
                  <a:schemeClr val="tx1"/>
                </a:solidFill>
                <a:latin typeface="Times New Roman" pitchFamily="18" charset="0"/>
                <a:cs typeface="Times New Roman" pitchFamily="18" charset="0"/>
              </a:rPr>
              <a:t>1996</a:t>
            </a:r>
            <a:endParaRPr lang="en-CA" sz="1800" dirty="0">
              <a:solidFill>
                <a:schemeClr val="tx1"/>
              </a:solidFill>
              <a:latin typeface="Times New Roman" pitchFamily="18" charset="0"/>
              <a:cs typeface="Times New Roman" pitchFamily="18" charset="0"/>
            </a:endParaRPr>
          </a:p>
        </p:txBody>
      </p:sp>
      <p:sp>
        <p:nvSpPr>
          <p:cNvPr id="38" name="Rectangle 37"/>
          <p:cNvSpPr/>
          <p:nvPr/>
        </p:nvSpPr>
        <p:spPr>
          <a:xfrm>
            <a:off x="1266064" y="3045619"/>
            <a:ext cx="730251" cy="434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500" b="1" dirty="0">
                <a:solidFill>
                  <a:srgbClr val="00B050"/>
                </a:solidFill>
                <a:latin typeface="Times New Roman" pitchFamily="18" charset="0"/>
                <a:cs typeface="Times New Roman" pitchFamily="18" charset="0"/>
              </a:rPr>
              <a:t>V. 1.1</a:t>
            </a:r>
            <a:endParaRPr lang="en-CA" sz="1500" b="1" dirty="0">
              <a:solidFill>
                <a:srgbClr val="00B050"/>
              </a:solidFill>
              <a:latin typeface="Times New Roman" pitchFamily="18" charset="0"/>
              <a:cs typeface="Times New Roman" pitchFamily="18" charset="0"/>
            </a:endParaRPr>
          </a:p>
        </p:txBody>
      </p:sp>
      <p:sp>
        <p:nvSpPr>
          <p:cNvPr id="39" name="Rectangle 38"/>
          <p:cNvSpPr/>
          <p:nvPr/>
        </p:nvSpPr>
        <p:spPr>
          <a:xfrm>
            <a:off x="2089149" y="2749550"/>
            <a:ext cx="1579564" cy="733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500" b="1" dirty="0">
                <a:solidFill>
                  <a:srgbClr val="00B050"/>
                </a:solidFill>
                <a:latin typeface="Times New Roman" pitchFamily="18" charset="0"/>
                <a:cs typeface="Times New Roman" pitchFamily="18" charset="0"/>
              </a:rPr>
              <a:t>V. 1.2</a:t>
            </a:r>
            <a:endParaRPr lang="en-CA" sz="1500" b="1" dirty="0">
              <a:solidFill>
                <a:srgbClr val="00B050"/>
              </a:solidFill>
              <a:latin typeface="Times New Roman" pitchFamily="18" charset="0"/>
              <a:cs typeface="Times New Roman" pitchFamily="18" charset="0"/>
            </a:endParaRPr>
          </a:p>
          <a:p>
            <a:pPr algn="ctr">
              <a:defRPr/>
            </a:pPr>
            <a:r>
              <a:rPr lang="en-CA" sz="1500" b="1" dirty="0">
                <a:solidFill>
                  <a:srgbClr val="00B050"/>
                </a:solidFill>
                <a:latin typeface="Times New Roman" pitchFamily="18" charset="0"/>
                <a:cs typeface="Times New Roman" pitchFamily="18" charset="0"/>
              </a:rPr>
              <a:t>(aka </a:t>
            </a:r>
            <a:r>
              <a:rPr lang="en-CA" sz="1500" b="1" u="sng" dirty="0">
                <a:solidFill>
                  <a:srgbClr val="00B050"/>
                </a:solidFill>
                <a:latin typeface="Times New Roman" pitchFamily="18" charset="0"/>
                <a:cs typeface="Times New Roman" pitchFamily="18" charset="0"/>
              </a:rPr>
              <a:t>NTFS 4.0</a:t>
            </a:r>
            <a:r>
              <a:rPr lang="en-CA" sz="1500" b="1" dirty="0">
                <a:solidFill>
                  <a:srgbClr val="00B050"/>
                </a:solidFill>
                <a:latin typeface="Times New Roman" pitchFamily="18" charset="0"/>
                <a:cs typeface="Times New Roman" pitchFamily="18" charset="0"/>
              </a:rPr>
              <a:t>)</a:t>
            </a:r>
            <a:endParaRPr lang="en-CA" sz="1500" b="1" dirty="0">
              <a:solidFill>
                <a:srgbClr val="00B050"/>
              </a:solidFill>
              <a:latin typeface="Times New Roman" pitchFamily="18" charset="0"/>
              <a:cs typeface="Times New Roman" pitchFamily="18" charset="0"/>
            </a:endParaRPr>
          </a:p>
        </p:txBody>
      </p:sp>
      <p:sp>
        <p:nvSpPr>
          <p:cNvPr id="49" name="Rectangle 48"/>
          <p:cNvSpPr/>
          <p:nvPr/>
        </p:nvSpPr>
        <p:spPr>
          <a:xfrm>
            <a:off x="2546350" y="3505200"/>
            <a:ext cx="730250" cy="4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b="1" dirty="0">
                <a:solidFill>
                  <a:schemeClr val="tx1"/>
                </a:solidFill>
                <a:latin typeface="Times New Roman" pitchFamily="18" charset="0"/>
                <a:cs typeface="Times New Roman" pitchFamily="18" charset="0"/>
              </a:rPr>
              <a:t>NT 4</a:t>
            </a:r>
            <a:endParaRPr lang="en-CA" sz="1200" b="1" dirty="0">
              <a:solidFill>
                <a:schemeClr val="tx1"/>
              </a:solidFill>
              <a:latin typeface="Times New Roman" pitchFamily="18" charset="0"/>
              <a:cs typeface="Times New Roman" pitchFamily="18" charset="0"/>
            </a:endParaRPr>
          </a:p>
        </p:txBody>
      </p:sp>
      <p:sp>
        <p:nvSpPr>
          <p:cNvPr id="50" name="Rectangle 49"/>
          <p:cNvSpPr/>
          <p:nvPr/>
        </p:nvSpPr>
        <p:spPr>
          <a:xfrm>
            <a:off x="3886200" y="2311052"/>
            <a:ext cx="2092325" cy="832198"/>
          </a:xfrm>
          <a:prstGeom prst="rect">
            <a:avLst/>
          </a:prstGeom>
          <a:solidFill>
            <a:schemeClr val="bg1"/>
          </a:solid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2000" b="1" dirty="0">
                <a:solidFill>
                  <a:srgbClr val="00B050"/>
                </a:solidFill>
                <a:latin typeface="Times New Roman" pitchFamily="18" charset="0"/>
                <a:cs typeface="Times New Roman" pitchFamily="18" charset="0"/>
              </a:rPr>
              <a:t>V. 3.0</a:t>
            </a:r>
            <a:endParaRPr lang="en-CA" sz="2000" b="1" dirty="0">
              <a:solidFill>
                <a:srgbClr val="00B050"/>
              </a:solidFill>
              <a:latin typeface="Times New Roman" pitchFamily="18" charset="0"/>
              <a:cs typeface="Times New Roman" pitchFamily="18" charset="0"/>
            </a:endParaRPr>
          </a:p>
          <a:p>
            <a:pPr algn="ctr">
              <a:defRPr/>
            </a:pPr>
            <a:r>
              <a:rPr lang="en-CA" sz="2000" b="1" dirty="0">
                <a:solidFill>
                  <a:srgbClr val="00B050"/>
                </a:solidFill>
                <a:latin typeface="Times New Roman" pitchFamily="18" charset="0"/>
                <a:cs typeface="Times New Roman" pitchFamily="18" charset="0"/>
              </a:rPr>
              <a:t>(aka </a:t>
            </a:r>
            <a:r>
              <a:rPr lang="en-CA" sz="2000" b="1" u="sng" dirty="0">
                <a:solidFill>
                  <a:srgbClr val="00B050"/>
                </a:solidFill>
                <a:latin typeface="Times New Roman" pitchFamily="18" charset="0"/>
                <a:cs typeface="Times New Roman" pitchFamily="18" charset="0"/>
              </a:rPr>
              <a:t>NTFS 5.0</a:t>
            </a:r>
            <a:r>
              <a:rPr lang="en-CA" sz="2000" b="1" dirty="0">
                <a:solidFill>
                  <a:srgbClr val="00B050"/>
                </a:solidFill>
                <a:latin typeface="Times New Roman" pitchFamily="18" charset="0"/>
                <a:cs typeface="Times New Roman" pitchFamily="18" charset="0"/>
              </a:rPr>
              <a:t>)</a:t>
            </a:r>
            <a:endParaRPr lang="en-CA" sz="2000" b="1" dirty="0">
              <a:solidFill>
                <a:srgbClr val="00B050"/>
              </a:solidFill>
              <a:latin typeface="Times New Roman" pitchFamily="18" charset="0"/>
              <a:cs typeface="Times New Roman" pitchFamily="18" charset="0"/>
            </a:endParaRPr>
          </a:p>
        </p:txBody>
      </p:sp>
      <p:sp>
        <p:nvSpPr>
          <p:cNvPr id="51" name="Isosceles Triangle 50"/>
          <p:cNvSpPr/>
          <p:nvPr/>
        </p:nvSpPr>
        <p:spPr>
          <a:xfrm>
            <a:off x="4343400" y="4075112"/>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itchFamily="18" charset="0"/>
                <a:cs typeface="Times New Roman" pitchFamily="18" charset="0"/>
              </a:rPr>
              <a:t>2000</a:t>
            </a:r>
            <a:endParaRPr lang="en-CA" sz="1200" dirty="0">
              <a:solidFill>
                <a:schemeClr val="tx1"/>
              </a:solidFill>
              <a:latin typeface="Times New Roman" pitchFamily="18" charset="0"/>
              <a:cs typeface="Times New Roman" pitchFamily="18" charset="0"/>
            </a:endParaRPr>
          </a:p>
        </p:txBody>
      </p:sp>
      <p:sp>
        <p:nvSpPr>
          <p:cNvPr id="52" name="Rectangle 51"/>
          <p:cNvSpPr/>
          <p:nvPr/>
        </p:nvSpPr>
        <p:spPr>
          <a:xfrm>
            <a:off x="4463256" y="3382169"/>
            <a:ext cx="796925" cy="623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dirty="0">
                <a:solidFill>
                  <a:schemeClr val="tx1"/>
                </a:solidFill>
                <a:latin typeface="Times New Roman" pitchFamily="18" charset="0"/>
                <a:cs typeface="Times New Roman" pitchFamily="18" charset="0"/>
              </a:rPr>
              <a:t>Windows 2000</a:t>
            </a:r>
            <a:endParaRPr lang="en-CA" sz="1200" dirty="0">
              <a:solidFill>
                <a:schemeClr val="tx1"/>
              </a:solidFill>
              <a:latin typeface="Times New Roman" pitchFamily="18" charset="0"/>
              <a:cs typeface="Times New Roman" pitchFamily="18" charset="0"/>
            </a:endParaRPr>
          </a:p>
        </p:txBody>
      </p:sp>
      <p:sp>
        <p:nvSpPr>
          <p:cNvPr id="53" name="Rectangle 52"/>
          <p:cNvSpPr/>
          <p:nvPr/>
        </p:nvSpPr>
        <p:spPr>
          <a:xfrm>
            <a:off x="6207125" y="2743200"/>
            <a:ext cx="1579564" cy="733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500" b="1" dirty="0">
                <a:solidFill>
                  <a:srgbClr val="00B050"/>
                </a:solidFill>
                <a:latin typeface="Times New Roman" pitchFamily="18" charset="0"/>
                <a:cs typeface="Times New Roman" pitchFamily="18" charset="0"/>
              </a:rPr>
              <a:t>V. 3.1</a:t>
            </a:r>
            <a:endParaRPr lang="en-CA" sz="1500" b="1" dirty="0">
              <a:solidFill>
                <a:srgbClr val="00B050"/>
              </a:solidFill>
              <a:latin typeface="Times New Roman" pitchFamily="18" charset="0"/>
              <a:cs typeface="Times New Roman" pitchFamily="18" charset="0"/>
            </a:endParaRPr>
          </a:p>
          <a:p>
            <a:pPr algn="ctr">
              <a:defRPr/>
            </a:pPr>
            <a:r>
              <a:rPr lang="en-CA" sz="1500" b="1" dirty="0">
                <a:solidFill>
                  <a:srgbClr val="00B050"/>
                </a:solidFill>
                <a:latin typeface="Times New Roman" pitchFamily="18" charset="0"/>
                <a:cs typeface="Times New Roman" pitchFamily="18" charset="0"/>
              </a:rPr>
              <a:t>(aka </a:t>
            </a:r>
            <a:r>
              <a:rPr lang="en-CA" sz="1500" b="1" u="sng" dirty="0">
                <a:solidFill>
                  <a:srgbClr val="00B050"/>
                </a:solidFill>
                <a:latin typeface="Times New Roman" pitchFamily="18" charset="0"/>
                <a:cs typeface="Times New Roman" pitchFamily="18" charset="0"/>
              </a:rPr>
              <a:t>NTFS 5.1</a:t>
            </a:r>
            <a:r>
              <a:rPr lang="en-CA" sz="1500" b="1" dirty="0">
                <a:solidFill>
                  <a:srgbClr val="00B050"/>
                </a:solidFill>
                <a:latin typeface="Times New Roman" pitchFamily="18" charset="0"/>
                <a:cs typeface="Times New Roman" pitchFamily="18" charset="0"/>
              </a:rPr>
              <a:t>)</a:t>
            </a:r>
            <a:endParaRPr lang="en-CA" sz="1500" b="1" dirty="0">
              <a:solidFill>
                <a:srgbClr val="00B050"/>
              </a:solidFill>
              <a:latin typeface="Times New Roman" pitchFamily="18" charset="0"/>
              <a:cs typeface="Times New Roman" pitchFamily="18" charset="0"/>
            </a:endParaRPr>
          </a:p>
        </p:txBody>
      </p:sp>
      <p:sp>
        <p:nvSpPr>
          <p:cNvPr id="54" name="Rectangle 53"/>
          <p:cNvSpPr/>
          <p:nvPr/>
        </p:nvSpPr>
        <p:spPr>
          <a:xfrm>
            <a:off x="6619875" y="3505200"/>
            <a:ext cx="730250" cy="4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200" b="1" dirty="0">
                <a:solidFill>
                  <a:schemeClr val="tx1"/>
                </a:solidFill>
                <a:latin typeface="Times New Roman" pitchFamily="18" charset="0"/>
                <a:cs typeface="Times New Roman" pitchFamily="18" charset="0"/>
              </a:rPr>
              <a:t>XP</a:t>
            </a:r>
            <a:endParaRPr lang="en-CA" sz="1200" b="1" dirty="0">
              <a:solidFill>
                <a:schemeClr val="tx1"/>
              </a:solidFill>
              <a:latin typeface="Times New Roman" pitchFamily="18" charset="0"/>
              <a:cs typeface="Times New Roman" pitchFamily="18" charset="0"/>
            </a:endParaRPr>
          </a:p>
        </p:txBody>
      </p:sp>
      <p:sp>
        <p:nvSpPr>
          <p:cNvPr id="5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3074" name="Picture 2" descr="Image result for challen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72175" y="338138"/>
            <a:ext cx="2667000" cy="15214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
          <a:stretch>
            <a:fillRect/>
          </a:stretch>
        </p:blipFill>
        <p:spPr>
          <a:xfrm>
            <a:off x="8028444" y="3364046"/>
            <a:ext cx="995363" cy="513675"/>
          </a:xfrm>
          <a:prstGeom prst="rect">
            <a:avLst/>
          </a:prstGeom>
        </p:spPr>
      </p:pic>
      <p:sp>
        <p:nvSpPr>
          <p:cNvPr id="23" name="Rectangle 6"/>
          <p:cNvSpPr>
            <a:spLocks noChangeArrowheads="1"/>
          </p:cNvSpPr>
          <p:nvPr/>
        </p:nvSpPr>
        <p:spPr bwMode="auto">
          <a:xfrm>
            <a:off x="6019104" y="5133980"/>
            <a:ext cx="3041650" cy="625463"/>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 published specification from Microsoft!</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
        <p:nvSpPr>
          <p:cNvPr id="24" name="Rectangle 6"/>
          <p:cNvSpPr>
            <a:spLocks noChangeArrowheads="1"/>
          </p:cNvSpPr>
          <p:nvPr/>
        </p:nvSpPr>
        <p:spPr bwMode="auto">
          <a:xfrm>
            <a:off x="8001000" y="4188620"/>
            <a:ext cx="1119883" cy="475443"/>
          </a:xfrm>
          <a:prstGeom prst="rect">
            <a:avLst/>
          </a:prstGeom>
          <a:noFill/>
          <a:ln w="9525">
            <a:noFill/>
            <a:miter lim="800000"/>
          </a:ln>
        </p:spPr>
        <p:txBody>
          <a:bodyPr anchor="ctr"/>
          <a:lstStyle/>
          <a:p>
            <a:pPr algn="ctr">
              <a:defRPr/>
            </a:pPr>
            <a:r>
              <a:rPr lang="en-US" sz="2000" b="1" dirty="0">
                <a:highlight>
                  <a:srgbClr val="FFFF00"/>
                </a:highlight>
                <a:latin typeface="Times New Roman" pitchFamily="18" charset="0"/>
                <a:cs typeface="Times New Roman" pitchFamily="18" charset="0"/>
              </a:rPr>
              <a:t>Present</a:t>
            </a:r>
            <a:endParaRPr lang="en-US" sz="2000" b="1" dirty="0">
              <a:highlight>
                <a:srgbClr val="FFFF00"/>
              </a:highlight>
              <a:latin typeface="Times New Roman" pitchFamily="18" charset="0"/>
              <a:cs typeface="Times New Roman"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Chapters 7, 8</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endParaRPr lang="en-US" altLang="zh-CN" u="none" dirty="0">
              <a:latin typeface="Times New Roman" pitchFamily="18" charset="0"/>
              <a:ea typeface="SimSun" pitchFamily="2" charset="-122"/>
              <a:cs typeface="Times New Roman" pitchFamily="18" charset="0"/>
            </a:endParaRPr>
          </a:p>
        </p:txBody>
      </p:sp>
      <p:pic>
        <p:nvPicPr>
          <p:cNvPr id="6" name="Picture 2" descr="https://s3.amazonaws.com/bookalytics-cover-images/9783030005818-bi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304800" y="2304283"/>
            <a:ext cx="8763000" cy="3436193"/>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0"/>
              </a:spcAft>
            </a:pPr>
            <a:r>
              <a:rPr lang="en-US" altLang="zh-CN" sz="2400" kern="0" dirty="0">
                <a:latin typeface="Times New Roman" pitchFamily="18" charset="0"/>
                <a:ea typeface="SimSun" pitchFamily="2" charset="-122"/>
                <a:cs typeface="Times New Roman" pitchFamily="18" charset="0"/>
              </a:rPr>
              <a:t>Forensics Analysis Approach To NTFS File System</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https://www.xploreforensics.com/blog/ntfs-file-system-forensic-analysis.html</a:t>
            </a:r>
            <a:endParaRPr lang="en-US" altLang="zh-CN" sz="2400" kern="0" dirty="0">
              <a:latin typeface="Times New Roman" pitchFamily="18" charset="0"/>
              <a:ea typeface="SimSun" pitchFamily="2" charset="-122"/>
              <a:cs typeface="Times New Roman" pitchFamily="18" charset="0"/>
            </a:endParaRPr>
          </a:p>
          <a:p>
            <a:pPr>
              <a:spcBef>
                <a:spcPts val="0"/>
              </a:spcBef>
              <a:spcAft>
                <a:spcPts val="0"/>
              </a:spcAft>
            </a:pPr>
            <a:r>
              <a:rPr lang="en-US" altLang="zh-CN" sz="2400" kern="0" dirty="0">
                <a:latin typeface="Times New Roman" pitchFamily="18" charset="0"/>
                <a:ea typeface="SimSun" pitchFamily="2" charset="-122"/>
                <a:cs typeface="Times New Roman" pitchFamily="18" charset="0"/>
              </a:rPr>
              <a:t>Analysis of hidden data in the NTFS file system</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https://citeseerx.ist.psu.edu/viewdoc/download?doi=10.1.1.114.8953&amp;rep=rep1&amp;type=pdf</a:t>
            </a:r>
            <a:endParaRPr lang="en-US" altLang="zh-CN" sz="2400" kern="0" dirty="0">
              <a:latin typeface="Times New Roman" pitchFamily="18" charset="0"/>
              <a:ea typeface="SimSun" pitchFamily="2" charset="-122"/>
              <a:cs typeface="Times New Roman" pitchFamily="18" charset="0"/>
            </a:endParaRPr>
          </a:p>
          <a:p>
            <a:pPr>
              <a:spcBef>
                <a:spcPts val="0"/>
              </a:spcBef>
              <a:spcAft>
                <a:spcPts val="0"/>
              </a:spcAft>
              <a:buFont typeface="Wingdings" panose="05000000000000000000" pitchFamily="2" charset="2"/>
              <a:buChar char="q"/>
            </a:pPr>
            <a:r>
              <a:rPr lang="en-US" altLang="zh-CN" sz="2400" kern="0" dirty="0">
                <a:latin typeface="Times New Roman" pitchFamily="18" charset="0"/>
                <a:ea typeface="SimSun" pitchFamily="2" charset="-122"/>
                <a:cs typeface="Times New Roman" pitchFamily="18" charset="0"/>
              </a:rPr>
              <a:t>Windows 7 MFT Entry Timestamp Properties</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https://www.sans.org/blog/windows-7-mft-entry-timestamp-properties/</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endParaRPr lang="en-US" altLang="zh-CN" sz="2400" kern="0" dirty="0">
              <a:latin typeface="Times New Roman" pitchFamily="18" charset="0"/>
              <a:ea typeface="SimSun" pitchFamily="2" charset="-122"/>
              <a:cs typeface="Times New Roman" pitchFamily="18" charset="0"/>
            </a:endParaRPr>
          </a:p>
        </p:txBody>
      </p:sp>
      <p:sp>
        <p:nvSpPr>
          <p:cNvPr id="9"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838200" y="1943100"/>
            <a:ext cx="7772400" cy="1143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MFT entry (or MFT Records or file records)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http://3.bp.blogspot.com/-JJhzQ2FcZzA/TW-HBZMoKnI/AAAAAAAAK5Y/W1y0BdSfwqI/s1600/1197149973845415262zeimusu_Thumbtack_note_Important.svg.hi.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9000" y="533400"/>
            <a:ext cx="2057400" cy="14744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flipV="1">
            <a:off x="2705100" y="36195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2"/>
          <p:cNvSpPr txBox="1">
            <a:spLocks noChangeArrowheads="1"/>
          </p:cNvSpPr>
          <p:nvPr/>
        </p:nvSpPr>
        <p:spPr bwMode="auto">
          <a:xfrm>
            <a:off x="3352800" y="4305300"/>
            <a:ext cx="1905000" cy="5715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endParaRPr lang="en-US" sz="3600" b="1" u="none" dirty="0">
              <a:solidFill>
                <a:schemeClr val="tx1"/>
              </a:solidFill>
              <a:effectLst>
                <a:outerShdw blurRad="38100" dist="38100" dir="2700000" algn="tl">
                  <a:srgbClr val="000000">
                    <a:alpha val="43137"/>
                  </a:srgbClr>
                </a:outerShdw>
              </a:effectLst>
            </a:endParaRPr>
          </a:p>
        </p:txBody>
      </p:sp>
      <p:sp>
        <p:nvSpPr>
          <p:cNvPr id="13" name="Rectangle 2"/>
          <p:cNvSpPr txBox="1">
            <a:spLocks noChangeArrowheads="1"/>
          </p:cNvSpPr>
          <p:nvPr/>
        </p:nvSpPr>
        <p:spPr bwMode="auto">
          <a:xfrm>
            <a:off x="1207297" y="3571872"/>
            <a:ext cx="990600" cy="228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1800" b="1" u="none" dirty="0">
                <a:solidFill>
                  <a:schemeClr val="tx1"/>
                </a:solidFill>
                <a:latin typeface="Times New Roman" pitchFamily="18" charset="0"/>
                <a:cs typeface="Times New Roman" pitchFamily="18" charset="0"/>
              </a:rPr>
              <a:t>Entry 0</a:t>
            </a:r>
            <a:endParaRPr lang="en-US" sz="1800" b="1" u="none" dirty="0">
              <a:solidFill>
                <a:schemeClr val="tx1"/>
              </a:solidFill>
              <a:latin typeface="Times New Roman" pitchFamily="18" charset="0"/>
              <a:cs typeface="Times New Roman" pitchFamily="18" charset="0"/>
            </a:endParaRPr>
          </a:p>
        </p:txBody>
      </p:sp>
      <p:sp>
        <p:nvSpPr>
          <p:cNvPr id="15" name="Rectangle 2"/>
          <p:cNvSpPr txBox="1">
            <a:spLocks noChangeArrowheads="1"/>
          </p:cNvSpPr>
          <p:nvPr/>
        </p:nvSpPr>
        <p:spPr bwMode="auto">
          <a:xfrm flipH="1">
            <a:off x="1245391" y="5086350"/>
            <a:ext cx="952499" cy="4191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effectLst>
                  <a:outerShdw blurRad="38100" dist="38100" dir="2700000" algn="tl">
                    <a:srgbClr val="000000">
                      <a:alpha val="43137"/>
                    </a:srgbClr>
                  </a:outerShdw>
                </a:effectLst>
              </a:rPr>
              <a:t>……</a:t>
            </a:r>
            <a:endParaRPr lang="en-US" sz="3600" b="1" u="none" dirty="0">
              <a:solidFill>
                <a:schemeClr val="tx1"/>
              </a:solidFill>
              <a:effectLst>
                <a:outerShdw blurRad="38100" dist="38100" dir="2700000" algn="tl">
                  <a:srgbClr val="000000">
                    <a:alpha val="43137"/>
                  </a:srgbClr>
                </a:outerShdw>
              </a:effectLst>
            </a:endParaRPr>
          </a:p>
        </p:txBody>
      </p:sp>
      <p:sp>
        <p:nvSpPr>
          <p:cNvPr id="17" name="Rectangle 16"/>
          <p:cNvSpPr/>
          <p:nvPr/>
        </p:nvSpPr>
        <p:spPr bwMode="auto">
          <a:xfrm flipV="1">
            <a:off x="2705100" y="38100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8" name="Rectangle 17"/>
          <p:cNvSpPr/>
          <p:nvPr/>
        </p:nvSpPr>
        <p:spPr bwMode="auto">
          <a:xfrm flipV="1">
            <a:off x="2709860" y="40005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2" name="Rectangle 21"/>
          <p:cNvSpPr/>
          <p:nvPr/>
        </p:nvSpPr>
        <p:spPr bwMode="auto">
          <a:xfrm flipV="1">
            <a:off x="2700340" y="49149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3" name="Rectangle 22"/>
          <p:cNvSpPr/>
          <p:nvPr/>
        </p:nvSpPr>
        <p:spPr bwMode="auto">
          <a:xfrm flipV="1">
            <a:off x="2700340" y="51054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4" name="Rectangle 23"/>
          <p:cNvSpPr/>
          <p:nvPr/>
        </p:nvSpPr>
        <p:spPr bwMode="auto">
          <a:xfrm flipV="1">
            <a:off x="2719388" y="52959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5" name="Rectangle 24"/>
          <p:cNvSpPr/>
          <p:nvPr/>
        </p:nvSpPr>
        <p:spPr bwMode="auto">
          <a:xfrm flipV="1">
            <a:off x="2709864" y="54864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6" name="Rectangle 25"/>
          <p:cNvSpPr/>
          <p:nvPr/>
        </p:nvSpPr>
        <p:spPr bwMode="auto">
          <a:xfrm flipV="1">
            <a:off x="2714624" y="56769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7" name="Rectangle 26"/>
          <p:cNvSpPr/>
          <p:nvPr/>
        </p:nvSpPr>
        <p:spPr bwMode="auto">
          <a:xfrm flipV="1">
            <a:off x="2700340" y="41910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8" name="Rectangle 27"/>
          <p:cNvSpPr/>
          <p:nvPr/>
        </p:nvSpPr>
        <p:spPr bwMode="auto">
          <a:xfrm flipV="1">
            <a:off x="2705100" y="4381500"/>
            <a:ext cx="3238500" cy="190500"/>
          </a:xfrm>
          <a:prstGeom prst="rect">
            <a:avLst/>
          </a:prstGeom>
          <a:noFill/>
          <a:ln w="603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9" name="Rectangle 2"/>
          <p:cNvSpPr txBox="1">
            <a:spLocks noChangeArrowheads="1"/>
          </p:cNvSpPr>
          <p:nvPr/>
        </p:nvSpPr>
        <p:spPr bwMode="auto">
          <a:xfrm>
            <a:off x="1219200" y="3781424"/>
            <a:ext cx="990600" cy="228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1800" b="1" u="none" dirty="0">
                <a:solidFill>
                  <a:schemeClr val="tx1"/>
                </a:solidFill>
                <a:latin typeface="Times New Roman" pitchFamily="18" charset="0"/>
                <a:cs typeface="Times New Roman" pitchFamily="18" charset="0"/>
              </a:rPr>
              <a:t>Entry 1</a:t>
            </a:r>
            <a:endParaRPr lang="en-US" sz="1800" b="1" u="none" dirty="0">
              <a:solidFill>
                <a:schemeClr val="tx1"/>
              </a:solidFill>
              <a:latin typeface="Times New Roman" pitchFamily="18" charset="0"/>
              <a:cs typeface="Times New Roman" pitchFamily="18" charset="0"/>
            </a:endParaRPr>
          </a:p>
        </p:txBody>
      </p:sp>
      <p:sp>
        <p:nvSpPr>
          <p:cNvPr id="30" name="Rectangle 2"/>
          <p:cNvSpPr txBox="1">
            <a:spLocks noChangeArrowheads="1"/>
          </p:cNvSpPr>
          <p:nvPr/>
        </p:nvSpPr>
        <p:spPr bwMode="auto">
          <a:xfrm>
            <a:off x="1219200" y="3990976"/>
            <a:ext cx="990600" cy="228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1800" b="1" u="none" dirty="0">
                <a:solidFill>
                  <a:schemeClr val="tx1"/>
                </a:solidFill>
                <a:latin typeface="Times New Roman" pitchFamily="18" charset="0"/>
                <a:cs typeface="Times New Roman" pitchFamily="18" charset="0"/>
              </a:rPr>
              <a:t>Entry 2</a:t>
            </a:r>
            <a:endParaRPr lang="en-US" sz="1800" b="1" u="none" dirty="0">
              <a:solidFill>
                <a:schemeClr val="tx1"/>
              </a:solidFill>
              <a:latin typeface="Times New Roman" pitchFamily="18" charset="0"/>
              <a:cs typeface="Times New Roman" pitchFamily="18" charset="0"/>
            </a:endParaRPr>
          </a:p>
        </p:txBody>
      </p:sp>
      <p:sp>
        <p:nvSpPr>
          <p:cNvPr id="31" name="Rectangle 2"/>
          <p:cNvSpPr txBox="1">
            <a:spLocks noChangeArrowheads="1"/>
          </p:cNvSpPr>
          <p:nvPr/>
        </p:nvSpPr>
        <p:spPr bwMode="auto">
          <a:xfrm>
            <a:off x="1216815" y="4191000"/>
            <a:ext cx="990600" cy="228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1800" b="1" u="none" dirty="0">
                <a:solidFill>
                  <a:schemeClr val="tx1"/>
                </a:solidFill>
                <a:latin typeface="Times New Roman" pitchFamily="18" charset="0"/>
                <a:cs typeface="Times New Roman" pitchFamily="18" charset="0"/>
              </a:rPr>
              <a:t>Entry 3</a:t>
            </a:r>
            <a:endParaRPr lang="en-US" sz="1800" b="1" u="none" dirty="0">
              <a:solidFill>
                <a:schemeClr val="tx1"/>
              </a:solidFill>
              <a:latin typeface="Times New Roman" pitchFamily="18" charset="0"/>
              <a:cs typeface="Times New Roman" pitchFamily="18" charset="0"/>
            </a:endParaRPr>
          </a:p>
        </p:txBody>
      </p:sp>
      <p:sp>
        <p:nvSpPr>
          <p:cNvPr id="32" name="Rectangle 2"/>
          <p:cNvSpPr txBox="1">
            <a:spLocks noChangeArrowheads="1"/>
          </p:cNvSpPr>
          <p:nvPr/>
        </p:nvSpPr>
        <p:spPr bwMode="auto">
          <a:xfrm>
            <a:off x="1219200" y="4371976"/>
            <a:ext cx="990600" cy="228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1800" b="1" u="none" dirty="0">
                <a:solidFill>
                  <a:schemeClr val="tx1"/>
                </a:solidFill>
                <a:latin typeface="Times New Roman" pitchFamily="18" charset="0"/>
                <a:cs typeface="Times New Roman" pitchFamily="18" charset="0"/>
              </a:rPr>
              <a:t>Entry 4</a:t>
            </a:r>
            <a:endParaRPr lang="en-US" sz="1800" b="1" u="none" dirty="0">
              <a:solidFill>
                <a:schemeClr val="tx1"/>
              </a:solidFill>
              <a:latin typeface="Times New Roman" pitchFamily="18" charset="0"/>
              <a:cs typeface="Times New Roman" pitchFamily="18" charset="0"/>
            </a:endParaRPr>
          </a:p>
        </p:txBody>
      </p:sp>
      <p:sp>
        <p:nvSpPr>
          <p:cNvPr id="33" name="AutoShape 140"/>
          <p:cNvSpPr/>
          <p:nvPr/>
        </p:nvSpPr>
        <p:spPr bwMode="auto">
          <a:xfrm rot="10644159">
            <a:off x="6071363" y="3568239"/>
            <a:ext cx="545065" cy="2287985"/>
          </a:xfrm>
          <a:prstGeom prst="leftBrace">
            <a:avLst>
              <a:gd name="adj1" fmla="val 291667"/>
              <a:gd name="adj2" fmla="val 50000"/>
            </a:avLst>
          </a:prstGeom>
          <a:noFill/>
          <a:ln w="66675" cap="sq">
            <a:solidFill>
              <a:srgbClr val="CC0000"/>
            </a:solidFill>
            <a:round/>
            <a:headEnd type="none" w="sm" len="sm"/>
            <a:tailEnd type="none" w="sm" len="sm"/>
          </a:ln>
        </p:spPr>
        <p:txBody>
          <a:bodyPr wrap="none" anchor="ctr"/>
          <a:lstStyle/>
          <a:p>
            <a:endParaRPr lang="en-US"/>
          </a:p>
        </p:txBody>
      </p:sp>
      <p:sp>
        <p:nvSpPr>
          <p:cNvPr id="34" name="Rectangle 33"/>
          <p:cNvSpPr>
            <a:spLocks noChangeArrowheads="1"/>
          </p:cNvSpPr>
          <p:nvPr/>
        </p:nvSpPr>
        <p:spPr bwMode="auto">
          <a:xfrm>
            <a:off x="6629400" y="4419600"/>
            <a:ext cx="990600" cy="470274"/>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MFT</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09600" y="304800"/>
            <a:ext cx="7772400" cy="1143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MFT entry (or MFT Records or file records)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6914" name="Picture 2"/>
          <p:cNvPicPr>
            <a:picLocks noChangeAspect="1" noChangeArrowheads="1"/>
          </p:cNvPicPr>
          <p:nvPr/>
        </p:nvPicPr>
        <p:blipFill>
          <a:blip r:embed="rId1"/>
          <a:srcRect/>
          <a:stretch>
            <a:fillRect/>
          </a:stretch>
        </p:blipFill>
        <p:spPr bwMode="auto">
          <a:xfrm>
            <a:off x="1143000" y="1600200"/>
            <a:ext cx="7162799" cy="3047999"/>
          </a:xfrm>
          <a:prstGeom prst="rect">
            <a:avLst/>
          </a:prstGeom>
          <a:noFill/>
          <a:ln w="9525">
            <a:noFill/>
            <a:miter lim="800000"/>
            <a:headEnd/>
            <a:tailEnd/>
          </a:ln>
          <a:effectLst/>
        </p:spPr>
      </p:pic>
      <p:sp>
        <p:nvSpPr>
          <p:cNvPr id="7" name="Text Box 5"/>
          <p:cNvSpPr txBox="1">
            <a:spLocks noChangeArrowheads="1"/>
          </p:cNvSpPr>
          <p:nvPr/>
        </p:nvSpPr>
        <p:spPr bwMode="auto">
          <a:xfrm>
            <a:off x="762000" y="4965918"/>
            <a:ext cx="7924800" cy="1384995"/>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MFT entry has a small header, and the rest of it is used to store different types of attributes. This entry has three attributes.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6" name="Straight Connector 5"/>
          <p:cNvCxnSpPr/>
          <p:nvPr/>
        </p:nvCxnSpPr>
        <p:spPr bwMode="auto">
          <a:xfrm>
            <a:off x="2133600" y="4038600"/>
            <a:ext cx="5867400" cy="1588"/>
          </a:xfrm>
          <a:prstGeom prst="line">
            <a:avLst/>
          </a:prstGeom>
          <a:noFill/>
          <a:ln w="66675" cap="flat" cmpd="sng" algn="ctr">
            <a:solidFill>
              <a:srgbClr val="FF0000"/>
            </a:solidFill>
            <a:prstDash val="solid"/>
            <a:round/>
            <a:headEnd type="none" w="med" len="med"/>
            <a:tailEnd type="none" w="med" len="med"/>
          </a:ln>
          <a:effectLst/>
        </p:spPr>
      </p:cxnSp>
      <p:sp>
        <p:nvSpPr>
          <p:cNvPr id="9" name="Rectangle 2"/>
          <p:cNvSpPr txBox="1">
            <a:spLocks noChangeArrowheads="1"/>
          </p:cNvSpPr>
          <p:nvPr/>
        </p:nvSpPr>
        <p:spPr bwMode="auto">
          <a:xfrm>
            <a:off x="3657600" y="4114800"/>
            <a:ext cx="28956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1 KB</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endParaRPr>
          </a:p>
        </p:txBody>
      </p:sp>
      <p:sp>
        <p:nvSpPr>
          <p:cNvPr id="8" name="Oval 7"/>
          <p:cNvSpPr/>
          <p:nvPr/>
        </p:nvSpPr>
        <p:spPr bwMode="auto">
          <a:xfrm>
            <a:off x="1371600" y="1676400"/>
            <a:ext cx="1828800" cy="1143000"/>
          </a:xfrm>
          <a:prstGeom prst="ellipse">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0" name="Oval 9"/>
          <p:cNvSpPr/>
          <p:nvPr/>
        </p:nvSpPr>
        <p:spPr bwMode="auto">
          <a:xfrm>
            <a:off x="3733800" y="1981200"/>
            <a:ext cx="1295400" cy="1143000"/>
          </a:xfrm>
          <a:prstGeom prst="ellipse">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3400" y="7620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MFT Entries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 Box 139"/>
          <p:cNvSpPr txBox="1">
            <a:spLocks noChangeArrowheads="1"/>
          </p:cNvSpPr>
          <p:nvPr/>
        </p:nvSpPr>
        <p:spPr bwMode="auto">
          <a:xfrm>
            <a:off x="6600825" y="914400"/>
            <a:ext cx="2348707" cy="707886"/>
          </a:xfrm>
          <a:prstGeom prst="rect">
            <a:avLst/>
          </a:prstGeom>
          <a:noFill/>
          <a:ln w="53975" cap="sq">
            <a:solidFill>
              <a:schemeClr val="accent1"/>
            </a:solidFill>
            <a:miter lim="800000"/>
            <a:headEnd type="none" w="sm" len="sm"/>
            <a:tailEnd type="none" w="sm" len="sm"/>
          </a:ln>
        </p:spPr>
        <p:txBody>
          <a:bodyPr wrap="square">
            <a:spAutoFit/>
          </a:bodyPr>
          <a:lstStyle/>
          <a:p>
            <a:r>
              <a:rPr lang="en-US" sz="2000" dirty="0">
                <a:latin typeface="Times New Roman" pitchFamily="18" charset="0"/>
                <a:cs typeface="Times New Roman" pitchFamily="18" charset="0"/>
              </a:rPr>
              <a:t>"BAAD" if </a:t>
            </a:r>
            <a:r>
              <a:rPr lang="en-US" sz="2000" dirty="0" err="1">
                <a:latin typeface="Times New Roman" pitchFamily="18" charset="0"/>
                <a:cs typeface="Times New Roman" pitchFamily="18" charset="0"/>
              </a:rPr>
              <a:t>chkdsk</a:t>
            </a:r>
            <a:r>
              <a:rPr lang="en-US" sz="2000" dirty="0">
                <a:latin typeface="Times New Roman" pitchFamily="18" charset="0"/>
                <a:cs typeface="Times New Roman" pitchFamily="18" charset="0"/>
              </a:rPr>
              <a:t> found an error in it</a:t>
            </a:r>
            <a:endParaRPr lang="en-US" sz="2000" dirty="0">
              <a:latin typeface="Times New Roman" pitchFamily="18" charset="0"/>
              <a:cs typeface="Times New Roman" pitchFamily="18" charset="0"/>
            </a:endParaRPr>
          </a:p>
        </p:txBody>
      </p:sp>
      <p:pic>
        <p:nvPicPr>
          <p:cNvPr id="2" name="Picture 2"/>
          <p:cNvPicPr>
            <a:picLocks noChangeAspect="1" noChangeArrowheads="1"/>
          </p:cNvPicPr>
          <p:nvPr/>
        </p:nvPicPr>
        <p:blipFill>
          <a:blip r:embed="rId1"/>
          <a:srcRect/>
          <a:stretch>
            <a:fillRect/>
          </a:stretch>
        </p:blipFill>
        <p:spPr bwMode="auto">
          <a:xfrm>
            <a:off x="304800" y="838200"/>
            <a:ext cx="6067425" cy="5943600"/>
          </a:xfrm>
          <a:prstGeom prst="rect">
            <a:avLst/>
          </a:prstGeom>
          <a:noFill/>
          <a:ln w="9525">
            <a:noFill/>
            <a:miter lim="800000"/>
            <a:headEnd/>
            <a:tailEnd/>
          </a:ln>
          <a:effectLst/>
        </p:spPr>
      </p:pic>
      <p:cxnSp>
        <p:nvCxnSpPr>
          <p:cNvPr id="8" name="Straight Connector 7"/>
          <p:cNvCxnSpPr/>
          <p:nvPr/>
        </p:nvCxnSpPr>
        <p:spPr bwMode="auto">
          <a:xfrm flipV="1">
            <a:off x="3581400" y="1295400"/>
            <a:ext cx="3019425" cy="228600"/>
          </a:xfrm>
          <a:prstGeom prst="line">
            <a:avLst/>
          </a:prstGeom>
          <a:noFill/>
          <a:ln w="66675" cap="flat" cmpd="sng" algn="ctr">
            <a:solidFill>
              <a:srgbClr val="FF0000"/>
            </a:solidFill>
            <a:prstDash val="solid"/>
            <a:round/>
            <a:headEnd type="triangle" w="med" len="med"/>
            <a:tailEnd type="none" w="med" len="med"/>
          </a:ln>
          <a:effectLst/>
        </p:spPr>
      </p:cxnSp>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13" name="Rectangle 12"/>
          <p:cNvSpPr/>
          <p:nvPr/>
        </p:nvSpPr>
        <p:spPr bwMode="auto">
          <a:xfrm>
            <a:off x="304800" y="3810000"/>
            <a:ext cx="5991225" cy="3810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09600" y="1600200"/>
            <a:ext cx="7772400" cy="1676400"/>
          </a:xfrm>
        </p:spPr>
        <p:txBody>
          <a:bodyPr/>
          <a:lstStyle/>
          <a:p>
            <a:pPr algn="ctr"/>
            <a:r>
              <a:rPr lang="en-US" sz="60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 System Metadata Files</a:t>
            </a:r>
            <a:endParaRPr lang="en-US" sz="60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2"/>
          <p:cNvSpPr txBox="1">
            <a:spLocks noChangeArrowheads="1"/>
          </p:cNvSpPr>
          <p:nvPr/>
        </p:nvSpPr>
        <p:spPr bwMode="auto">
          <a:xfrm>
            <a:off x="723900" y="3419648"/>
            <a:ext cx="7772400" cy="16002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just"/>
            <a:r>
              <a:rPr lang="en-CA" sz="2800" u="none" dirty="0">
                <a:latin typeface="Times New Roman" pitchFamily="18" charset="0"/>
                <a:cs typeface="Times New Roman" pitchFamily="18" charset="0"/>
              </a:rPr>
              <a:t>In NTFS, a file system metadata file is a critical MFT entry (record) or computer file without which a NTFS  may not operate correctly.</a:t>
            </a:r>
            <a:endParaRPr lang="en-US" sz="2800" u="none" dirty="0">
              <a:latin typeface="Times New Roman" pitchFamily="18" charset="0"/>
              <a:cs typeface="Times New Roman" pitchFamily="18" charset="0"/>
            </a:endParaRPr>
          </a:p>
        </p:txBody>
      </p:sp>
      <p:pic>
        <p:nvPicPr>
          <p:cNvPr id="2" name="Picture 2" descr="http://www.criticalmusic.com/site/critical-logo.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1535773"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s.123rf.com/400wm/400/400/cubrazol/cubrazol1004/cubrazol100400232/6768359-a-blue-road-sign-with-white-text-saying-mission-critic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0733" y="4810293"/>
            <a:ext cx="2581267" cy="17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733800" y="5461617"/>
            <a:ext cx="2209800" cy="470274"/>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System Files</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33400" y="76200"/>
            <a:ext cx="7772400" cy="6096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File System Metadata Files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43" name="Rectangle 3"/>
          <p:cNvSpPr>
            <a:spLocks noGrp="1" noChangeArrowheads="1"/>
          </p:cNvSpPr>
          <p:nvPr>
            <p:ph type="body" idx="1"/>
          </p:nvPr>
        </p:nvSpPr>
        <p:spPr>
          <a:xfrm>
            <a:off x="152400" y="762000"/>
            <a:ext cx="7772400" cy="1066800"/>
          </a:xfrm>
        </p:spPr>
        <p:txBody>
          <a:bodyPr/>
          <a:lstStyle/>
          <a:p>
            <a:pPr algn="just">
              <a:lnSpc>
                <a:spcPct val="90000"/>
              </a:lnSpc>
            </a:pPr>
            <a:r>
              <a:rPr lang="en-US" sz="2200" dirty="0">
                <a:latin typeface="Times New Roman" pitchFamily="18" charset="0"/>
                <a:cs typeface="Times New Roman" pitchFamily="18" charset="0"/>
              </a:rPr>
              <a:t>The </a:t>
            </a:r>
            <a:r>
              <a:rPr lang="en-US" sz="2200" b="1" dirty="0">
                <a:solidFill>
                  <a:srgbClr val="CC0000"/>
                </a:solidFill>
                <a:latin typeface="Times New Roman" pitchFamily="18" charset="0"/>
                <a:cs typeface="Times New Roman" pitchFamily="18" charset="0"/>
              </a:rPr>
              <a:t>first 16 MFT entries </a:t>
            </a:r>
            <a:r>
              <a:rPr lang="en-US" sz="2200" dirty="0">
                <a:latin typeface="Times New Roman" pitchFamily="18" charset="0"/>
                <a:cs typeface="Times New Roman" pitchFamily="18" charset="0"/>
              </a:rPr>
              <a:t>(or MFT records) hold special information </a:t>
            </a:r>
            <a:r>
              <a:rPr lang="en-US" sz="2000" dirty="0">
                <a:latin typeface="Times New Roman" pitchFamily="18" charset="0"/>
                <a:cs typeface="Times New Roman" pitchFamily="18" charset="0"/>
              </a:rPr>
              <a:t>(names begin with $), reserved for file system metadata files storing store the file system's administrative data.</a:t>
            </a:r>
            <a:endParaRPr lang="en-US" sz="2000" dirty="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304800" y="1905000"/>
          <a:ext cx="8077200" cy="4206240"/>
        </p:xfrm>
        <a:graphic>
          <a:graphicData uri="http://schemas.openxmlformats.org/drawingml/2006/table">
            <a:tbl>
              <a:tblPr firstRow="1" bandRow="1">
                <a:tableStyleId>{5C22544A-7EE6-4342-B048-85BDC9FD1C3A}</a:tableStyleId>
              </a:tblPr>
              <a:tblGrid>
                <a:gridCol w="1066800"/>
                <a:gridCol w="1752600"/>
                <a:gridCol w="5257800"/>
              </a:tblGrid>
              <a:tr h="427990">
                <a:tc>
                  <a:txBody>
                    <a:bodyPr/>
                    <a:lstStyle/>
                    <a:p>
                      <a:r>
                        <a:rPr lang="en-CA" sz="2400" dirty="0">
                          <a:latin typeface="Times New Roman" pitchFamily="18" charset="0"/>
                          <a:cs typeface="Times New Roman" pitchFamily="18" charset="0"/>
                        </a:rPr>
                        <a:t>Entry</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File Name</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Description</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0</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$MFT</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The entry for the MFT itself</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1</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a:t>
                      </a:r>
                      <a:r>
                        <a:rPr lang="en-CA" sz="2400" dirty="0" err="1">
                          <a:latin typeface="Times New Roman" pitchFamily="18" charset="0"/>
                          <a:cs typeface="Times New Roman" pitchFamily="18" charset="0"/>
                        </a:rPr>
                        <a:t>MFTMirr</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a backup of the first entries in the MFT.</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2</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a:t>
                      </a:r>
                      <a:r>
                        <a:rPr lang="en-CA" sz="2400" dirty="0" err="1">
                          <a:latin typeface="Times New Roman" pitchFamily="18" charset="0"/>
                          <a:cs typeface="Times New Roman" pitchFamily="18" charset="0"/>
                        </a:rPr>
                        <a:t>LogFile</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journal that records the metadata transactions</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3</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$Volume</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volume information such as the label, identifier, and version. </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5</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root directory of the file system</a:t>
                      </a:r>
                      <a:endParaRPr lang="en-CA" sz="2400" dirty="0">
                        <a:latin typeface="Times New Roman" pitchFamily="18" charset="0"/>
                        <a:cs typeface="Times New Roman" pitchFamily="18" charset="0"/>
                      </a:endParaRPr>
                    </a:p>
                  </a:txBody>
                  <a:tcPr/>
                </a:tc>
              </a:tr>
            </a:tbl>
          </a:graphicData>
        </a:graphic>
      </p:graphicFrame>
      <p:sp>
        <p:nvSpPr>
          <p:cNvPr id="6" name="Slide Number Placeholder 3"/>
          <p:cNvSpPr>
            <a:spLocks noGrp="1"/>
          </p:cNvSpPr>
          <p:nvPr>
            <p:ph type="sldNum" sz="quarter" idx="12"/>
          </p:nvPr>
        </p:nvSpPr>
        <p:spPr>
          <a:xfrm>
            <a:off x="8223250" y="6400800"/>
            <a:ext cx="768350" cy="457200"/>
          </a:xfrm>
        </p:spPr>
        <p:txBody>
          <a:bodyPr/>
          <a:lstStyle/>
          <a:p>
            <a:pPr>
              <a:defRPr/>
            </a:pPr>
            <a:fld id="{FDEF4AB8-EBD9-4FDD-BB48-A030665EC33D}" type="slidenum">
              <a:rPr lang="zh-CN" altLang="en-US" smtClean="0"/>
            </a:fld>
            <a:endParaRPr lang="en-US" altLang="zh-CN" dirty="0"/>
          </a:p>
        </p:txBody>
      </p:sp>
      <p:pic>
        <p:nvPicPr>
          <p:cNvPr id="66562" name="Picture 2" descr="http://iamarvin.ca/wp-content/uploads/2009/08/thumbtack_note_important_12.jpg"/>
          <p:cNvPicPr>
            <a:picLocks noChangeAspect="1" noChangeArrowheads="1"/>
          </p:cNvPicPr>
          <p:nvPr/>
        </p:nvPicPr>
        <p:blipFill>
          <a:blip r:embed="rId1" cstate="print"/>
          <a:srcRect/>
          <a:stretch>
            <a:fillRect/>
          </a:stretch>
        </p:blipFill>
        <p:spPr bwMode="auto">
          <a:xfrm>
            <a:off x="8060266" y="0"/>
            <a:ext cx="1083734" cy="762000"/>
          </a:xfrm>
          <a:prstGeom prst="rect">
            <a:avLst/>
          </a:prstGeom>
          <a:noFill/>
        </p:spPr>
      </p:pic>
      <p:sp>
        <p:nvSpPr>
          <p:cNvPr id="7" name="Rectangle 6"/>
          <p:cNvSpPr>
            <a:spLocks noChangeArrowheads="1"/>
          </p:cNvSpPr>
          <p:nvPr/>
        </p:nvSpPr>
        <p:spPr bwMode="auto">
          <a:xfrm>
            <a:off x="7772400" y="707662"/>
            <a:ext cx="1447800" cy="802023"/>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System Files</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200" y="76200"/>
            <a:ext cx="7848600" cy="762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File System Metadata Files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76200" y="1143000"/>
          <a:ext cx="8077200" cy="4114800"/>
        </p:xfrm>
        <a:graphic>
          <a:graphicData uri="http://schemas.openxmlformats.org/drawingml/2006/table">
            <a:tbl>
              <a:tblPr firstRow="1" bandRow="1">
                <a:tableStyleId>{5C22544A-7EE6-4342-B048-85BDC9FD1C3A}</a:tableStyleId>
              </a:tblPr>
              <a:tblGrid>
                <a:gridCol w="1066800"/>
                <a:gridCol w="1752600"/>
                <a:gridCol w="5257800"/>
              </a:tblGrid>
              <a:tr h="427990">
                <a:tc>
                  <a:txBody>
                    <a:bodyPr/>
                    <a:lstStyle/>
                    <a:p>
                      <a:r>
                        <a:rPr lang="en-CA" sz="2400" dirty="0">
                          <a:latin typeface="Times New Roman" pitchFamily="18" charset="0"/>
                          <a:cs typeface="Times New Roman" pitchFamily="18" charset="0"/>
                        </a:rPr>
                        <a:t>Entry</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File Name</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Description</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6</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$Bitmap</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allocation status of each cluster in the file system.</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7</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$Boot</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boot sector and boot code for the file system.</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8</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a:t>
                      </a:r>
                      <a:r>
                        <a:rPr lang="en-CA" sz="2400" dirty="0" err="1">
                          <a:latin typeface="Times New Roman" pitchFamily="18" charset="0"/>
                          <a:cs typeface="Times New Roman" pitchFamily="18" charset="0"/>
                        </a:rPr>
                        <a:t>BadClus</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clusters that have bad sectors.</a:t>
                      </a:r>
                      <a:endParaRPr lang="en-CA" sz="2400" dirty="0">
                        <a:latin typeface="Times New Roman" pitchFamily="18" charset="0"/>
                        <a:cs typeface="Times New Roman" pitchFamily="18" charset="0"/>
                      </a:endParaRPr>
                    </a:p>
                  </a:txBody>
                  <a:tcPr/>
                </a:tc>
              </a:tr>
              <a:tr h="427990">
                <a:tc>
                  <a:txBody>
                    <a:bodyPr/>
                    <a:lstStyle/>
                    <a:p>
                      <a:pPr algn="ctr"/>
                      <a:r>
                        <a:rPr lang="en-US" sz="2400" dirty="0">
                          <a:latin typeface="Times New Roman" pitchFamily="18" charset="0"/>
                          <a:cs typeface="Times New Roman" pitchFamily="18" charset="0"/>
                        </a:rPr>
                        <a:t>9</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$Secure</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information about the security and access control for the files (Windows 2000 and XP version only). </a:t>
                      </a:r>
                      <a:endParaRPr lang="en-CA" sz="2400" dirty="0">
                        <a:latin typeface="Times New Roman" pitchFamily="18" charset="0"/>
                        <a:cs typeface="Times New Roman" pitchFamily="18" charset="0"/>
                      </a:endParaRPr>
                    </a:p>
                  </a:txBody>
                  <a:tcPr/>
                </a:tc>
              </a:tr>
            </a:tbl>
          </a:graphicData>
        </a:graphic>
      </p:graphicFrame>
      <p:sp>
        <p:nvSpPr>
          <p:cNvPr id="7" name="Rectangle 3"/>
          <p:cNvSpPr txBox="1">
            <a:spLocks noChangeArrowheads="1"/>
          </p:cNvSpPr>
          <p:nvPr/>
        </p:nvSpPr>
        <p:spPr bwMode="auto">
          <a:xfrm>
            <a:off x="152400" y="5715000"/>
            <a:ext cx="7772400" cy="762000"/>
          </a:xfrm>
          <a:prstGeom prst="rect">
            <a:avLst/>
          </a:prstGeom>
          <a:noFill/>
          <a:ln w="9525">
            <a:noFill/>
            <a:miter lim="800000"/>
          </a:ln>
        </p:spPr>
        <p:txBody>
          <a:bodyPr vert="horz" wrap="square" lIns="91440" tIns="45720" rIns="91440" bIns="45720" numCol="1" anchor="t" anchorCtr="0" compatLnSpc="1"/>
          <a:lstStyle/>
          <a:p>
            <a:pPr marL="342900" lvl="0" indent="-342900">
              <a:lnSpc>
                <a:spcPct val="90000"/>
              </a:lnSpc>
              <a:spcAft>
                <a:spcPts val="1200"/>
              </a:spcAft>
              <a:buFont typeface="ZapfDingbats" pitchFamily="82" charset="2"/>
              <a:buChar char="r"/>
              <a:defRPr/>
            </a:pPr>
            <a:r>
              <a:rPr kumimoji="0" lang="en-US"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Then, </a:t>
            </a:r>
            <a:r>
              <a:rPr lang="en-US" b="1" kern="0" dirty="0">
                <a:solidFill>
                  <a:srgbClr val="CC0000"/>
                </a:solidFill>
                <a:latin typeface="Times New Roman" pitchFamily="18" charset="0"/>
                <a:cs typeface="Times New Roman" pitchFamily="18" charset="0"/>
              </a:rPr>
              <a:t>there follows one entry in the MFT for each file and for each directory</a:t>
            </a:r>
            <a:endParaRPr kumimoji="0" lang="en-US" b="1" i="0" u="none" strike="noStrike" kern="0" cap="none" spc="0" normalizeH="0" baseline="0" noProof="0" dirty="0">
              <a:ln>
                <a:noFill/>
              </a:ln>
              <a:solidFill>
                <a:srgbClr val="CC0000"/>
              </a:solidFill>
              <a:effectLst/>
              <a:uLnTx/>
              <a:uFillTx/>
              <a:latin typeface="Times New Roman" pitchFamily="18" charset="0"/>
              <a:cs typeface="Times New Roman" pitchFamily="18" charset="0"/>
            </a:endParaRPr>
          </a:p>
        </p:txBody>
      </p:sp>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8" name="Picture 2" descr="http://iamarvin.ca/wp-content/uploads/2009/08/thumbtack_note_important_12.jpg"/>
          <p:cNvPicPr>
            <a:picLocks noChangeAspect="1" noChangeArrowheads="1"/>
          </p:cNvPicPr>
          <p:nvPr/>
        </p:nvPicPr>
        <p:blipFill>
          <a:blip r:embed="rId1" cstate="print"/>
          <a:srcRect/>
          <a:stretch>
            <a:fillRect/>
          </a:stretch>
        </p:blipFill>
        <p:spPr bwMode="auto">
          <a:xfrm>
            <a:off x="8060266" y="0"/>
            <a:ext cx="1083734" cy="762000"/>
          </a:xfrm>
          <a:prstGeom prst="rect">
            <a:avLst/>
          </a:prstGeom>
          <a:noFill/>
        </p:spPr>
      </p:pic>
      <p:sp>
        <p:nvSpPr>
          <p:cNvPr id="9" name="Rectangle 8"/>
          <p:cNvSpPr>
            <a:spLocks noChangeArrowheads="1"/>
          </p:cNvSpPr>
          <p:nvPr/>
        </p:nvSpPr>
        <p:spPr bwMode="auto">
          <a:xfrm>
            <a:off x="7772400" y="707662"/>
            <a:ext cx="1447800" cy="802023"/>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System Files</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05800" y="6400800"/>
            <a:ext cx="768350" cy="457200"/>
          </a:xfrm>
        </p:spPr>
        <p:txBody>
          <a:bodyPr/>
          <a:lstStyle/>
          <a:p>
            <a:pPr>
              <a:defRPr/>
            </a:pPr>
            <a:fld id="{FDEF4AB8-EBD9-4FDD-BB48-A030665EC33D}" type="slidenum">
              <a:rPr lang="zh-CN" altLang="en-US" smtClean="0"/>
            </a:fld>
            <a:endParaRPr lang="en-US" altLang="zh-CN" dirty="0"/>
          </a:p>
        </p:txBody>
      </p:sp>
      <p:pic>
        <p:nvPicPr>
          <p:cNvPr id="79874" name="Picture 2"/>
          <p:cNvPicPr>
            <a:picLocks noChangeAspect="1" noChangeArrowheads="1"/>
          </p:cNvPicPr>
          <p:nvPr/>
        </p:nvPicPr>
        <p:blipFill>
          <a:blip r:embed="rId1"/>
          <a:srcRect/>
          <a:stretch>
            <a:fillRect/>
          </a:stretch>
        </p:blipFill>
        <p:spPr bwMode="auto">
          <a:xfrm>
            <a:off x="685800" y="457201"/>
            <a:ext cx="8077200" cy="6248399"/>
          </a:xfrm>
          <a:prstGeom prst="rect">
            <a:avLst/>
          </a:prstGeom>
          <a:noFill/>
          <a:ln w="9525">
            <a:noFill/>
            <a:miter lim="800000"/>
            <a:headEnd/>
            <a:tailEnd/>
          </a:ln>
          <a:effectLst/>
        </p:spPr>
      </p:pic>
      <p:cxnSp>
        <p:nvCxnSpPr>
          <p:cNvPr id="8" name="Straight Connector 7"/>
          <p:cNvCxnSpPr/>
          <p:nvPr/>
        </p:nvCxnSpPr>
        <p:spPr bwMode="auto">
          <a:xfrm>
            <a:off x="685800" y="5027612"/>
            <a:ext cx="990600" cy="1588"/>
          </a:xfrm>
          <a:prstGeom prst="line">
            <a:avLst/>
          </a:prstGeom>
          <a:noFill/>
          <a:ln w="79375"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flipV="1">
            <a:off x="6019800" y="457201"/>
            <a:ext cx="762000" cy="533399"/>
          </a:xfrm>
          <a:prstGeom prst="line">
            <a:avLst/>
          </a:prstGeom>
          <a:noFill/>
          <a:ln w="79375" cap="flat" cmpd="sng" algn="ctr">
            <a:solidFill>
              <a:srgbClr val="FF0000"/>
            </a:solidFill>
            <a:prstDash val="solid"/>
            <a:round/>
            <a:headEnd type="triangle" w="med" len="med"/>
            <a:tailEnd type="none" w="med" len="med"/>
          </a:ln>
          <a:effectLst/>
        </p:spPr>
      </p:cxnSp>
      <p:sp>
        <p:nvSpPr>
          <p:cNvPr id="10" name="Rectangle 2"/>
          <p:cNvSpPr txBox="1">
            <a:spLocks noChangeArrowheads="1"/>
          </p:cNvSpPr>
          <p:nvPr/>
        </p:nvSpPr>
        <p:spPr bwMode="auto">
          <a:xfrm>
            <a:off x="6781800" y="76200"/>
            <a:ext cx="2133600" cy="762000"/>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First MFT entry</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Brace 1"/>
          <p:cNvSpPr/>
          <p:nvPr/>
        </p:nvSpPr>
        <p:spPr bwMode="auto">
          <a:xfrm>
            <a:off x="4495800" y="3124200"/>
            <a:ext cx="457200" cy="1066800"/>
          </a:xfrm>
          <a:prstGeom prst="rightBrace">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1" name="Rectangle 10"/>
          <p:cNvSpPr>
            <a:spLocks noChangeArrowheads="1"/>
          </p:cNvSpPr>
          <p:nvPr/>
        </p:nvSpPr>
        <p:spPr bwMode="auto">
          <a:xfrm>
            <a:off x="5076824" y="3415926"/>
            <a:ext cx="2133600" cy="470274"/>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Timestamps</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
        <p:nvSpPr>
          <p:cNvPr id="12" name="Right Brace 11"/>
          <p:cNvSpPr/>
          <p:nvPr/>
        </p:nvSpPr>
        <p:spPr bwMode="auto">
          <a:xfrm>
            <a:off x="4419600" y="5472112"/>
            <a:ext cx="457200" cy="928687"/>
          </a:xfrm>
          <a:prstGeom prst="rightBrace">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3" name="Rectangle 12"/>
          <p:cNvSpPr>
            <a:spLocks noChangeArrowheads="1"/>
          </p:cNvSpPr>
          <p:nvPr/>
        </p:nvSpPr>
        <p:spPr bwMode="auto">
          <a:xfrm>
            <a:off x="5029200" y="5638800"/>
            <a:ext cx="2133600" cy="470274"/>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Timestamps</a:t>
            </a:r>
            <a:endParaRPr lang="en-US" sz="28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99450" y="6248400"/>
            <a:ext cx="768350" cy="457200"/>
          </a:xfrm>
        </p:spPr>
        <p:txBody>
          <a:bodyPr/>
          <a:lstStyle/>
          <a:p>
            <a:pPr>
              <a:defRPr/>
            </a:pPr>
            <a:fld id="{FDEF4AB8-EBD9-4FDD-BB48-A030665EC33D}" type="slidenum">
              <a:rPr lang="zh-CN" altLang="en-US" smtClean="0"/>
            </a:fld>
            <a:endParaRPr lang="en-US" altLang="zh-CN" dirty="0"/>
          </a:p>
        </p:txBody>
      </p:sp>
      <p:pic>
        <p:nvPicPr>
          <p:cNvPr id="80898" name="Picture 2"/>
          <p:cNvPicPr>
            <a:picLocks noChangeAspect="1" noChangeArrowheads="1"/>
          </p:cNvPicPr>
          <p:nvPr/>
        </p:nvPicPr>
        <p:blipFill>
          <a:blip r:embed="rId1"/>
          <a:srcRect/>
          <a:stretch>
            <a:fillRect/>
          </a:stretch>
        </p:blipFill>
        <p:spPr bwMode="auto">
          <a:xfrm>
            <a:off x="381000" y="152400"/>
            <a:ext cx="8229599" cy="6477000"/>
          </a:xfrm>
          <a:prstGeom prst="rect">
            <a:avLst/>
          </a:prstGeom>
          <a:noFill/>
          <a:ln w="9525">
            <a:noFill/>
            <a:miter lim="800000"/>
            <a:headEnd/>
            <a:tailEnd/>
          </a:ln>
          <a:effectLst/>
        </p:spPr>
      </p:pic>
      <p:sp>
        <p:nvSpPr>
          <p:cNvPr id="5" name="Rectangle 4"/>
          <p:cNvSpPr/>
          <p:nvPr/>
        </p:nvSpPr>
        <p:spPr bwMode="auto">
          <a:xfrm>
            <a:off x="381000" y="914400"/>
            <a:ext cx="1295400" cy="4572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6" name="Rectangle 5"/>
          <p:cNvSpPr/>
          <p:nvPr/>
        </p:nvSpPr>
        <p:spPr bwMode="auto">
          <a:xfrm>
            <a:off x="381000" y="2209800"/>
            <a:ext cx="3810000" cy="34290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7" name="Rectangle 17"/>
          <p:cNvSpPr>
            <a:spLocks noChangeArrowheads="1"/>
          </p:cNvSpPr>
          <p:nvPr/>
        </p:nvSpPr>
        <p:spPr bwMode="auto">
          <a:xfrm>
            <a:off x="5638800" y="4381500"/>
            <a:ext cx="3505200" cy="7239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Where MFT is located!</a:t>
            </a:r>
            <a:endParaRPr lang="en-US" dirty="0">
              <a:latin typeface="Times New Roman" pitchFamily="18" charset="0"/>
              <a:cs typeface="Times New Roman" pitchFamily="18" charset="0"/>
            </a:endParaRPr>
          </a:p>
        </p:txBody>
      </p:sp>
      <p:sp>
        <p:nvSpPr>
          <p:cNvPr id="8" name="Line 156"/>
          <p:cNvSpPr>
            <a:spLocks noChangeShapeType="1"/>
          </p:cNvSpPr>
          <p:nvPr/>
        </p:nvSpPr>
        <p:spPr bwMode="auto">
          <a:xfrm flipH="1" flipV="1">
            <a:off x="4191000" y="3886200"/>
            <a:ext cx="3352800" cy="495300"/>
          </a:xfrm>
          <a:prstGeom prst="line">
            <a:avLst/>
          </a:prstGeom>
          <a:noFill/>
          <a:ln w="47625" cap="sq">
            <a:solidFill>
              <a:srgbClr val="CC0000"/>
            </a:solidFill>
            <a:round/>
            <a:headEnd type="none" w="sm" len="sm"/>
            <a:tailEnd type="triangle" w="sm" len="sm"/>
          </a:ln>
        </p:spPr>
        <p:txBody>
          <a:bodyPr/>
          <a:lstStyle/>
          <a:p>
            <a:endParaRPr lang="en-CA"/>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85800" y="2514600"/>
            <a:ext cx="7772400" cy="1143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MFT Entry Attribute</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http://3.bp.blogspot.com/-JJhzQ2FcZzA/TW-HBZMoKnI/AAAAAAAAK5Y/W1y0BdSfwqI/s1600/1197149973845415262zeimusu_Thumbtack_note_Important.svg.hi.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9000" y="533400"/>
            <a:ext cx="2057400" cy="14744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2"/>
          <a:srcRect/>
          <a:stretch>
            <a:fillRect/>
          </a:stretch>
        </p:blipFill>
        <p:spPr bwMode="auto">
          <a:xfrm>
            <a:off x="2286000" y="4192905"/>
            <a:ext cx="4724400" cy="2010383"/>
          </a:xfrm>
          <a:prstGeom prst="rect">
            <a:avLst/>
          </a:prstGeom>
          <a:noFill/>
          <a:ln w="9525">
            <a:noFill/>
            <a:miter lim="800000"/>
            <a:headEnd/>
            <a:tailEnd/>
          </a:ln>
          <a:effectLst/>
        </p:spPr>
      </p:pic>
      <p:pic>
        <p:nvPicPr>
          <p:cNvPr id="7" name="Picture 6"/>
          <p:cNvPicPr>
            <a:picLocks noChangeAspect="1"/>
          </p:cNvPicPr>
          <p:nvPr/>
        </p:nvPicPr>
        <p:blipFill>
          <a:blip r:embed="rId3"/>
          <a:stretch>
            <a:fillRect/>
          </a:stretch>
        </p:blipFill>
        <p:spPr>
          <a:xfrm>
            <a:off x="4616371" y="4230586"/>
            <a:ext cx="412829" cy="493814"/>
          </a:xfrm>
          <a:prstGeom prst="rect">
            <a:avLst/>
          </a:prstGeom>
        </p:spPr>
      </p:pic>
      <p:sp>
        <p:nvSpPr>
          <p:cNvPr id="2" name="Oval 1"/>
          <p:cNvSpPr/>
          <p:nvPr/>
        </p:nvSpPr>
        <p:spPr bwMode="auto">
          <a:xfrm>
            <a:off x="3810000" y="4648200"/>
            <a:ext cx="1143000" cy="419519"/>
          </a:xfrm>
          <a:prstGeom prst="ellipse">
            <a:avLst/>
          </a:prstGeom>
          <a:noFill/>
          <a:ln w="349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New Technology File System</a:t>
            </a:r>
            <a:br>
              <a:rPr lang="en-US" b="1" u="none" dirty="0">
                <a:effectLst>
                  <a:outerShdw blurRad="38100" dist="38100" dir="2700000" algn="tl">
                    <a:srgbClr val="000000">
                      <a:alpha val="43137"/>
                    </a:srgbClr>
                  </a:outerShdw>
                </a:effectLst>
                <a:latin typeface="Times New Roman" pitchFamily="18" charset="0"/>
                <a:cs typeface="Times New Roman" pitchFamily="18" charset="0"/>
              </a:rPr>
            </a:br>
            <a:r>
              <a:rPr lang="en-US" b="1" u="none" dirty="0">
                <a:effectLst>
                  <a:outerShdw blurRad="38100" dist="38100" dir="2700000" algn="tl">
                    <a:srgbClr val="000000">
                      <a:alpha val="43137"/>
                    </a:srgbClr>
                  </a:outerShdw>
                </a:effectLst>
                <a:latin typeface="Times New Roman" pitchFamily="18" charset="0"/>
                <a:cs typeface="Times New Roman" pitchFamily="18" charset="0"/>
              </a:rPr>
              <a:t>(NTFS)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075" name="Rectangle 4"/>
          <p:cNvSpPr>
            <a:spLocks noGrp="1" noChangeArrowheads="1"/>
          </p:cNvSpPr>
          <p:nvPr>
            <p:ph type="subTitle" idx="1"/>
          </p:nvPr>
        </p:nvSpPr>
        <p:spPr>
          <a:xfrm>
            <a:off x="228600" y="6019800"/>
            <a:ext cx="8763000" cy="381000"/>
          </a:xfrm>
        </p:spPr>
        <p:txBody>
          <a:bodyPr/>
          <a:lstStyle/>
          <a:p>
            <a:pPr algn="l"/>
            <a:r>
              <a:rPr lang="en-US" sz="2200" dirty="0">
                <a:latin typeface="Times New Roman" pitchFamily="18" charset="0"/>
                <a:cs typeface="Times New Roman" pitchFamily="18" charset="0"/>
              </a:rPr>
              <a:t>[1] NTFS - New Technology File System. http://www.ntfs.com/</a:t>
            </a:r>
            <a:endParaRPr lang="en-US" sz="2200" dirty="0">
              <a:latin typeface="Times New Roman" pitchFamily="18" charset="0"/>
              <a:cs typeface="Times New Roman" pitchFamily="18" charset="0"/>
            </a:endParaRPr>
          </a:p>
        </p:txBody>
      </p:sp>
      <p:sp>
        <p:nvSpPr>
          <p:cNvPr id="4" name="Rectangle 2"/>
          <p:cNvSpPr txBox="1">
            <a:spLocks noChangeArrowheads="1"/>
          </p:cNvSpPr>
          <p:nvPr/>
        </p:nvSpPr>
        <p:spPr bwMode="auto">
          <a:xfrm>
            <a:off x="685800" y="4191000"/>
            <a:ext cx="7620000" cy="1143000"/>
          </a:xfrm>
          <a:prstGeom prst="rect">
            <a:avLst/>
          </a:prstGeom>
          <a:noFill/>
          <a:ln w="9525">
            <a:noFill/>
            <a:miter lim="800000"/>
          </a:ln>
        </p:spPr>
        <p:txBody>
          <a:bodyPr vert="horz" wrap="square" lIns="91440" tIns="45720" rIns="91440" bIns="45720" numCol="1" anchor="ctr" anchorCtr="0" compatLnSpc="1"/>
          <a:lstStyle/>
          <a:p>
            <a:pPr lvl="0" algn="ctr" eaLnBrk="1" hangingPunct="1">
              <a:spcBef>
                <a:spcPct val="0"/>
              </a:spcBef>
              <a:buClrTx/>
              <a:buSzTx/>
            </a:pPr>
            <a:r>
              <a:rPr lang="en-US" altLang="en-US" sz="4000" b="1"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Everything is a File</a:t>
            </a:r>
            <a:endParaRPr kumimoji="0" lang="en-US" altLang="en-US" sz="4000" b="1" i="0" u="none"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Slide Number Placeholder 3"/>
          <p:cNvSpPr>
            <a:spLocks noGrp="1"/>
          </p:cNvSpPr>
          <p:nvPr>
            <p:ph type="sldNum" sz="quarter" idx="12"/>
          </p:nvPr>
        </p:nvSpPr>
        <p:spPr>
          <a:xfrm>
            <a:off x="8299450" y="63246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762000" y="1828800"/>
            <a:ext cx="7772400" cy="3276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85800" y="5334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MFT Entry Attribute Concepts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6" name="Straight Connector 5"/>
          <p:cNvCxnSpPr/>
          <p:nvPr/>
        </p:nvCxnSpPr>
        <p:spPr bwMode="auto">
          <a:xfrm>
            <a:off x="1828800" y="4456112"/>
            <a:ext cx="6165850" cy="1588"/>
          </a:xfrm>
          <a:prstGeom prst="line">
            <a:avLst/>
          </a:prstGeom>
          <a:noFill/>
          <a:ln w="66675" cap="flat" cmpd="sng" algn="ctr">
            <a:solidFill>
              <a:srgbClr val="FF0000"/>
            </a:solidFill>
            <a:prstDash val="solid"/>
            <a:round/>
            <a:headEnd type="none" w="med" len="med"/>
            <a:tailEnd type="none" w="med" len="med"/>
          </a:ln>
          <a:effectLst/>
        </p:spPr>
      </p:cxnSp>
      <p:sp>
        <p:nvSpPr>
          <p:cNvPr id="9" name="Rectangle 2"/>
          <p:cNvSpPr txBox="1">
            <a:spLocks noChangeArrowheads="1"/>
          </p:cNvSpPr>
          <p:nvPr/>
        </p:nvSpPr>
        <p:spPr bwMode="auto">
          <a:xfrm>
            <a:off x="3124200" y="4648200"/>
            <a:ext cx="28956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1 KB</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endParaRPr>
          </a:p>
        </p:txBody>
      </p:sp>
      <p:sp>
        <p:nvSpPr>
          <p:cNvPr id="11" name="Text Box 5"/>
          <p:cNvSpPr txBox="1">
            <a:spLocks noChangeArrowheads="1"/>
          </p:cNvSpPr>
          <p:nvPr/>
        </p:nvSpPr>
        <p:spPr bwMode="auto">
          <a:xfrm>
            <a:off x="762000" y="5092005"/>
            <a:ext cx="7924800" cy="1384995"/>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MFT entry has a small header, and the rest of it is used to store different types of attributes. This entry has three attributes.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7"/>
          <p:cNvSpPr/>
          <p:nvPr/>
        </p:nvSpPr>
        <p:spPr bwMode="auto">
          <a:xfrm>
            <a:off x="2895600" y="1905000"/>
            <a:ext cx="1295400" cy="9144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Rectangle 9"/>
          <p:cNvSpPr/>
          <p:nvPr/>
        </p:nvSpPr>
        <p:spPr bwMode="auto">
          <a:xfrm>
            <a:off x="4724400" y="1905000"/>
            <a:ext cx="1295400" cy="9144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2" name="Straight Connector 11"/>
          <p:cNvCxnSpPr/>
          <p:nvPr/>
        </p:nvCxnSpPr>
        <p:spPr bwMode="auto">
          <a:xfrm rot="5400000">
            <a:off x="1866900" y="4686300"/>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14" name="Straight Connector 13"/>
          <p:cNvCxnSpPr/>
          <p:nvPr/>
        </p:nvCxnSpPr>
        <p:spPr bwMode="auto">
          <a:xfrm rot="5400000">
            <a:off x="3085306" y="4685506"/>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15" name="Straight Connector 14"/>
          <p:cNvCxnSpPr/>
          <p:nvPr/>
        </p:nvCxnSpPr>
        <p:spPr bwMode="auto">
          <a:xfrm rot="5400000">
            <a:off x="4152106" y="4685506"/>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13" name="Straight Connector 12"/>
          <p:cNvCxnSpPr/>
          <p:nvPr/>
        </p:nvCxnSpPr>
        <p:spPr bwMode="auto">
          <a:xfrm rot="5400000">
            <a:off x="7085806" y="4723606"/>
            <a:ext cx="533400" cy="1588"/>
          </a:xfrm>
          <a:prstGeom prst="line">
            <a:avLst/>
          </a:prstGeom>
          <a:noFill/>
          <a:ln w="53975" cap="flat" cmpd="sng" algn="ctr">
            <a:solidFill>
              <a:srgbClr val="FF0000"/>
            </a:solidFill>
            <a:prstDash val="solid"/>
            <a:round/>
            <a:headEnd type="triangle" w="med" len="med"/>
            <a:tailEnd type="none" w="med" len="med"/>
          </a:ln>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1"/>
          <a:srcRect/>
          <a:stretch>
            <a:fillRect/>
          </a:stretch>
        </p:blipFill>
        <p:spPr bwMode="auto">
          <a:xfrm>
            <a:off x="1066800" y="990600"/>
            <a:ext cx="6927850" cy="4075111"/>
          </a:xfrm>
          <a:prstGeom prst="rect">
            <a:avLst/>
          </a:prstGeom>
          <a:noFill/>
          <a:ln w="9525">
            <a:noFill/>
            <a:miter lim="800000"/>
            <a:headEnd/>
            <a:tailEnd/>
          </a:ln>
          <a:effectLst/>
        </p:spPr>
      </p:pic>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85800" y="1524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Attribute Content</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6" name="Straight Connector 5"/>
          <p:cNvCxnSpPr/>
          <p:nvPr/>
        </p:nvCxnSpPr>
        <p:spPr bwMode="auto">
          <a:xfrm rot="5400000">
            <a:off x="1447800" y="3008311"/>
            <a:ext cx="1676400" cy="1219201"/>
          </a:xfrm>
          <a:prstGeom prst="line">
            <a:avLst/>
          </a:prstGeom>
          <a:noFill/>
          <a:ln w="66675" cap="flat" cmpd="sng" algn="ctr">
            <a:solidFill>
              <a:srgbClr val="FF0000"/>
            </a:solidFill>
            <a:prstDash val="solid"/>
            <a:round/>
            <a:headEnd type="triangle" w="med" len="med"/>
            <a:tailEnd type="none" w="med" len="med"/>
          </a:ln>
          <a:effectLst/>
        </p:spPr>
      </p:cxnSp>
      <p:sp>
        <p:nvSpPr>
          <p:cNvPr id="9" name="Rectangle 2"/>
          <p:cNvSpPr txBox="1">
            <a:spLocks noChangeArrowheads="1"/>
          </p:cNvSpPr>
          <p:nvPr/>
        </p:nvSpPr>
        <p:spPr bwMode="auto">
          <a:xfrm>
            <a:off x="685800" y="4684711"/>
            <a:ext cx="28956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Resident attribute </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14" name="Straight Connector 13"/>
          <p:cNvCxnSpPr/>
          <p:nvPr/>
        </p:nvCxnSpPr>
        <p:spPr bwMode="auto">
          <a:xfrm rot="10800000" flipV="1">
            <a:off x="1676400" y="2779711"/>
            <a:ext cx="2438400" cy="1676400"/>
          </a:xfrm>
          <a:prstGeom prst="line">
            <a:avLst/>
          </a:prstGeom>
          <a:noFill/>
          <a:ln w="66675" cap="flat" cmpd="sng" algn="ctr">
            <a:solidFill>
              <a:srgbClr val="FF0000"/>
            </a:solidFill>
            <a:prstDash val="solid"/>
            <a:round/>
            <a:headEnd type="triangle" w="med" len="med"/>
            <a:tailEnd type="none" w="med" len="med"/>
          </a:ln>
          <a:effectLst/>
        </p:spPr>
      </p:cxnSp>
      <p:cxnSp>
        <p:nvCxnSpPr>
          <p:cNvPr id="17" name="Straight Connector 16"/>
          <p:cNvCxnSpPr/>
          <p:nvPr/>
        </p:nvCxnSpPr>
        <p:spPr bwMode="auto">
          <a:xfrm>
            <a:off x="4572000" y="2779711"/>
            <a:ext cx="2819400" cy="1066800"/>
          </a:xfrm>
          <a:prstGeom prst="line">
            <a:avLst/>
          </a:prstGeom>
          <a:noFill/>
          <a:ln w="66675" cap="flat" cmpd="sng" algn="ctr">
            <a:solidFill>
              <a:srgbClr val="FF0000"/>
            </a:solidFill>
            <a:prstDash val="solid"/>
            <a:round/>
            <a:headEnd type="triangle" w="med" len="med"/>
            <a:tailEnd type="none" w="med" len="med"/>
          </a:ln>
          <a:effectLst/>
        </p:spPr>
      </p:cxnSp>
      <p:sp>
        <p:nvSpPr>
          <p:cNvPr id="20" name="Rectangle 2"/>
          <p:cNvSpPr txBox="1">
            <a:spLocks noChangeArrowheads="1"/>
          </p:cNvSpPr>
          <p:nvPr/>
        </p:nvSpPr>
        <p:spPr bwMode="auto">
          <a:xfrm>
            <a:off x="6248400" y="3962400"/>
            <a:ext cx="28956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Non-resident attribute </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1" name="Text Box 5"/>
          <p:cNvSpPr txBox="1">
            <a:spLocks noChangeArrowheads="1"/>
          </p:cNvSpPr>
          <p:nvPr/>
        </p:nvSpPr>
        <p:spPr bwMode="auto">
          <a:xfrm>
            <a:off x="685800" y="55990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Attribute values are either resident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or non-resident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1" name="Straight Connector 10"/>
          <p:cNvCxnSpPr/>
          <p:nvPr/>
        </p:nvCxnSpPr>
        <p:spPr bwMode="auto">
          <a:xfrm rot="5400000">
            <a:off x="3123406" y="3161506"/>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12" name="Straight Connector 11"/>
          <p:cNvCxnSpPr/>
          <p:nvPr/>
        </p:nvCxnSpPr>
        <p:spPr bwMode="auto">
          <a:xfrm rot="5400000">
            <a:off x="2020094" y="3161506"/>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13" name="Straight Connector 12"/>
          <p:cNvCxnSpPr/>
          <p:nvPr/>
        </p:nvCxnSpPr>
        <p:spPr bwMode="auto">
          <a:xfrm rot="5400000">
            <a:off x="4094956" y="3199606"/>
            <a:ext cx="533400" cy="1588"/>
          </a:xfrm>
          <a:prstGeom prst="line">
            <a:avLst/>
          </a:prstGeom>
          <a:noFill/>
          <a:ln w="53975" cap="flat" cmpd="sng" algn="ctr">
            <a:solidFill>
              <a:srgbClr val="FF0000"/>
            </a:solidFill>
            <a:prstDash val="solid"/>
            <a:round/>
            <a:headEnd type="triangle" w="med" len="med"/>
            <a:tailEnd type="none" w="med" len="med"/>
          </a:ln>
          <a:effectLst/>
        </p:spPr>
      </p:cxnSp>
      <p:pic>
        <p:nvPicPr>
          <p:cNvPr id="2050" name="Picture 2" descr="http://theemployable.files.wordpress.com/2011/12/wher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583" y="599677"/>
            <a:ext cx="1404716" cy="781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147050" y="63246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685800" y="1524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Attribute Content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 name="Text Box 5"/>
          <p:cNvSpPr txBox="1">
            <a:spLocks noChangeArrowheads="1"/>
          </p:cNvSpPr>
          <p:nvPr/>
        </p:nvSpPr>
        <p:spPr bwMode="auto">
          <a:xfrm>
            <a:off x="457200" y="838200"/>
            <a:ext cx="7924800" cy="954107"/>
          </a:xfrm>
          <a:prstGeom prst="rect">
            <a:avLst/>
          </a:prstGeom>
          <a:noFill/>
          <a:ln w="9525">
            <a:noFill/>
            <a:miter lim="800000"/>
          </a:ln>
        </p:spPr>
        <p:txBody>
          <a:bodyPr wrap="square">
            <a:spAutoFit/>
          </a:bodyPr>
          <a:lstStyle/>
          <a:p>
            <a:pPr>
              <a:spcBef>
                <a:spcPct val="0"/>
              </a:spcBef>
              <a:buClrTx/>
              <a:buSzTx/>
              <a:buFont typeface="Wingdings" panose="05000000000000000000" pitchFamily="2" charset="2"/>
              <a:buChar char="q"/>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Non-resident values are stored in </a:t>
            </a:r>
            <a:r>
              <a:rPr lang="en-US" sz="2800"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cluster runs</a:t>
            </a: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(data runs).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a:srcRect/>
          <a:stretch>
            <a:fillRect/>
          </a:stretch>
        </p:blipFill>
        <p:spPr bwMode="auto">
          <a:xfrm>
            <a:off x="838200" y="1905000"/>
            <a:ext cx="7232650" cy="4041775"/>
          </a:xfrm>
          <a:prstGeom prst="rect">
            <a:avLst/>
          </a:prstGeom>
          <a:noFill/>
          <a:ln w="9525">
            <a:noFill/>
            <a:miter lim="800000"/>
            <a:headEnd/>
            <a:tailEnd/>
          </a:ln>
          <a:effectLst/>
        </p:spPr>
      </p:pic>
      <p:sp>
        <p:nvSpPr>
          <p:cNvPr id="12" name="Text Box 5"/>
          <p:cNvSpPr txBox="1">
            <a:spLocks noChangeArrowheads="1"/>
          </p:cNvSpPr>
          <p:nvPr/>
        </p:nvSpPr>
        <p:spPr bwMode="auto">
          <a:xfrm>
            <a:off x="685800" y="5827693"/>
            <a:ext cx="7924800" cy="954107"/>
          </a:xfrm>
          <a:prstGeom prst="rect">
            <a:avLst/>
          </a:prstGeom>
          <a:noFill/>
          <a:ln w="9525">
            <a:noFill/>
            <a:miter lim="800000"/>
          </a:ln>
        </p:spPr>
        <p:txBody>
          <a:bodyPr wrap="square">
            <a:spAutoFit/>
          </a:bodyPr>
          <a:lstStyle/>
          <a:p>
            <a:pPr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Example </a:t>
            </a:r>
            <a:r>
              <a:rPr lang="en-US" sz="2800" b="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runlist</a:t>
            </a: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with three runs of allocated clusters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3" name="Straight Connector 12"/>
          <p:cNvCxnSpPr/>
          <p:nvPr/>
        </p:nvCxnSpPr>
        <p:spPr bwMode="auto">
          <a:xfrm flipV="1">
            <a:off x="6324600" y="1600200"/>
            <a:ext cx="1219200" cy="533400"/>
          </a:xfrm>
          <a:prstGeom prst="line">
            <a:avLst/>
          </a:prstGeom>
          <a:noFill/>
          <a:ln w="66675" cap="flat" cmpd="sng" algn="ctr">
            <a:solidFill>
              <a:srgbClr val="FF0000"/>
            </a:solidFill>
            <a:prstDash val="solid"/>
            <a:round/>
            <a:headEnd type="triangle" w="med" len="med"/>
            <a:tailEnd type="none" w="med" len="med"/>
          </a:ln>
          <a:effectLst/>
        </p:spPr>
      </p:cxnSp>
      <p:cxnSp>
        <p:nvCxnSpPr>
          <p:cNvPr id="23" name="Straight Connector 22"/>
          <p:cNvCxnSpPr/>
          <p:nvPr/>
        </p:nvCxnSpPr>
        <p:spPr bwMode="auto">
          <a:xfrm rot="5400000" flipH="1" flipV="1">
            <a:off x="6096000" y="1905000"/>
            <a:ext cx="1752600" cy="1143000"/>
          </a:xfrm>
          <a:prstGeom prst="line">
            <a:avLst/>
          </a:prstGeom>
          <a:noFill/>
          <a:ln w="66675" cap="flat" cmpd="sng" algn="ctr">
            <a:solidFill>
              <a:srgbClr val="FF0000"/>
            </a:solidFill>
            <a:prstDash val="solid"/>
            <a:round/>
            <a:headEnd type="triangle" w="med" len="med"/>
            <a:tailEnd type="none" w="med" len="med"/>
          </a:ln>
          <a:effectLst/>
        </p:spPr>
      </p:cxnSp>
      <p:cxnSp>
        <p:nvCxnSpPr>
          <p:cNvPr id="26" name="Straight Connector 25"/>
          <p:cNvCxnSpPr/>
          <p:nvPr/>
        </p:nvCxnSpPr>
        <p:spPr bwMode="auto">
          <a:xfrm rot="5400000" flipH="1" flipV="1">
            <a:off x="5029200" y="2590800"/>
            <a:ext cx="3505200" cy="1524000"/>
          </a:xfrm>
          <a:prstGeom prst="line">
            <a:avLst/>
          </a:prstGeom>
          <a:noFill/>
          <a:ln w="66675" cap="flat" cmpd="sng" algn="ctr">
            <a:solidFill>
              <a:srgbClr val="FF0000"/>
            </a:solidFill>
            <a:prstDash val="solid"/>
            <a:round/>
            <a:headEnd type="triangle" w="med" len="med"/>
            <a:tailEnd type="none" w="med" len="med"/>
          </a:ln>
          <a:effectLst/>
        </p:spPr>
      </p:cxnSp>
      <p:cxnSp>
        <p:nvCxnSpPr>
          <p:cNvPr id="10" name="Straight Connector 9"/>
          <p:cNvCxnSpPr/>
          <p:nvPr/>
        </p:nvCxnSpPr>
        <p:spPr bwMode="auto">
          <a:xfrm rot="10800000">
            <a:off x="3505200" y="2362203"/>
            <a:ext cx="1447800" cy="3"/>
          </a:xfrm>
          <a:prstGeom prst="line">
            <a:avLst/>
          </a:prstGeom>
          <a:noFill/>
          <a:ln w="66675" cap="flat" cmpd="sng" algn="ctr">
            <a:solidFill>
              <a:srgbClr val="00B050"/>
            </a:solidFill>
            <a:prstDash val="solid"/>
            <a:round/>
            <a:headEnd type="triangle" w="med" len="med"/>
            <a:tailEnd type="none" w="med" len="med"/>
          </a:ln>
          <a:effectLst/>
        </p:spPr>
      </p:cxnSp>
      <p:sp>
        <p:nvSpPr>
          <p:cNvPr id="22" name="Text Box 5"/>
          <p:cNvSpPr txBox="1">
            <a:spLocks noChangeArrowheads="1"/>
          </p:cNvSpPr>
          <p:nvPr/>
        </p:nvSpPr>
        <p:spPr bwMode="auto">
          <a:xfrm>
            <a:off x="152400" y="1905000"/>
            <a:ext cx="3733800" cy="400110"/>
          </a:xfrm>
          <a:prstGeom prst="rect">
            <a:avLst/>
          </a:prstGeom>
          <a:noFill/>
          <a:ln w="9525">
            <a:noFill/>
            <a:miter lim="800000"/>
          </a:ln>
        </p:spPr>
        <p:txBody>
          <a:bodyPr wrap="square">
            <a:spAutoFit/>
          </a:bodyPr>
          <a:lstStyle/>
          <a:p>
            <a:pPr algn="ctr">
              <a:spcBef>
                <a:spcPct val="0"/>
              </a:spcBef>
              <a:buClrTx/>
              <a:buSzTx/>
            </a:pPr>
            <a:r>
              <a:rPr lang="en-US" sz="2000" b="1" dirty="0">
                <a:effectLst>
                  <a:outerShdw blurRad="38100" dist="38100" dir="2700000" algn="tl">
                    <a:srgbClr val="000000">
                      <a:alpha val="43137"/>
                    </a:srgbClr>
                  </a:outerShdw>
                </a:effectLst>
                <a:latin typeface="Times New Roman" pitchFamily="18" charset="0"/>
                <a:cs typeface="Times New Roman" pitchFamily="18" charset="0"/>
              </a:rPr>
              <a:t>Logical file system address</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 name="Text Box 5"/>
          <p:cNvSpPr txBox="1">
            <a:spLocks noChangeArrowheads="1"/>
          </p:cNvSpPr>
          <p:nvPr/>
        </p:nvSpPr>
        <p:spPr bwMode="auto">
          <a:xfrm>
            <a:off x="152400" y="2266890"/>
            <a:ext cx="3733800" cy="400110"/>
          </a:xfrm>
          <a:prstGeom prst="rect">
            <a:avLst/>
          </a:prstGeom>
          <a:noFill/>
          <a:ln w="9525">
            <a:noFill/>
            <a:miter lim="800000"/>
          </a:ln>
        </p:spPr>
        <p:txBody>
          <a:bodyPr wrap="square">
            <a:spAutoFit/>
          </a:bodyPr>
          <a:lstStyle/>
          <a:p>
            <a:pPr algn="ctr">
              <a:spcBef>
                <a:spcPct val="0"/>
              </a:spcBef>
              <a:buClrTx/>
              <a:buSzTx/>
            </a:pPr>
            <a:r>
              <a:rPr lang="en-US" sz="2000" b="1" dirty="0">
                <a:effectLst>
                  <a:outerShdw blurRad="38100" dist="38100" dir="2700000" algn="tl">
                    <a:srgbClr val="000000">
                      <a:alpha val="43137"/>
                    </a:srgbClr>
                  </a:outerShdw>
                </a:effectLst>
                <a:latin typeface="Times New Roman" pitchFamily="18" charset="0"/>
                <a:cs typeface="Times New Roman" pitchFamily="18" charset="0"/>
              </a:rPr>
              <a:t>cluster number</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 name="Rectangle 17"/>
          <p:cNvSpPr>
            <a:spLocks noChangeArrowheads="1"/>
          </p:cNvSpPr>
          <p:nvPr/>
        </p:nvSpPr>
        <p:spPr bwMode="auto">
          <a:xfrm>
            <a:off x="6477000" y="4381500"/>
            <a:ext cx="2667000" cy="7239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What is the logical </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file address?</a:t>
            </a:r>
            <a:endParaRPr lang="en-US" dirty="0">
              <a:latin typeface="Times New Roman" pitchFamily="18" charset="0"/>
              <a:cs typeface="Times New Roman" pitchFamily="18" charset="0"/>
            </a:endParaRPr>
          </a:p>
        </p:txBody>
      </p:sp>
      <p:sp>
        <p:nvSpPr>
          <p:cNvPr id="28" name="Line 156"/>
          <p:cNvSpPr>
            <a:spLocks noChangeShapeType="1"/>
          </p:cNvSpPr>
          <p:nvPr/>
        </p:nvSpPr>
        <p:spPr bwMode="auto">
          <a:xfrm flipH="1" flipV="1">
            <a:off x="5257800" y="2667000"/>
            <a:ext cx="2286000" cy="1714500"/>
          </a:xfrm>
          <a:prstGeom prst="line">
            <a:avLst/>
          </a:prstGeom>
          <a:noFill/>
          <a:ln w="47625" cap="sq">
            <a:solidFill>
              <a:srgbClr val="CC0000"/>
            </a:solidFill>
            <a:round/>
            <a:headEnd type="none" w="sm" len="sm"/>
            <a:tailEnd type="triangle" w="sm" len="sm"/>
          </a:ln>
        </p:spPr>
        <p:txBody>
          <a:bodyPr/>
          <a:lstStyle/>
          <a:p>
            <a:endParaRPr lang="en-CA"/>
          </a:p>
        </p:txBody>
      </p:sp>
      <p:sp>
        <p:nvSpPr>
          <p:cNvPr id="29" name="Text Box 5"/>
          <p:cNvSpPr txBox="1">
            <a:spLocks noChangeArrowheads="1"/>
          </p:cNvSpPr>
          <p:nvPr/>
        </p:nvSpPr>
        <p:spPr bwMode="auto">
          <a:xfrm>
            <a:off x="6629400" y="5181600"/>
            <a:ext cx="2209800" cy="707886"/>
          </a:xfrm>
          <a:prstGeom prst="rect">
            <a:avLst/>
          </a:prstGeom>
          <a:noFill/>
          <a:ln w="9525">
            <a:noFill/>
            <a:miter lim="800000"/>
          </a:ln>
        </p:spPr>
        <p:txBody>
          <a:bodyPr wrap="square">
            <a:spAutoFit/>
          </a:bodyPr>
          <a:lstStyle/>
          <a:p>
            <a:pPr algn="ctr">
              <a:spcBef>
                <a:spcPct val="0"/>
              </a:spcBef>
              <a:buClrTx/>
              <a:buSzTx/>
            </a:pPr>
            <a:r>
              <a:rPr lang="en-US" sz="2000" b="1" dirty="0">
                <a:effectLst>
                  <a:outerShdw blurRad="38100" dist="38100" dir="2700000" algn="tl">
                    <a:srgbClr val="000000">
                      <a:alpha val="43137"/>
                    </a:srgbClr>
                  </a:outerShdw>
                </a:effectLst>
              </a:rPr>
              <a:t>virtual cluster number</a:t>
            </a:r>
            <a:endParaRPr lang="en-US" sz="2000" b="1" dirty="0">
              <a:effectLst>
                <a:outerShdw blurRad="38100" dist="38100" dir="2700000" algn="tl">
                  <a:srgbClr val="000000">
                    <a:alpha val="43137"/>
                  </a:srgbClr>
                </a:outerShdw>
              </a:effectLst>
            </a:endParaRPr>
          </a:p>
        </p:txBody>
      </p:sp>
      <p:pic>
        <p:nvPicPr>
          <p:cNvPr id="60418" name="Picture 2" descr="http://nofatclips.com/02010/01/10/look-familiar/you-look-familiar.jpg"/>
          <p:cNvPicPr>
            <a:picLocks noChangeAspect="1" noChangeArrowheads="1"/>
          </p:cNvPicPr>
          <p:nvPr/>
        </p:nvPicPr>
        <p:blipFill>
          <a:blip r:embed="rId2" cstate="print"/>
          <a:srcRect/>
          <a:stretch>
            <a:fillRect/>
          </a:stretch>
        </p:blipFill>
        <p:spPr bwMode="auto">
          <a:xfrm>
            <a:off x="63500" y="4628346"/>
            <a:ext cx="1272143" cy="954107"/>
          </a:xfrm>
          <a:prstGeom prst="rect">
            <a:avLst/>
          </a:prstGeom>
          <a:noFill/>
        </p:spPr>
      </p:pic>
      <p:sp>
        <p:nvSpPr>
          <p:cNvPr id="17" name="Text Box 5"/>
          <p:cNvSpPr txBox="1">
            <a:spLocks noChangeArrowheads="1"/>
          </p:cNvSpPr>
          <p:nvPr/>
        </p:nvSpPr>
        <p:spPr bwMode="auto">
          <a:xfrm>
            <a:off x="1335643" y="4905345"/>
            <a:ext cx="1752600" cy="400110"/>
          </a:xfrm>
          <a:prstGeom prst="rect">
            <a:avLst/>
          </a:prstGeom>
          <a:noFill/>
          <a:ln w="9525">
            <a:noFill/>
            <a:miter lim="800000"/>
          </a:ln>
        </p:spPr>
        <p:txBody>
          <a:bodyPr wrap="square">
            <a:spAutoFit/>
          </a:bodyPr>
          <a:lstStyle/>
          <a:p>
            <a:pPr algn="ctr">
              <a:spcBef>
                <a:spcPct val="0"/>
              </a:spcBef>
              <a:buClrTx/>
              <a:buSzTx/>
            </a:pPr>
            <a:r>
              <a:rPr lang="en-US" sz="2000" b="1" dirty="0">
                <a:effectLst>
                  <a:outerShdw blurRad="38100" dist="38100" dir="2700000" algn="tl">
                    <a:srgbClr val="000000">
                      <a:alpha val="43137"/>
                    </a:srgbClr>
                  </a:outerShdw>
                </a:effectLst>
              </a:rPr>
              <a:t>contiguous</a:t>
            </a:r>
            <a:endParaRPr lang="en-US" sz="20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checkerboard(across)">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heckerboard(across)">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par>
                          <p:cTn id="18" fill="hold">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checkerboard(across)">
                                      <p:cBhvr>
                                        <p:cTn id="21" dur="500"/>
                                        <p:tgtEl>
                                          <p:spTgt spid="22"/>
                                        </p:tgtEl>
                                      </p:cBhvr>
                                    </p:animEffect>
                                  </p:childTnLst>
                                </p:cTn>
                              </p:par>
                            </p:childTnLst>
                          </p:cTn>
                        </p:par>
                        <p:par>
                          <p:cTn id="22" fill="hold">
                            <p:stCondLst>
                              <p:cond delay="1000"/>
                            </p:stCondLst>
                            <p:childTnLst>
                              <p:par>
                                <p:cTn id="23" presetID="5" presetClass="entr" presetSubtype="1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heckerboard(across)">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checkerboard(across)">
                                      <p:cBhvr>
                                        <p:cTn id="30" dur="500"/>
                                        <p:tgtEl>
                                          <p:spTgt spid="28"/>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checkerboard(across)">
                                      <p:cBhvr>
                                        <p:cTn id="33" dur="500"/>
                                        <p:tgtEl>
                                          <p:spTgt spid="27"/>
                                        </p:tgtEl>
                                      </p:cBhvr>
                                    </p:animEffect>
                                  </p:childTnLst>
                                </p:cTn>
                              </p:par>
                            </p:childTnLst>
                          </p:cTn>
                        </p:par>
                        <p:par>
                          <p:cTn id="34" fill="hold">
                            <p:stCondLst>
                              <p:cond delay="500"/>
                            </p:stCondLst>
                            <p:childTnLst>
                              <p:par>
                                <p:cTn id="35" presetID="5" presetClass="entr" presetSubtype="1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heckerboard(across)">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7" grpId="0" animBg="1"/>
      <p:bldP spid="28" grpId="0" animBg="1"/>
      <p:bldP spid="29"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2"/>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1pPr>
            <a:lvl2pPr marL="742950" indent="-28575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2pPr>
            <a:lvl3pPr marL="11430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3pPr>
            <a:lvl4pPr marL="16002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4pPr>
            <a:lvl5pPr marL="2057400" indent="-228600" eaLnBrk="0" hangingPunct="0">
              <a:spcBef>
                <a:spcPct val="20000"/>
              </a:spcBef>
              <a:buClr>
                <a:schemeClr val="accent2"/>
              </a:buClr>
              <a:buSzPct val="85000"/>
              <a:buFont typeface="ZapfDingbats" pitchFamily="82" charset="2"/>
              <a:defRPr sz="2400">
                <a:solidFill>
                  <a:schemeClr val="tx1"/>
                </a:solidFill>
                <a:latin typeface="Comic Sans MS" pitchFamily="66" charset="0"/>
              </a:defRPr>
            </a:lvl5pPr>
            <a:lvl6pPr marL="25146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6pPr>
            <a:lvl7pPr marL="29718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7pPr>
            <a:lvl8pPr marL="34290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8pPr>
            <a:lvl9pPr marL="3886200" indent="-228600" eaLnBrk="0" fontAlgn="base" hangingPunct="0">
              <a:spcBef>
                <a:spcPct val="20000"/>
              </a:spcBef>
              <a:spcAft>
                <a:spcPct val="0"/>
              </a:spcAft>
              <a:buClr>
                <a:schemeClr val="accent2"/>
              </a:buClr>
              <a:buSzPct val="85000"/>
              <a:buFont typeface="ZapfDingbats" pitchFamily="82" charset="2"/>
              <a:defRPr sz="2400">
                <a:solidFill>
                  <a:schemeClr val="tx1"/>
                </a:solidFill>
                <a:latin typeface="Comic Sans MS" pitchFamily="66" charset="0"/>
              </a:defRPr>
            </a:lvl9pPr>
          </a:lstStyle>
          <a:p>
            <a:pPr>
              <a:spcBef>
                <a:spcPct val="0"/>
              </a:spcBef>
              <a:buClrTx/>
              <a:buSzTx/>
              <a:buFontTx/>
              <a:buNone/>
              <a:defRPr/>
            </a:pPr>
            <a:fld id="{111E633E-A67D-4B89-8328-B795BFD23BFD}" type="slidenum">
              <a:rPr lang="zh-CN" altLang="en-US" sz="1400" smtClean="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6" name="AutoShape 6"/>
          <p:cNvSpPr>
            <a:spLocks noChangeArrowheads="1"/>
          </p:cNvSpPr>
          <p:nvPr/>
        </p:nvSpPr>
        <p:spPr bwMode="auto">
          <a:xfrm>
            <a:off x="4191000" y="952500"/>
            <a:ext cx="4114800" cy="2857500"/>
          </a:xfrm>
          <a:prstGeom prst="cloudCallout">
            <a:avLst>
              <a:gd name="adj1" fmla="val -46920"/>
              <a:gd name="adj2" fmla="val 25946"/>
            </a:avLst>
          </a:prstGeom>
          <a:solidFill>
            <a:schemeClr val="accent1"/>
          </a:solidFill>
          <a:ln w="9525">
            <a:solidFill>
              <a:schemeClr val="tx1"/>
            </a:solidFill>
            <a:round/>
          </a:ln>
        </p:spPr>
        <p:txBody>
          <a:bodyPr/>
          <a:lstStyle/>
          <a:p>
            <a:pPr>
              <a:defRPr/>
            </a:pP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What</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does</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an MFT Entry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Attribute</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 look </a:t>
            </a:r>
            <a:r>
              <a:rPr lang="fr-FR"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like</a:t>
            </a:r>
            <a:r>
              <a:rPr lang="fr-FR" sz="2800" b="1" dirty="0">
                <a:solidFill>
                  <a:srgbClr val="FF0000"/>
                </a:solidFill>
                <a:effectLst>
                  <a:outerShdw blurRad="38100" dist="38100" dir="2700000" algn="tl">
                    <a:srgbClr val="FFFFFF"/>
                  </a:outerShdw>
                </a:effectLst>
                <a:latin typeface="Times New Roman" pitchFamily="18" charset="0"/>
                <a:cs typeface="Times New Roman" pitchFamily="18" charset="0"/>
              </a:rPr>
              <a:t>?</a:t>
            </a:r>
            <a:endParaRPr lang="en-US" sz="2800" b="1" dirty="0">
              <a:solidFill>
                <a:srgbClr val="FF0000"/>
              </a:solidFill>
              <a:effectLst>
                <a:outerShdw blurRad="38100" dist="38100" dir="2700000" algn="tl">
                  <a:srgbClr val="FFFFFF"/>
                </a:outerShdw>
              </a:effectLst>
              <a:latin typeface="Times New Roman" pitchFamily="18" charset="0"/>
              <a:cs typeface="Times New Roman" pitchFamily="18" charset="0"/>
            </a:endParaRPr>
          </a:p>
        </p:txBody>
      </p:sp>
      <p:pic>
        <p:nvPicPr>
          <p:cNvPr id="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3048000"/>
            <a:ext cx="256011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3400" y="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Attribute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533399" y="685800"/>
            <a:ext cx="8531359" cy="5334000"/>
          </a:xfrm>
          <a:prstGeom prst="rect">
            <a:avLst/>
          </a:prstGeom>
          <a:noFill/>
          <a:ln w="9525">
            <a:noFill/>
            <a:miter lim="800000"/>
            <a:headEnd/>
            <a:tailEnd/>
          </a:ln>
          <a:effectLst/>
        </p:spPr>
      </p:pic>
      <p:sp>
        <p:nvSpPr>
          <p:cNvPr id="9" name="Rectangle 2"/>
          <p:cNvSpPr txBox="1">
            <a:spLocks noChangeArrowheads="1"/>
          </p:cNvSpPr>
          <p:nvPr/>
        </p:nvSpPr>
        <p:spPr bwMode="auto">
          <a:xfrm>
            <a:off x="533400" y="6019800"/>
            <a:ext cx="77724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 structure for the first 16 bytes of an attribute</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6" name="Rectangle 5"/>
          <p:cNvSpPr/>
          <p:nvPr/>
        </p:nvSpPr>
        <p:spPr bwMode="auto">
          <a:xfrm>
            <a:off x="609600" y="1466850"/>
            <a:ext cx="7696200" cy="6096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3400" y="76200"/>
            <a:ext cx="7772400" cy="8382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Attribute (cont’d)</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2"/>
          <p:cNvSpPr txBox="1">
            <a:spLocks noChangeArrowheads="1"/>
          </p:cNvSpPr>
          <p:nvPr/>
        </p:nvSpPr>
        <p:spPr bwMode="auto">
          <a:xfrm>
            <a:off x="457200" y="5943600"/>
            <a:ext cx="77724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 structure for a </a:t>
            </a: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resident</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609600" y="1066800"/>
            <a:ext cx="7772400" cy="4648200"/>
          </a:xfrm>
          <a:prstGeom prst="rect">
            <a:avLst/>
          </a:prstGeom>
          <a:noFill/>
          <a:ln w="9525">
            <a:noFill/>
            <a:miter lim="800000"/>
            <a:headEnd/>
            <a:tailEnd/>
          </a:ln>
          <a:effectLst/>
        </p:spPr>
      </p:pic>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6" name="Rectangle 5"/>
          <p:cNvSpPr/>
          <p:nvPr/>
        </p:nvSpPr>
        <p:spPr bwMode="auto">
          <a:xfrm>
            <a:off x="685800" y="3429000"/>
            <a:ext cx="7696200" cy="19050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83729" y="6172200"/>
            <a:ext cx="768350" cy="457200"/>
          </a:xfrm>
        </p:spPr>
        <p:txBody>
          <a:bodyPr/>
          <a:lstStyle/>
          <a:p>
            <a:pPr>
              <a:defRPr/>
            </a:pPr>
            <a:fld id="{FDEF4AB8-EBD9-4FDD-BB48-A030665EC33D}" type="slidenum">
              <a:rPr lang="zh-CN" altLang="en-US" smtClean="0"/>
            </a:fld>
            <a:endParaRPr lang="en-US" altLang="zh-CN"/>
          </a:p>
        </p:txBody>
      </p:sp>
      <p:sp>
        <p:nvSpPr>
          <p:cNvPr id="6" name="Rectangle 2"/>
          <p:cNvSpPr>
            <a:spLocks noGrp="1" noChangeArrowheads="1"/>
          </p:cNvSpPr>
          <p:nvPr>
            <p:ph type="title"/>
          </p:nvPr>
        </p:nvSpPr>
        <p:spPr>
          <a:xfrm>
            <a:off x="533400" y="76200"/>
            <a:ext cx="7772400" cy="8382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Attribute (cont’d)</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 name="Picture 7"/>
          <p:cNvPicPr>
            <a:picLocks noChangeAspect="1"/>
          </p:cNvPicPr>
          <p:nvPr/>
        </p:nvPicPr>
        <p:blipFill>
          <a:blip r:embed="rId1"/>
          <a:stretch>
            <a:fillRect/>
          </a:stretch>
        </p:blipFill>
        <p:spPr>
          <a:xfrm>
            <a:off x="360891" y="1219200"/>
            <a:ext cx="5345749" cy="2141381"/>
          </a:xfrm>
          <a:prstGeom prst="rect">
            <a:avLst/>
          </a:prstGeom>
        </p:spPr>
      </p:pic>
      <p:pic>
        <p:nvPicPr>
          <p:cNvPr id="5" name="Picture 2"/>
          <p:cNvPicPr>
            <a:picLocks noChangeAspect="1" noChangeArrowheads="1"/>
          </p:cNvPicPr>
          <p:nvPr/>
        </p:nvPicPr>
        <p:blipFill>
          <a:blip r:embed="rId2"/>
          <a:srcRect/>
          <a:stretch>
            <a:fillRect/>
          </a:stretch>
        </p:blipFill>
        <p:spPr bwMode="auto">
          <a:xfrm rot="20908611">
            <a:off x="3282143" y="2974239"/>
            <a:ext cx="4876800" cy="2725270"/>
          </a:xfrm>
          <a:prstGeom prst="rect">
            <a:avLst/>
          </a:prstGeom>
          <a:noFill/>
          <a:ln w="9525">
            <a:noFill/>
            <a:miter lim="800000"/>
            <a:headEnd/>
            <a:tailEnd/>
          </a:ln>
          <a:effectLst/>
        </p:spPr>
      </p:pic>
      <p:sp>
        <p:nvSpPr>
          <p:cNvPr id="9" name="Rectangle 2"/>
          <p:cNvSpPr txBox="1">
            <a:spLocks noChangeArrowheads="1"/>
          </p:cNvSpPr>
          <p:nvPr/>
        </p:nvSpPr>
        <p:spPr bwMode="auto">
          <a:xfrm>
            <a:off x="218546" y="3651697"/>
            <a:ext cx="2982886" cy="84946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Non-resident</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0" name="Rectangle 9"/>
          <p:cNvSpPr/>
          <p:nvPr/>
        </p:nvSpPr>
        <p:spPr bwMode="auto">
          <a:xfrm>
            <a:off x="3059086" y="2514600"/>
            <a:ext cx="152400" cy="2777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1" name="Straight Connector 10"/>
          <p:cNvCxnSpPr/>
          <p:nvPr/>
        </p:nvCxnSpPr>
        <p:spPr bwMode="auto">
          <a:xfrm flipV="1">
            <a:off x="2075645" y="2792300"/>
            <a:ext cx="958120" cy="859397"/>
          </a:xfrm>
          <a:prstGeom prst="line">
            <a:avLst/>
          </a:prstGeom>
          <a:noFill/>
          <a:ln w="60325" cap="flat" cmpd="sng" algn="ctr">
            <a:solidFill>
              <a:srgbClr val="FF0000"/>
            </a:solidFill>
            <a:prstDash val="solid"/>
            <a:round/>
            <a:headEnd type="none" w="med" len="med"/>
            <a:tailEnd type="triangle" w="med" len="med"/>
          </a:ln>
          <a:effectLst/>
        </p:spPr>
      </p:cxnSp>
      <p:pic>
        <p:nvPicPr>
          <p:cNvPr id="15" name="Picture 2" descr="http://tvisnotdead.files.wordpress.com/2010/12/brand-rec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08007" cy="106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457200" y="6248400"/>
            <a:ext cx="8382000" cy="5334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 structure for a </a:t>
            </a: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non-resident</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attribute</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4098" name="Picture 2"/>
          <p:cNvPicPr>
            <a:picLocks noChangeAspect="1" noChangeArrowheads="1"/>
          </p:cNvPicPr>
          <p:nvPr/>
        </p:nvPicPr>
        <p:blipFill>
          <a:blip r:embed="rId1"/>
          <a:srcRect/>
          <a:stretch>
            <a:fillRect/>
          </a:stretch>
        </p:blipFill>
        <p:spPr bwMode="auto">
          <a:xfrm>
            <a:off x="533400" y="533400"/>
            <a:ext cx="8001000" cy="5715000"/>
          </a:xfrm>
          <a:prstGeom prst="rect">
            <a:avLst/>
          </a:prstGeom>
          <a:noFill/>
          <a:ln w="9525">
            <a:noFill/>
            <a:miter lim="800000"/>
            <a:headEnd/>
            <a:tailEnd/>
          </a:ln>
          <a:effectLst/>
        </p:spPr>
      </p:pic>
      <p:sp>
        <p:nvSpPr>
          <p:cNvPr id="16386" name="Rectangle 2"/>
          <p:cNvSpPr>
            <a:spLocks noGrp="1" noChangeArrowheads="1"/>
          </p:cNvSpPr>
          <p:nvPr>
            <p:ph type="title"/>
          </p:nvPr>
        </p:nvSpPr>
        <p:spPr>
          <a:xfrm>
            <a:off x="533400" y="76200"/>
            <a:ext cx="7772400" cy="8382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Attribute (cont’d)</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6" name="Rectangle 5"/>
          <p:cNvSpPr/>
          <p:nvPr/>
        </p:nvSpPr>
        <p:spPr bwMode="auto">
          <a:xfrm>
            <a:off x="609600" y="1676400"/>
            <a:ext cx="7696200" cy="18288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7" name="Rectangle 6"/>
          <p:cNvSpPr/>
          <p:nvPr/>
        </p:nvSpPr>
        <p:spPr bwMode="auto">
          <a:xfrm>
            <a:off x="685800" y="5029200"/>
            <a:ext cx="7696200" cy="5334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Text Box 9"/>
          <p:cNvSpPr txBox="1">
            <a:spLocks noChangeArrowheads="1"/>
          </p:cNvSpPr>
          <p:nvPr/>
        </p:nvSpPr>
        <p:spPr bwMode="auto">
          <a:xfrm rot="20590241">
            <a:off x="4637122" y="2670142"/>
            <a:ext cx="4355714" cy="8309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39725" indent="-339725" eaLnBrk="0" hangingPunct="0">
              <a:tabLst>
                <a:tab pos="631825" algn="l"/>
              </a:tabLst>
              <a:defRPr>
                <a:solidFill>
                  <a:schemeClr val="tx1"/>
                </a:solidFill>
                <a:latin typeface="Arial" panose="020B0604020202020204" pitchFamily="34" charset="0"/>
              </a:defRPr>
            </a:lvl1pPr>
            <a:lvl2pPr marL="742950" indent="-285750" eaLnBrk="0" hangingPunct="0">
              <a:tabLst>
                <a:tab pos="631825" algn="l"/>
              </a:tabLst>
              <a:defRPr>
                <a:solidFill>
                  <a:schemeClr val="tx1"/>
                </a:solidFill>
                <a:latin typeface="Arial" panose="020B0604020202020204" pitchFamily="34" charset="0"/>
              </a:defRPr>
            </a:lvl2pPr>
            <a:lvl3pPr marL="1143000" indent="-228600" eaLnBrk="0" hangingPunct="0">
              <a:tabLst>
                <a:tab pos="631825" algn="l"/>
              </a:tabLst>
              <a:defRPr>
                <a:solidFill>
                  <a:schemeClr val="tx1"/>
                </a:solidFill>
                <a:latin typeface="Arial" panose="020B0604020202020204" pitchFamily="34" charset="0"/>
              </a:defRPr>
            </a:lvl3pPr>
            <a:lvl4pPr marL="1600200" indent="-228600" eaLnBrk="0" hangingPunct="0">
              <a:tabLst>
                <a:tab pos="631825" algn="l"/>
              </a:tabLst>
              <a:defRPr>
                <a:solidFill>
                  <a:schemeClr val="tx1"/>
                </a:solidFill>
                <a:latin typeface="Arial" panose="020B0604020202020204" pitchFamily="34" charset="0"/>
              </a:defRPr>
            </a:lvl4pPr>
            <a:lvl5pPr marL="2057400" indent="-228600" eaLnBrk="0" hangingPunct="0">
              <a:tabLst>
                <a:tab pos="6318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6318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6318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6318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631825" algn="l"/>
              </a:tabLst>
              <a:defRPr>
                <a:solidFill>
                  <a:schemeClr val="tx1"/>
                </a:solidFill>
                <a:latin typeface="Arial" panose="020B0604020202020204" pitchFamily="34" charset="0"/>
              </a:defRPr>
            </a:lvl9pPr>
          </a:lstStyle>
          <a:p>
            <a:pPr algn="ctr" eaLnBrk="1" hangingPunct="1"/>
            <a:r>
              <a:rPr lang="en-CA" sz="2400" b="1" dirty="0">
                <a:latin typeface="Courier New" pitchFamily="49" charset="0"/>
              </a:rPr>
              <a:t>Location of attribute </a:t>
            </a:r>
            <a:r>
              <a:rPr lang="en-CA" b="1" dirty="0">
                <a:latin typeface="Courier New" pitchFamily="49" charset="0"/>
              </a:rPr>
              <a:t>c</a:t>
            </a:r>
            <a:r>
              <a:rPr lang="en-CA" sz="2400" b="1" dirty="0">
                <a:latin typeface="Courier New" pitchFamily="49" charset="0"/>
              </a:rPr>
              <a:t>ontent.</a:t>
            </a:r>
            <a:endParaRPr lang="en-US" sz="2400" b="1" dirty="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523874" y="2743200"/>
            <a:ext cx="7772400" cy="1828800"/>
          </a:xfrm>
        </p:spPr>
        <p:txBody>
          <a:bodyPr/>
          <a:lstStyle/>
          <a:p>
            <a:pPr algn="ctr"/>
            <a:r>
              <a:rPr lang="en-CA" sz="36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What types of Attribute are there (are possible)?</a:t>
            </a:r>
            <a:endParaRPr lang="en-US" sz="36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6" name="Group 5"/>
          <p:cNvGrpSpPr/>
          <p:nvPr/>
        </p:nvGrpSpPr>
        <p:grpSpPr>
          <a:xfrm>
            <a:off x="228599" y="257175"/>
            <a:ext cx="4162425" cy="1381125"/>
            <a:chOff x="228599" y="762000"/>
            <a:chExt cx="4162425" cy="1381125"/>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599" y="1600200"/>
              <a:ext cx="41624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976311" y="762000"/>
              <a:ext cx="2667000" cy="8382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Attribute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762000" y="762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Standard Attribute Types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6" name="Picture 2" descr="double-standard"/>
          <p:cNvPicPr>
            <a:picLocks noChangeAspect="1" noChangeArrowheads="1"/>
          </p:cNvPicPr>
          <p:nvPr/>
        </p:nvPicPr>
        <p:blipFill>
          <a:blip r:embed="rId1"/>
          <a:srcRect/>
          <a:stretch>
            <a:fillRect/>
          </a:stretch>
        </p:blipFill>
        <p:spPr bwMode="auto">
          <a:xfrm>
            <a:off x="0" y="1"/>
            <a:ext cx="1616527" cy="838200"/>
          </a:xfrm>
          <a:prstGeom prst="rect">
            <a:avLst/>
          </a:prstGeom>
          <a:noFill/>
        </p:spPr>
      </p:pic>
      <p:cxnSp>
        <p:nvCxnSpPr>
          <p:cNvPr id="6" name="Straight Connector 5"/>
          <p:cNvCxnSpPr/>
          <p:nvPr/>
        </p:nvCxnSpPr>
        <p:spPr bwMode="auto">
          <a:xfrm>
            <a:off x="304800" y="3657600"/>
            <a:ext cx="990600" cy="1588"/>
          </a:xfrm>
          <a:prstGeom prst="line">
            <a:avLst/>
          </a:prstGeom>
          <a:noFill/>
          <a:ln w="79375" cap="flat" cmpd="sng" algn="ctr">
            <a:solidFill>
              <a:srgbClr val="FF0000"/>
            </a:solidFill>
            <a:prstDash val="solid"/>
            <a:round/>
            <a:headEnd type="none" w="med" len="med"/>
            <a:tailEnd type="triangle" w="med" len="med"/>
          </a:ln>
          <a:effectLst/>
        </p:spPr>
      </p:cxnSp>
      <p:pic>
        <p:nvPicPr>
          <p:cNvPr id="3074" name="Picture 2"/>
          <p:cNvPicPr>
            <a:picLocks noChangeAspect="1" noChangeArrowheads="1"/>
          </p:cNvPicPr>
          <p:nvPr/>
        </p:nvPicPr>
        <p:blipFill>
          <a:blip r:embed="rId2"/>
          <a:srcRect/>
          <a:stretch>
            <a:fillRect/>
          </a:stretch>
        </p:blipFill>
        <p:spPr bwMode="auto">
          <a:xfrm>
            <a:off x="1266824" y="838201"/>
            <a:ext cx="7267575" cy="5867399"/>
          </a:xfrm>
          <a:prstGeom prst="rect">
            <a:avLst/>
          </a:prstGeom>
          <a:noFill/>
          <a:ln w="9525">
            <a:noFill/>
            <a:miter lim="800000"/>
            <a:headEnd/>
            <a:tailEnd/>
          </a:ln>
          <a:effectLst/>
        </p:spPr>
      </p:pic>
      <p:sp>
        <p:nvSpPr>
          <p:cNvPr id="7" name="Rectangle 6"/>
          <p:cNvSpPr/>
          <p:nvPr/>
        </p:nvSpPr>
        <p:spPr bwMode="auto">
          <a:xfrm>
            <a:off x="914400" y="1581150"/>
            <a:ext cx="990600" cy="50292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nvGrpSpPr>
          <p:cNvPr id="10" name="Group 9"/>
          <p:cNvGrpSpPr/>
          <p:nvPr/>
        </p:nvGrpSpPr>
        <p:grpSpPr>
          <a:xfrm>
            <a:off x="1905000" y="685800"/>
            <a:ext cx="6934200" cy="1219200"/>
            <a:chOff x="1905000" y="685800"/>
            <a:chExt cx="6934200" cy="1219200"/>
          </a:xfrm>
        </p:grpSpPr>
        <p:cxnSp>
          <p:nvCxnSpPr>
            <p:cNvPr id="8" name="Straight Connector 7"/>
            <p:cNvCxnSpPr/>
            <p:nvPr/>
          </p:nvCxnSpPr>
          <p:spPr bwMode="auto">
            <a:xfrm flipV="1">
              <a:off x="1905000" y="1066802"/>
              <a:ext cx="2209800" cy="838198"/>
            </a:xfrm>
            <a:prstGeom prst="line">
              <a:avLst/>
            </a:prstGeom>
            <a:noFill/>
            <a:ln w="79375" cap="flat" cmpd="sng" algn="ctr">
              <a:solidFill>
                <a:srgbClr val="002060"/>
              </a:solidFill>
              <a:prstDash val="solid"/>
              <a:round/>
              <a:headEnd type="triangle" w="med" len="med"/>
              <a:tailEnd type="none" w="med" len="med"/>
            </a:ln>
            <a:effectLst/>
          </p:spPr>
        </p:cxnSp>
        <p:sp>
          <p:nvSpPr>
            <p:cNvPr id="9" name="Rectangle 2"/>
            <p:cNvSpPr txBox="1">
              <a:spLocks noChangeArrowheads="1"/>
            </p:cNvSpPr>
            <p:nvPr/>
          </p:nvSpPr>
          <p:spPr bwMode="auto">
            <a:xfrm>
              <a:off x="3810000" y="685800"/>
              <a:ext cx="5029200" cy="895350"/>
            </a:xfrm>
            <a:prstGeom prst="rect">
              <a:avLst/>
            </a:prstGeom>
            <a:solidFill>
              <a:schemeClr val="bg1"/>
            </a:solidFill>
            <a:ln w="60325">
              <a:solidFill>
                <a:schemeClr val="accent2"/>
              </a:solidFill>
              <a:miter lim="800000"/>
            </a:ln>
            <a:effectLst>
              <a:innerShdw blurRad="63500" dist="50800" dir="13500000">
                <a:schemeClr val="accent1">
                  <a:alpha val="50000"/>
                </a:schemeClr>
              </a:innerShdw>
            </a:effectLst>
          </p:spPr>
          <p:txBody>
            <a:bodyPr vert="horz" wrap="square" lIns="91440" tIns="45720" rIns="91440" bIns="45720" numCol="1" anchor="ctr" anchorCtr="0" compatLnSpc="1"/>
            <a:lstStyle/>
            <a:p>
              <a:pPr lvl="0" algn="just">
                <a:spcBef>
                  <a:spcPct val="0"/>
                </a:spcBef>
                <a:buClrTx/>
                <a:buSzTx/>
              </a:pPr>
              <a:r>
                <a:rPr lang="en-US" altLang="en-US" sz="2000" b="1" kern="0" dirty="0">
                  <a:solidFill>
                    <a:srgbClr val="C0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attributes can be classified into many types according to types of information stored into it.</a:t>
              </a:r>
              <a:endParaRPr kumimoji="0" lang="en-US" altLang="en-US" sz="20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33400" y="228600"/>
            <a:ext cx="7772400" cy="533400"/>
          </a:xfrm>
        </p:spPr>
        <p:txBody>
          <a:bodyPr/>
          <a:lstStyle/>
          <a:p>
            <a:pPr algn="ctr"/>
            <a:r>
              <a:rPr lang="en-US" u="none" dirty="0">
                <a:latin typeface="Times New Roman" pitchFamily="18" charset="0"/>
                <a:cs typeface="Times New Roman" pitchFamily="18" charset="0"/>
              </a:rPr>
              <a:t>What does NTFS offer?</a:t>
            </a:r>
            <a:endParaRPr lang="en-US" u="none" dirty="0">
              <a:latin typeface="Times New Roman" pitchFamily="18" charset="0"/>
              <a:cs typeface="Times New Roman" pitchFamily="18" charset="0"/>
            </a:endParaRPr>
          </a:p>
        </p:txBody>
      </p:sp>
      <p:sp>
        <p:nvSpPr>
          <p:cNvPr id="5123" name="Rectangle 3"/>
          <p:cNvSpPr>
            <a:spLocks noGrp="1" noChangeArrowheads="1"/>
          </p:cNvSpPr>
          <p:nvPr>
            <p:ph type="body" idx="1"/>
          </p:nvPr>
        </p:nvSpPr>
        <p:spPr>
          <a:xfrm>
            <a:off x="180975" y="876300"/>
            <a:ext cx="8839200" cy="5715000"/>
          </a:xfrm>
        </p:spPr>
        <p:txBody>
          <a:bodyPr/>
          <a:lstStyle/>
          <a:p>
            <a:pPr>
              <a:spcBef>
                <a:spcPts val="600"/>
              </a:spcBef>
            </a:pPr>
            <a:r>
              <a:rPr lang="en-US" sz="2600" dirty="0">
                <a:latin typeface="Times New Roman" pitchFamily="18" charset="0"/>
                <a:cs typeface="Times New Roman" pitchFamily="18" charset="0"/>
              </a:rPr>
              <a:t>NTFS offers what FAT does not:</a:t>
            </a:r>
            <a:endParaRPr lang="en-US" sz="26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Reliability</a:t>
            </a:r>
            <a:endParaRPr lang="en-US" sz="22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Security</a:t>
            </a:r>
            <a:endParaRPr lang="en-US" sz="22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Scalability/Performance</a:t>
            </a:r>
            <a:endParaRPr lang="en-US" sz="2200" dirty="0">
              <a:latin typeface="Times New Roman" pitchFamily="18" charset="0"/>
              <a:cs typeface="Times New Roman" pitchFamily="18" charset="0"/>
            </a:endParaRPr>
          </a:p>
          <a:p>
            <a:pPr lvl="1">
              <a:spcBef>
                <a:spcPts val="600"/>
              </a:spcBef>
            </a:pPr>
            <a:r>
              <a:rPr lang="en-US" sz="2200" b="1" dirty="0">
                <a:effectLst>
                  <a:outerShdw blurRad="38100" dist="38100" dir="2700000" algn="tl">
                    <a:srgbClr val="000000">
                      <a:alpha val="43137"/>
                    </a:srgbClr>
                  </a:outerShdw>
                </a:effectLst>
                <a:latin typeface="Times New Roman" pitchFamily="18" charset="0"/>
                <a:cs typeface="Times New Roman" pitchFamily="18" charset="0"/>
              </a:rPr>
              <a:t>… </a:t>
            </a:r>
            <a:r>
              <a:rPr lang="en-US" sz="2200" dirty="0">
                <a:latin typeface="Times New Roman" pitchFamily="18" charset="0"/>
                <a:cs typeface="Times New Roman" pitchFamily="18" charset="0"/>
              </a:rPr>
              <a:t>Mysterious: NTFS is a complex file system and, unfortunately, there is </a:t>
            </a:r>
            <a:r>
              <a:rPr lang="en-US" sz="2200" b="1" dirty="0">
                <a:highlight>
                  <a:srgbClr val="FFFF00"/>
                </a:highlight>
                <a:latin typeface="Times New Roman" pitchFamily="18" charset="0"/>
                <a:cs typeface="Times New Roman" pitchFamily="18" charset="0"/>
              </a:rPr>
              <a:t>no published specification</a:t>
            </a:r>
            <a:r>
              <a:rPr lang="en-US" sz="2200" dirty="0">
                <a:latin typeface="Times New Roman" pitchFamily="18" charset="0"/>
                <a:cs typeface="Times New Roman" pitchFamily="18" charset="0"/>
              </a:rPr>
              <a:t> from Microsoft that describes the on-disk layout. </a:t>
            </a:r>
            <a:endParaRPr lang="en-US" sz="2200" dirty="0">
              <a:latin typeface="Times New Roman" pitchFamily="18" charset="0"/>
              <a:cs typeface="Times New Roman" pitchFamily="18" charset="0"/>
            </a:endParaRPr>
          </a:p>
          <a:p>
            <a:pPr lvl="2">
              <a:spcBef>
                <a:spcPts val="600"/>
              </a:spcBef>
            </a:pPr>
            <a:r>
              <a:rPr lang="en-US" b="1" dirty="0">
                <a:highlight>
                  <a:srgbClr val="FFFF00"/>
                </a:highlight>
                <a:latin typeface="Times New Roman" pitchFamily="18" charset="0"/>
                <a:cs typeface="Times New Roman" pitchFamily="18" charset="0"/>
              </a:rPr>
              <a:t>Data reverse engineering</a:t>
            </a:r>
            <a:endParaRPr lang="en-US" b="1" dirty="0">
              <a:highlight>
                <a:srgbClr val="FFFF00"/>
              </a:highlight>
              <a:latin typeface="Times New Roman" pitchFamily="18" charset="0"/>
              <a:cs typeface="Times New Roman" pitchFamily="18" charset="0"/>
            </a:endParaRPr>
          </a:p>
          <a:p>
            <a:pPr>
              <a:spcBef>
                <a:spcPts val="600"/>
              </a:spcBef>
            </a:pPr>
            <a:r>
              <a:rPr lang="en-US" sz="2400" dirty="0">
                <a:latin typeface="Times New Roman" pitchFamily="18" charset="0"/>
                <a:cs typeface="Times New Roman" pitchFamily="18" charset="0"/>
              </a:rPr>
              <a:t>It was designed to quickly perform standard file operations as:</a:t>
            </a:r>
            <a:endParaRPr lang="en-US" sz="24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Reading/Writing </a:t>
            </a:r>
            <a:endParaRPr lang="en-US" sz="22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Searching</a:t>
            </a:r>
            <a:endParaRPr lang="en-US" sz="2200" dirty="0">
              <a:latin typeface="Times New Roman" pitchFamily="18" charset="0"/>
              <a:cs typeface="Times New Roman" pitchFamily="18" charset="0"/>
            </a:endParaRPr>
          </a:p>
          <a:p>
            <a:pPr lvl="1">
              <a:spcBef>
                <a:spcPts val="600"/>
              </a:spcBef>
            </a:pPr>
            <a:r>
              <a:rPr lang="en-US" sz="2200" dirty="0">
                <a:latin typeface="Times New Roman" pitchFamily="18" charset="0"/>
                <a:cs typeface="Times New Roman" pitchFamily="18" charset="0"/>
              </a:rPr>
              <a:t>...and File system recovery on very large hard disks</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1026" name="Picture 2" descr="http://t3.gstatic.com/images?q=tbn:ANd9GcTzwBk9JQT6kdi5IBcxHoXq1sJCXCt9aRvZpCYdMWMb9CiLFs7FjwJnua3Kq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9662" y="1676400"/>
            <a:ext cx="12954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txBox="1">
            <a:spLocks noChangeArrowheads="1"/>
          </p:cNvSpPr>
          <p:nvPr/>
        </p:nvSpPr>
        <p:spPr bwMode="auto">
          <a:xfrm>
            <a:off x="228600" y="6400800"/>
            <a:ext cx="8763000" cy="381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pPr>
            <a:r>
              <a:rPr lang="en-US" sz="2200" kern="0" dirty="0">
                <a:latin typeface="Times New Roman" pitchFamily="18" charset="0"/>
                <a:cs typeface="Times New Roman" pitchFamily="18" charset="0"/>
              </a:rPr>
              <a:t>[1] NTFS - New Technology File System. http://www.ntfs.com/</a:t>
            </a:r>
            <a:endParaRPr lang="en-US" sz="2200" kern="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57276" y="4724400"/>
            <a:ext cx="7109012" cy="1371600"/>
          </a:xfrm>
          <a:prstGeom prst="rect">
            <a:avLst/>
          </a:prstGeom>
        </p:spPr>
      </p:pic>
      <p:pic>
        <p:nvPicPr>
          <p:cNvPr id="2" name="Picture 1"/>
          <p:cNvPicPr>
            <a:picLocks noChangeAspect="1"/>
          </p:cNvPicPr>
          <p:nvPr/>
        </p:nvPicPr>
        <p:blipFill>
          <a:blip r:embed="rId2"/>
          <a:stretch>
            <a:fillRect/>
          </a:stretch>
        </p:blipFill>
        <p:spPr>
          <a:xfrm>
            <a:off x="1000125" y="904875"/>
            <a:ext cx="7305675" cy="3895725"/>
          </a:xfrm>
          <a:prstGeom prst="rect">
            <a:avLst/>
          </a:prstGeom>
        </p:spPr>
      </p:pic>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1616526" y="76200"/>
            <a:ext cx="7222674" cy="762001"/>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Standard Attribute Types (cont’d)</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6" name="Picture 2" descr="double-standard"/>
          <p:cNvPicPr>
            <a:picLocks noChangeAspect="1" noChangeArrowheads="1"/>
          </p:cNvPicPr>
          <p:nvPr/>
        </p:nvPicPr>
        <p:blipFill>
          <a:blip r:embed="rId3"/>
          <a:srcRect/>
          <a:stretch>
            <a:fillRect/>
          </a:stretch>
        </p:blipFill>
        <p:spPr bwMode="auto">
          <a:xfrm>
            <a:off x="0" y="1"/>
            <a:ext cx="1616527" cy="838200"/>
          </a:xfrm>
          <a:prstGeom prst="rect">
            <a:avLst/>
          </a:prstGeom>
          <a:noFill/>
        </p:spPr>
      </p:pic>
      <p:sp>
        <p:nvSpPr>
          <p:cNvPr id="14" name="Rectangle 13"/>
          <p:cNvSpPr/>
          <p:nvPr/>
        </p:nvSpPr>
        <p:spPr bwMode="auto">
          <a:xfrm>
            <a:off x="762000" y="914400"/>
            <a:ext cx="990600" cy="50292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7" name="Straight Connector 6"/>
          <p:cNvCxnSpPr/>
          <p:nvPr/>
        </p:nvCxnSpPr>
        <p:spPr bwMode="auto">
          <a:xfrm>
            <a:off x="76200" y="2133600"/>
            <a:ext cx="990600" cy="1588"/>
          </a:xfrm>
          <a:prstGeom prst="line">
            <a:avLst/>
          </a:prstGeom>
          <a:noFill/>
          <a:ln w="79375" cap="flat" cmpd="sng" algn="ctr">
            <a:solidFill>
              <a:srgbClr val="FF0000"/>
            </a:solidFill>
            <a:prstDash val="solid"/>
            <a:round/>
            <a:headEnd type="none" w="med" len="med"/>
            <a:tailEnd type="triangle" w="med" len="med"/>
          </a:ln>
          <a:effectLst/>
        </p:spPr>
      </p:cxnSp>
      <p:cxnSp>
        <p:nvCxnSpPr>
          <p:cNvPr id="10" name="Straight Connector 9"/>
          <p:cNvCxnSpPr/>
          <p:nvPr/>
        </p:nvCxnSpPr>
        <p:spPr bwMode="auto">
          <a:xfrm>
            <a:off x="0" y="4951412"/>
            <a:ext cx="990600" cy="1588"/>
          </a:xfrm>
          <a:prstGeom prst="line">
            <a:avLst/>
          </a:prstGeom>
          <a:noFill/>
          <a:ln w="79375" cap="flat" cmpd="sng" algn="ctr">
            <a:solidFill>
              <a:srgbClr val="FF0000"/>
            </a:solidFill>
            <a:prstDash val="solid"/>
            <a:round/>
            <a:headEnd type="none" w="med" len="med"/>
            <a:tailEnd type="triangle" w="med" len="med"/>
          </a:ln>
          <a:effec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srcRect/>
          <a:stretch>
            <a:fillRect/>
          </a:stretch>
        </p:blipFill>
        <p:spPr bwMode="auto">
          <a:xfrm>
            <a:off x="3743325" y="4629150"/>
            <a:ext cx="2123323" cy="1219199"/>
          </a:xfrm>
          <a:prstGeom prst="rect">
            <a:avLst/>
          </a:prstGeom>
          <a:noFill/>
          <a:ln w="9525">
            <a:noFill/>
            <a:miter lim="800000"/>
            <a:headEnd/>
            <a:tailEnd/>
          </a:ln>
          <a:effectLst/>
        </p:spPr>
      </p:pic>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2057400" y="3810000"/>
            <a:ext cx="4952998" cy="762000"/>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$FILE_NAME attribute</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2"/>
          <p:cNvSpPr txBox="1">
            <a:spLocks noChangeArrowheads="1"/>
          </p:cNvSpPr>
          <p:nvPr/>
        </p:nvSpPr>
        <p:spPr bwMode="auto">
          <a:xfrm>
            <a:off x="638174" y="1219200"/>
            <a:ext cx="7772400" cy="18288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36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 does an Attribute look like?</a:t>
            </a:r>
            <a:endParaRPr lang="en-US" sz="36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1152977" y="5105400"/>
            <a:ext cx="6917873" cy="1143000"/>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An example MFT entry where the type names and identifiers have been added to the attributes.</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8850" name="Picture 2"/>
          <p:cNvPicPr>
            <a:picLocks noChangeAspect="1" noChangeArrowheads="1"/>
          </p:cNvPicPr>
          <p:nvPr/>
        </p:nvPicPr>
        <p:blipFill>
          <a:blip r:embed="rId1"/>
          <a:srcRect/>
          <a:stretch>
            <a:fillRect/>
          </a:stretch>
        </p:blipFill>
        <p:spPr bwMode="auto">
          <a:xfrm>
            <a:off x="762000" y="1752600"/>
            <a:ext cx="7461250" cy="2743200"/>
          </a:xfrm>
          <a:prstGeom prst="rect">
            <a:avLst/>
          </a:prstGeom>
          <a:noFill/>
          <a:ln w="9525">
            <a:noFill/>
            <a:miter lim="800000"/>
            <a:headEnd/>
            <a:tailEnd/>
          </a:ln>
          <a:effectLst/>
        </p:spPr>
      </p:pic>
      <p:cxnSp>
        <p:nvCxnSpPr>
          <p:cNvPr id="6" name="Straight Connector 5"/>
          <p:cNvCxnSpPr/>
          <p:nvPr/>
        </p:nvCxnSpPr>
        <p:spPr bwMode="auto">
          <a:xfrm rot="5400000">
            <a:off x="4419600" y="1066800"/>
            <a:ext cx="1905000" cy="1752600"/>
          </a:xfrm>
          <a:prstGeom prst="line">
            <a:avLst/>
          </a:prstGeom>
          <a:noFill/>
          <a:ln w="79375" cap="flat" cmpd="sng" algn="ctr">
            <a:solidFill>
              <a:srgbClr val="FF0000"/>
            </a:solidFill>
            <a:prstDash val="solid"/>
            <a:round/>
            <a:headEnd type="none" w="med" len="med"/>
            <a:tailEnd type="triangle" w="med" len="med"/>
          </a:ln>
          <a:effectLst/>
        </p:spPr>
      </p:cxnSp>
      <p:cxnSp>
        <p:nvCxnSpPr>
          <p:cNvPr id="7" name="Straight Connector 6"/>
          <p:cNvCxnSpPr/>
          <p:nvPr/>
        </p:nvCxnSpPr>
        <p:spPr bwMode="auto">
          <a:xfrm rot="5400000">
            <a:off x="3105944" y="4304506"/>
            <a:ext cx="533400" cy="1588"/>
          </a:xfrm>
          <a:prstGeom prst="line">
            <a:avLst/>
          </a:prstGeom>
          <a:noFill/>
          <a:ln w="53975" cap="flat" cmpd="sng" algn="ctr">
            <a:solidFill>
              <a:srgbClr val="FF0000"/>
            </a:solidFill>
            <a:prstDash val="solid"/>
            <a:round/>
            <a:headEnd type="triangle" w="med" len="med"/>
            <a:tailEnd type="none" w="med" len="med"/>
          </a:ln>
          <a:effectLst/>
        </p:spPr>
      </p:cxnSp>
      <p:cxnSp>
        <p:nvCxnSpPr>
          <p:cNvPr id="8" name="Straight Connector 7"/>
          <p:cNvCxnSpPr/>
          <p:nvPr/>
        </p:nvCxnSpPr>
        <p:spPr bwMode="auto">
          <a:xfrm rot="5400000">
            <a:off x="4152106" y="4304506"/>
            <a:ext cx="533400" cy="1588"/>
          </a:xfrm>
          <a:prstGeom prst="line">
            <a:avLst/>
          </a:prstGeom>
          <a:noFill/>
          <a:ln w="53975" cap="flat" cmpd="sng" algn="ctr">
            <a:solidFill>
              <a:srgbClr val="FF0000"/>
            </a:solidFill>
            <a:prstDash val="solid"/>
            <a:round/>
            <a:headEnd type="triangle" w="med" len="med"/>
            <a:tailEnd type="none" w="med" len="med"/>
          </a:ln>
          <a:effectLst/>
        </p:spPr>
      </p:cxnSp>
      <p:sp>
        <p:nvSpPr>
          <p:cNvPr id="2" name="Oval 1"/>
          <p:cNvSpPr/>
          <p:nvPr/>
        </p:nvSpPr>
        <p:spPr bwMode="auto">
          <a:xfrm>
            <a:off x="2895600" y="2362200"/>
            <a:ext cx="2209800" cy="1066800"/>
          </a:xfrm>
          <a:prstGeom prst="ellipse">
            <a:avLst/>
          </a:prstGeom>
          <a:noFill/>
          <a:ln w="730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MFT Entries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2"/>
          <p:cNvPicPr>
            <a:picLocks noChangeAspect="1" noChangeArrowheads="1"/>
          </p:cNvPicPr>
          <p:nvPr/>
        </p:nvPicPr>
        <p:blipFill>
          <a:blip r:embed="rId1"/>
          <a:srcRect/>
          <a:stretch>
            <a:fillRect/>
          </a:stretch>
        </p:blipFill>
        <p:spPr bwMode="auto">
          <a:xfrm>
            <a:off x="1447800" y="838200"/>
            <a:ext cx="6067425" cy="5943600"/>
          </a:xfrm>
          <a:prstGeom prst="rect">
            <a:avLst/>
          </a:prstGeom>
          <a:noFill/>
          <a:ln w="9525">
            <a:noFill/>
            <a:miter lim="800000"/>
            <a:headEnd/>
            <a:tailEnd/>
          </a:ln>
          <a:effectLst/>
        </p:spPr>
      </p:pic>
      <p:sp>
        <p:nvSpPr>
          <p:cNvPr id="6" name="Slide Number Placeholder 3"/>
          <p:cNvSpPr>
            <a:spLocks noGrp="1"/>
          </p:cNvSpPr>
          <p:nvPr>
            <p:ph type="sldNum" sz="quarter" idx="12"/>
          </p:nvPr>
        </p:nvSpPr>
        <p:spPr>
          <a:xfrm>
            <a:off x="8001000" y="6324600"/>
            <a:ext cx="768350" cy="457200"/>
          </a:xfrm>
        </p:spPr>
        <p:txBody>
          <a:bodyPr/>
          <a:lstStyle/>
          <a:p>
            <a:pPr>
              <a:defRPr/>
            </a:pPr>
            <a:fld id="{FDEF4AB8-EBD9-4FDD-BB48-A030665EC33D}" type="slidenum">
              <a:rPr lang="zh-CN" altLang="en-US" smtClean="0"/>
            </a:fld>
            <a:endParaRPr lang="en-US" altLang="zh-CN"/>
          </a:p>
        </p:txBody>
      </p:sp>
      <p:sp>
        <p:nvSpPr>
          <p:cNvPr id="13" name="Rectangle 12"/>
          <p:cNvSpPr/>
          <p:nvPr/>
        </p:nvSpPr>
        <p:spPr bwMode="auto">
          <a:xfrm>
            <a:off x="1447800" y="3810000"/>
            <a:ext cx="5991225" cy="3810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pic>
        <p:nvPicPr>
          <p:cNvPr id="8"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0" y="277813"/>
            <a:ext cx="122115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pic>
        <p:nvPicPr>
          <p:cNvPr id="78850" name="Picture 2"/>
          <p:cNvPicPr>
            <a:picLocks noChangeAspect="1" noChangeArrowheads="1"/>
          </p:cNvPicPr>
          <p:nvPr/>
        </p:nvPicPr>
        <p:blipFill>
          <a:blip r:embed="rId1"/>
          <a:srcRect/>
          <a:stretch>
            <a:fillRect/>
          </a:stretch>
        </p:blipFill>
        <p:spPr bwMode="auto">
          <a:xfrm>
            <a:off x="762000" y="1752600"/>
            <a:ext cx="7461250" cy="2743200"/>
          </a:xfrm>
          <a:prstGeom prst="rect">
            <a:avLst/>
          </a:prstGeom>
          <a:noFill/>
          <a:ln w="9525">
            <a:noFill/>
            <a:miter lim="800000"/>
            <a:headEnd/>
            <a:tailEnd/>
          </a:ln>
          <a:effectLst/>
        </p:spPr>
      </p:pic>
      <p:cxnSp>
        <p:nvCxnSpPr>
          <p:cNvPr id="6" name="Straight Connector 5"/>
          <p:cNvCxnSpPr/>
          <p:nvPr/>
        </p:nvCxnSpPr>
        <p:spPr bwMode="auto">
          <a:xfrm flipH="1">
            <a:off x="4492625" y="990600"/>
            <a:ext cx="1755775" cy="1600200"/>
          </a:xfrm>
          <a:prstGeom prst="line">
            <a:avLst/>
          </a:prstGeom>
          <a:noFill/>
          <a:ln w="79375" cap="flat" cmpd="sng" algn="ctr">
            <a:solidFill>
              <a:srgbClr val="FF0000"/>
            </a:solidFill>
            <a:prstDash val="solid"/>
            <a:round/>
            <a:headEnd type="none" w="med" len="med"/>
            <a:tailEnd type="triangle" w="med" len="med"/>
          </a:ln>
          <a:effectLst/>
        </p:spPr>
      </p:cxnSp>
      <p:cxnSp>
        <p:nvCxnSpPr>
          <p:cNvPr id="8" name="Straight Connector 7"/>
          <p:cNvCxnSpPr/>
          <p:nvPr/>
        </p:nvCxnSpPr>
        <p:spPr bwMode="auto">
          <a:xfrm flipH="1">
            <a:off x="2208212" y="4038600"/>
            <a:ext cx="1588" cy="1752600"/>
          </a:xfrm>
          <a:prstGeom prst="line">
            <a:avLst/>
          </a:prstGeom>
          <a:noFill/>
          <a:ln w="53975" cap="flat" cmpd="sng" algn="ctr">
            <a:solidFill>
              <a:srgbClr val="FF0000"/>
            </a:solidFill>
            <a:prstDash val="solid"/>
            <a:round/>
            <a:headEnd type="triangle" w="med" len="med"/>
            <a:tailEnd type="none" w="med" len="med"/>
          </a:ln>
          <a:effectLst/>
        </p:spPr>
      </p:cxnSp>
      <p:sp>
        <p:nvSpPr>
          <p:cNvPr id="2" name="Oval 1"/>
          <p:cNvSpPr/>
          <p:nvPr/>
        </p:nvSpPr>
        <p:spPr bwMode="auto">
          <a:xfrm>
            <a:off x="2895600" y="2362200"/>
            <a:ext cx="2209800" cy="1066800"/>
          </a:xfrm>
          <a:prstGeom prst="ellipse">
            <a:avLst/>
          </a:prstGeom>
          <a:noFill/>
          <a:ln w="730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7094" y="5400675"/>
            <a:ext cx="87676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4267200" y="485775"/>
            <a:ext cx="4000500" cy="476250"/>
          </a:xfrm>
          <a:prstGeom prst="rect">
            <a:avLst/>
          </a:prstGeom>
          <a:solidFill>
            <a:schemeClr val="bg1"/>
          </a:solidFill>
          <a:ln w="9525">
            <a:noFill/>
            <a:miter lim="800000"/>
          </a:ln>
        </p:spPr>
        <p:txBody>
          <a:bodyPr wrap="none" anchor="ctr"/>
          <a:lstStyle/>
          <a:p>
            <a:pPr algn="ctr"/>
            <a:r>
              <a:rPr lang="en-US" sz="2800" b="1" i="1" dirty="0">
                <a:effectLst>
                  <a:outerShdw blurRad="38100" dist="38100" dir="2700000" algn="tl">
                    <a:srgbClr val="000000">
                      <a:alpha val="43137"/>
                    </a:srgbClr>
                  </a:outerShdw>
                </a:effectLst>
                <a:latin typeface="Times New Roman" pitchFamily="18" charset="0"/>
                <a:cs typeface="Times New Roman" pitchFamily="18" charset="0"/>
              </a:rPr>
              <a:t>But</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 we are looking for … </a:t>
            </a:r>
            <a:endParaRPr lang="en-US"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42925" y="838200"/>
            <a:ext cx="7772400" cy="1143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an Attribute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875" y="2943225"/>
            <a:ext cx="42862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524000" y="3581400"/>
            <a:ext cx="4571999" cy="6096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a:off x="1524000" y="4267200"/>
            <a:ext cx="4572000" cy="6096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5" name="Text Box 139"/>
          <p:cNvSpPr txBox="1">
            <a:spLocks noChangeArrowheads="1"/>
          </p:cNvSpPr>
          <p:nvPr/>
        </p:nvSpPr>
        <p:spPr bwMode="auto">
          <a:xfrm>
            <a:off x="6229350" y="1834455"/>
            <a:ext cx="2559446" cy="1384995"/>
          </a:xfrm>
          <a:prstGeom prst="rect">
            <a:avLst/>
          </a:prstGeom>
          <a:solidFill>
            <a:schemeClr val="bg1"/>
          </a:solidFill>
          <a:ln w="53975" cap="sq">
            <a:solidFill>
              <a:srgbClr val="7030A0"/>
            </a:solidFill>
            <a:miter lim="800000"/>
            <a:headEnd type="none" w="sm" len="sm"/>
            <a:tailEnd type="none" w="sm" len="sm"/>
          </a:ln>
        </p:spPr>
        <p:txBody>
          <a:bodyPr wrap="square">
            <a:spAutoFit/>
          </a:bodyPr>
          <a:lstStyle/>
          <a:p>
            <a:pPr algn="ctr"/>
            <a:r>
              <a:rPr lang="en-US" sz="2800" dirty="0">
                <a:latin typeface="Times New Roman" pitchFamily="18" charset="0"/>
                <a:cs typeface="Times New Roman" pitchFamily="18" charset="0"/>
              </a:rPr>
              <a:t>Type: 48 = $FILE_NAME attribute</a:t>
            </a:r>
            <a:endParaRPr lang="en-US" sz="2800" dirty="0">
              <a:latin typeface="Times New Roman" pitchFamily="18" charset="0"/>
              <a:cs typeface="Times New Roman" pitchFamily="18" charset="0"/>
            </a:endParaRPr>
          </a:p>
        </p:txBody>
      </p:sp>
      <p:cxnSp>
        <p:nvCxnSpPr>
          <p:cNvPr id="11" name="Straight Connector 10"/>
          <p:cNvCxnSpPr>
            <a:stCxn id="15" idx="2"/>
          </p:cNvCxnSpPr>
          <p:nvPr/>
        </p:nvCxnSpPr>
        <p:spPr bwMode="auto">
          <a:xfrm flipH="1">
            <a:off x="5753299" y="3219450"/>
            <a:ext cx="1755774" cy="800100"/>
          </a:xfrm>
          <a:prstGeom prst="line">
            <a:avLst/>
          </a:prstGeom>
          <a:noFill/>
          <a:ln w="79375" cap="flat" cmpd="sng" algn="ctr">
            <a:solidFill>
              <a:srgbClr val="FF0000"/>
            </a:solidFill>
            <a:prstDash val="solid"/>
            <a:round/>
            <a:headEnd type="none" w="med" len="med"/>
            <a:tailEnd type="triangle" w="med" len="med"/>
          </a:ln>
          <a:effectLst/>
        </p:spPr>
      </p:cxnSp>
      <p:cxnSp>
        <p:nvCxnSpPr>
          <p:cNvPr id="14" name="Straight Connector 13"/>
          <p:cNvCxnSpPr/>
          <p:nvPr/>
        </p:nvCxnSpPr>
        <p:spPr bwMode="auto">
          <a:xfrm flipH="1" flipV="1">
            <a:off x="5353348" y="4572000"/>
            <a:ext cx="1104701" cy="1162050"/>
          </a:xfrm>
          <a:prstGeom prst="line">
            <a:avLst/>
          </a:prstGeom>
          <a:noFill/>
          <a:ln w="79375" cap="flat" cmpd="sng" algn="ctr">
            <a:solidFill>
              <a:srgbClr val="FF0000"/>
            </a:solidFill>
            <a:prstDash val="solid"/>
            <a:round/>
            <a:headEnd type="none" w="med" len="med"/>
            <a:tailEnd type="triangle" w="med" len="med"/>
          </a:ln>
          <a:effectLst/>
        </p:spPr>
      </p:cxnSp>
      <p:sp>
        <p:nvSpPr>
          <p:cNvPr id="16" name="Rectangle 15"/>
          <p:cNvSpPr>
            <a:spLocks noChangeArrowheads="1"/>
          </p:cNvSpPr>
          <p:nvPr/>
        </p:nvSpPr>
        <p:spPr bwMode="auto">
          <a:xfrm>
            <a:off x="542925" y="5715000"/>
            <a:ext cx="7772400" cy="838200"/>
          </a:xfrm>
          <a:prstGeom prst="rect">
            <a:avLst/>
          </a:prstGeom>
          <a:solidFill>
            <a:schemeClr val="bg1"/>
          </a:solidFill>
          <a:ln w="9525">
            <a:noFill/>
            <a:miter lim="800000"/>
          </a:ln>
        </p:spPr>
        <p:txBody>
          <a:bodyPr wrap="none" anchor="ctr"/>
          <a:lstStyle/>
          <a:p>
            <a:pPr algn="ctr"/>
            <a:r>
              <a:rPr lang="en-US" sz="2800" b="1" i="1" dirty="0">
                <a:effectLst>
                  <a:outerShdw blurRad="38100" dist="38100" dir="2700000" algn="tl">
                    <a:srgbClr val="000000">
                      <a:alpha val="43137"/>
                    </a:srgbClr>
                  </a:outerShdw>
                </a:effectLst>
                <a:latin typeface="Times New Roman" pitchFamily="18" charset="0"/>
                <a:cs typeface="Times New Roman" pitchFamily="18" charset="0"/>
              </a:rPr>
              <a:t>Then,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we know the </a:t>
            </a: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start point</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 of </a:t>
            </a:r>
            <a:r>
              <a:rPr lang="en-US" sz="2800" b="1" u="sng" dirty="0">
                <a:effectLst>
                  <a:outerShdw blurRad="38100" dist="38100" dir="2700000" algn="tl">
                    <a:srgbClr val="000000">
                      <a:alpha val="43137"/>
                    </a:srgbClr>
                  </a:outerShdw>
                </a:effectLst>
                <a:latin typeface="Times New Roman" pitchFamily="18" charset="0"/>
                <a:cs typeface="Times New Roman" pitchFamily="18" charset="0"/>
              </a:rPr>
              <a:t>the next attribute</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a:t>
            </a:r>
            <a:endParaRPr lang="en-US"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3"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0" y="277813"/>
            <a:ext cx="122115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646225"/>
            <a:ext cx="8305800" cy="649175"/>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an Attribute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grpSp>
        <p:nvGrpSpPr>
          <p:cNvPr id="2" name="Group 1"/>
          <p:cNvGrpSpPr/>
          <p:nvPr/>
        </p:nvGrpSpPr>
        <p:grpSpPr>
          <a:xfrm>
            <a:off x="3962400" y="1371600"/>
            <a:ext cx="4572000" cy="1933575"/>
            <a:chOff x="1524000" y="2943225"/>
            <a:chExt cx="4572000" cy="1933575"/>
          </a:xfrm>
        </p:grpSpPr>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6875" y="2943225"/>
              <a:ext cx="42862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524000" y="3581400"/>
              <a:ext cx="4571999" cy="6096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a:off x="1524000" y="4267200"/>
              <a:ext cx="4572000" cy="6096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25" y="3505200"/>
            <a:ext cx="705802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p:nvCxnSpPr>
        <p:spPr bwMode="auto">
          <a:xfrm rot="5400000">
            <a:off x="1867694" y="5457031"/>
            <a:ext cx="533400" cy="1588"/>
          </a:xfrm>
          <a:prstGeom prst="line">
            <a:avLst/>
          </a:prstGeom>
          <a:noFill/>
          <a:ln w="53975" cap="flat" cmpd="sng" algn="ctr">
            <a:solidFill>
              <a:srgbClr val="FF0000"/>
            </a:solidFill>
            <a:prstDash val="solid"/>
            <a:round/>
            <a:headEnd type="triangle" w="med" len="med"/>
            <a:tailEnd type="none" w="med" len="med"/>
          </a:ln>
          <a:effectLst/>
        </p:spPr>
      </p:cxn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7093" y="5486401"/>
            <a:ext cx="825191"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Connector 18"/>
          <p:cNvCxnSpPr/>
          <p:nvPr/>
        </p:nvCxnSpPr>
        <p:spPr bwMode="auto">
          <a:xfrm>
            <a:off x="2133600" y="5524501"/>
            <a:ext cx="1106920" cy="0"/>
          </a:xfrm>
          <a:prstGeom prst="line">
            <a:avLst/>
          </a:prstGeom>
          <a:noFill/>
          <a:ln w="66675" cap="flat" cmpd="sng" algn="ctr">
            <a:solidFill>
              <a:srgbClr val="FF0000"/>
            </a:solidFill>
            <a:prstDash val="solid"/>
            <a:round/>
            <a:headEnd type="triangle" w="med" len="med"/>
            <a:tailEnd type="triangle" w="med" len="med"/>
          </a:ln>
          <a:effectLst/>
        </p:spPr>
      </p:cxnSp>
      <p:sp>
        <p:nvSpPr>
          <p:cNvPr id="20" name="Rectangle 2"/>
          <p:cNvSpPr txBox="1">
            <a:spLocks noChangeArrowheads="1"/>
          </p:cNvSpPr>
          <p:nvPr/>
        </p:nvSpPr>
        <p:spPr bwMode="auto">
          <a:xfrm>
            <a:off x="2244684" y="5676900"/>
            <a:ext cx="1641516" cy="82867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u="none" dirty="0">
                <a:latin typeface="Times New Roman" pitchFamily="18" charset="0"/>
                <a:cs typeface="Times New Roman" pitchFamily="18" charset="0"/>
              </a:rPr>
              <a:t>Length of attribute</a:t>
            </a:r>
            <a:endParaRPr lang="en-US" sz="2800" u="none" dirty="0">
              <a:latin typeface="Times New Roman" pitchFamily="18" charset="0"/>
              <a:cs typeface="Times New Roman" pitchFamily="18" charset="0"/>
            </a:endParaRPr>
          </a:p>
        </p:txBody>
      </p:sp>
      <p:cxnSp>
        <p:nvCxnSpPr>
          <p:cNvPr id="21" name="Straight Connector 20"/>
          <p:cNvCxnSpPr/>
          <p:nvPr/>
        </p:nvCxnSpPr>
        <p:spPr bwMode="auto">
          <a:xfrm flipV="1">
            <a:off x="3297258" y="3886200"/>
            <a:ext cx="0" cy="1014414"/>
          </a:xfrm>
          <a:prstGeom prst="line">
            <a:avLst/>
          </a:prstGeom>
          <a:noFill/>
          <a:ln w="85725" cap="flat" cmpd="sng" algn="ctr">
            <a:solidFill>
              <a:schemeClr val="accent6"/>
            </a:solidFill>
            <a:prstDash val="solid"/>
            <a:round/>
            <a:headEnd type="triangle" w="med" len="med"/>
            <a:tailEnd type="none" w="med" len="med"/>
          </a:ln>
          <a:effectLst/>
        </p:spPr>
      </p:cxn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42925" y="838200"/>
            <a:ext cx="7772400" cy="1143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 Structure for an Resident Attribute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075" y="2286000"/>
            <a:ext cx="428625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76200" y="2924175"/>
            <a:ext cx="4571999" cy="6096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a:off x="76200" y="3609975"/>
            <a:ext cx="4572000" cy="6096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5" name="Text Box 139"/>
          <p:cNvSpPr txBox="1">
            <a:spLocks noChangeArrowheads="1"/>
          </p:cNvSpPr>
          <p:nvPr/>
        </p:nvSpPr>
        <p:spPr bwMode="auto">
          <a:xfrm>
            <a:off x="6229350" y="1834455"/>
            <a:ext cx="2559446" cy="1384995"/>
          </a:xfrm>
          <a:prstGeom prst="rect">
            <a:avLst/>
          </a:prstGeom>
          <a:solidFill>
            <a:schemeClr val="bg1"/>
          </a:solidFill>
          <a:ln w="53975" cap="sq">
            <a:solidFill>
              <a:srgbClr val="7030A0"/>
            </a:solidFill>
            <a:miter lim="800000"/>
            <a:headEnd type="none" w="sm" len="sm"/>
            <a:tailEnd type="none" w="sm" len="sm"/>
          </a:ln>
        </p:spPr>
        <p:txBody>
          <a:bodyPr wrap="square">
            <a:spAutoFit/>
          </a:bodyPr>
          <a:lstStyle/>
          <a:p>
            <a:pPr algn="ctr"/>
            <a:r>
              <a:rPr lang="en-US" sz="2800" dirty="0">
                <a:latin typeface="Times New Roman" pitchFamily="18" charset="0"/>
                <a:cs typeface="Times New Roman" pitchFamily="18" charset="0"/>
              </a:rPr>
              <a:t>Type: 48 = $FILE_NAME attribute</a:t>
            </a:r>
            <a:endParaRPr lang="en-US" sz="2800" dirty="0">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4295775"/>
            <a:ext cx="4286250" cy="1542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3533775"/>
            <a:ext cx="9067800" cy="2133600"/>
            <a:chOff x="76200" y="3533775"/>
            <a:chExt cx="9067800" cy="213360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583" y="3533775"/>
              <a:ext cx="3208417" cy="2050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876800"/>
              <a:ext cx="2263812" cy="73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76200" y="4448175"/>
              <a:ext cx="4572000" cy="12192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2050" name="Picture 2"/>
          <p:cNvPicPr>
            <a:picLocks noChangeAspect="1" noChangeArrowheads="1"/>
          </p:cNvPicPr>
          <p:nvPr/>
        </p:nvPicPr>
        <p:blipFill>
          <a:blip r:embed="rId1"/>
          <a:srcRect/>
          <a:stretch>
            <a:fillRect/>
          </a:stretch>
        </p:blipFill>
        <p:spPr bwMode="auto">
          <a:xfrm>
            <a:off x="381000" y="1143000"/>
            <a:ext cx="8382000" cy="4843463"/>
          </a:xfrm>
          <a:prstGeom prst="rect">
            <a:avLst/>
          </a:prstGeom>
          <a:noFill/>
          <a:ln w="9525">
            <a:noFill/>
            <a:miter lim="800000"/>
            <a:headEnd/>
            <a:tailEnd/>
          </a:ln>
        </p:spPr>
      </p:pic>
      <p:cxnSp>
        <p:nvCxnSpPr>
          <p:cNvPr id="7" name="Straight Connector 6"/>
          <p:cNvCxnSpPr/>
          <p:nvPr/>
        </p:nvCxnSpPr>
        <p:spPr bwMode="auto">
          <a:xfrm>
            <a:off x="1374973" y="1905000"/>
            <a:ext cx="834827" cy="1588"/>
          </a:xfrm>
          <a:prstGeom prst="line">
            <a:avLst/>
          </a:prstGeom>
          <a:noFill/>
          <a:ln w="79375" cap="flat" cmpd="sng" algn="ctr">
            <a:solidFill>
              <a:srgbClr val="FF0000"/>
            </a:solidFill>
            <a:prstDash val="solid"/>
            <a:round/>
            <a:headEnd type="none" w="med" len="med"/>
            <a:tailEnd type="none" w="med" len="med"/>
          </a:ln>
          <a:effectLst/>
        </p:spPr>
      </p:cxnSp>
      <p:sp>
        <p:nvSpPr>
          <p:cNvPr id="9" name="Text Box 139"/>
          <p:cNvSpPr txBox="1">
            <a:spLocks noChangeArrowheads="1"/>
          </p:cNvSpPr>
          <p:nvPr/>
        </p:nvSpPr>
        <p:spPr bwMode="auto">
          <a:xfrm>
            <a:off x="7360046" y="212441"/>
            <a:ext cx="1707754" cy="400110"/>
          </a:xfrm>
          <a:prstGeom prst="rect">
            <a:avLst/>
          </a:prstGeom>
          <a:noFill/>
          <a:ln w="53975" cap="sq">
            <a:solidFill>
              <a:srgbClr val="FF0000"/>
            </a:solidFill>
            <a:miter lim="800000"/>
            <a:headEnd type="none" w="sm" len="sm"/>
            <a:tailEnd type="none" w="sm" len="sm"/>
          </a:ln>
        </p:spPr>
        <p:txBody>
          <a:bodyPr wrap="square">
            <a:spAutoFit/>
          </a:bodyPr>
          <a:lstStyle/>
          <a:p>
            <a:r>
              <a:rPr lang="en-US" sz="2000" dirty="0">
                <a:latin typeface="Times New Roman" pitchFamily="18" charset="0"/>
                <a:cs typeface="Times New Roman" pitchFamily="18" charset="0"/>
              </a:rPr>
              <a:t>MFT entry 0</a:t>
            </a:r>
            <a:endParaRPr lang="en-US" sz="2000" dirty="0">
              <a:latin typeface="Times New Roman" pitchFamily="18" charset="0"/>
              <a:cs typeface="Times New Roman" pitchFamily="18" charset="0"/>
            </a:endParaRPr>
          </a:p>
        </p:txBody>
      </p:sp>
      <p:cxnSp>
        <p:nvCxnSpPr>
          <p:cNvPr id="10" name="Straight Connector 9"/>
          <p:cNvCxnSpPr>
            <a:stCxn id="9" idx="2"/>
          </p:cNvCxnSpPr>
          <p:nvPr/>
        </p:nvCxnSpPr>
        <p:spPr bwMode="auto">
          <a:xfrm rot="5400000">
            <a:off x="6432536" y="-257384"/>
            <a:ext cx="911453" cy="2651323"/>
          </a:xfrm>
          <a:prstGeom prst="line">
            <a:avLst/>
          </a:prstGeom>
          <a:noFill/>
          <a:ln w="79375" cap="flat" cmpd="sng" algn="ctr">
            <a:solidFill>
              <a:srgbClr val="FF0000"/>
            </a:solidFill>
            <a:prstDash val="solid"/>
            <a:round/>
            <a:headEnd type="none" w="med" len="med"/>
            <a:tailEnd type="triangle" w="med" len="med"/>
          </a:ln>
          <a:effectLst/>
        </p:spPr>
      </p:cxnSp>
      <p:sp>
        <p:nvSpPr>
          <p:cNvPr id="15" name="Text Box 139"/>
          <p:cNvSpPr txBox="1">
            <a:spLocks noChangeArrowheads="1"/>
          </p:cNvSpPr>
          <p:nvPr/>
        </p:nvSpPr>
        <p:spPr bwMode="auto">
          <a:xfrm>
            <a:off x="2362200" y="76200"/>
            <a:ext cx="1524000"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Signature (“file”)</a:t>
            </a:r>
            <a:endParaRPr lang="en-US" sz="2000" dirty="0">
              <a:latin typeface="Times New Roman" pitchFamily="18" charset="0"/>
              <a:cs typeface="Times New Roman" pitchFamily="18" charset="0"/>
            </a:endParaRPr>
          </a:p>
        </p:txBody>
      </p:sp>
      <p:cxnSp>
        <p:nvCxnSpPr>
          <p:cNvPr id="16" name="Straight Connector 15"/>
          <p:cNvCxnSpPr/>
          <p:nvPr/>
        </p:nvCxnSpPr>
        <p:spPr bwMode="auto">
          <a:xfrm rot="10800000" flipV="1">
            <a:off x="1828801" y="762000"/>
            <a:ext cx="1311077" cy="911454"/>
          </a:xfrm>
          <a:prstGeom prst="line">
            <a:avLst/>
          </a:prstGeom>
          <a:noFill/>
          <a:ln w="79375" cap="flat" cmpd="sng" algn="ctr">
            <a:solidFill>
              <a:srgbClr val="FF0000"/>
            </a:solidFill>
            <a:prstDash val="solid"/>
            <a:round/>
            <a:headEnd type="none" w="med" len="med"/>
            <a:tailEnd type="triangle" w="med" len="med"/>
          </a:ln>
          <a:effectLst/>
        </p:spPr>
      </p:cxnSp>
      <p:cxnSp>
        <p:nvCxnSpPr>
          <p:cNvPr id="18" name="Straight Connector 17"/>
          <p:cNvCxnSpPr/>
          <p:nvPr/>
        </p:nvCxnSpPr>
        <p:spPr bwMode="auto">
          <a:xfrm>
            <a:off x="2346523" y="2133600"/>
            <a:ext cx="396677" cy="1588"/>
          </a:xfrm>
          <a:prstGeom prst="line">
            <a:avLst/>
          </a:prstGeom>
          <a:noFill/>
          <a:ln w="79375" cap="flat" cmpd="sng" algn="ctr">
            <a:solidFill>
              <a:srgbClr val="FF0000"/>
            </a:solidFill>
            <a:prstDash val="solid"/>
            <a:round/>
            <a:headEnd type="none" w="med" len="med"/>
            <a:tailEnd type="none" w="med" len="med"/>
          </a:ln>
          <a:effectLst/>
        </p:spPr>
      </p:cxnSp>
      <p:sp>
        <p:nvSpPr>
          <p:cNvPr id="20" name="Text Box 139"/>
          <p:cNvSpPr txBox="1">
            <a:spLocks noChangeArrowheads="1"/>
          </p:cNvSpPr>
          <p:nvPr/>
        </p:nvSpPr>
        <p:spPr bwMode="auto">
          <a:xfrm>
            <a:off x="4114800" y="304800"/>
            <a:ext cx="2088754"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Offset to first attribute = 56</a:t>
            </a:r>
            <a:endParaRPr lang="en-US" sz="2000" dirty="0">
              <a:latin typeface="Times New Roman" pitchFamily="18" charset="0"/>
              <a:cs typeface="Times New Roman" pitchFamily="18" charset="0"/>
            </a:endParaRPr>
          </a:p>
        </p:txBody>
      </p:sp>
      <p:cxnSp>
        <p:nvCxnSpPr>
          <p:cNvPr id="22" name="Straight Connector 21"/>
          <p:cNvCxnSpPr/>
          <p:nvPr/>
        </p:nvCxnSpPr>
        <p:spPr bwMode="auto">
          <a:xfrm flipH="1">
            <a:off x="2743200" y="1038517"/>
            <a:ext cx="2575124" cy="913041"/>
          </a:xfrm>
          <a:prstGeom prst="line">
            <a:avLst/>
          </a:prstGeom>
          <a:noFill/>
          <a:ln w="60325" cap="flat" cmpd="sng" algn="ctr">
            <a:solidFill>
              <a:srgbClr val="FF0000"/>
            </a:solidFill>
            <a:prstDash val="solid"/>
            <a:round/>
            <a:headEnd type="none" w="med" len="med"/>
            <a:tailEnd type="triangle" w="med" len="med"/>
          </a:ln>
          <a:effectLst/>
        </p:spPr>
      </p:cxnSp>
      <p:cxnSp>
        <p:nvCxnSpPr>
          <p:cNvPr id="23" name="Straight Connector 22"/>
          <p:cNvCxnSpPr/>
          <p:nvPr/>
        </p:nvCxnSpPr>
        <p:spPr bwMode="auto">
          <a:xfrm>
            <a:off x="3356173" y="2589212"/>
            <a:ext cx="834827" cy="1588"/>
          </a:xfrm>
          <a:prstGeom prst="line">
            <a:avLst/>
          </a:prstGeom>
          <a:noFill/>
          <a:ln w="79375" cap="flat" cmpd="sng" algn="ctr">
            <a:solidFill>
              <a:srgbClr val="FF0000"/>
            </a:solidFill>
            <a:prstDash val="solid"/>
            <a:round/>
            <a:headEnd type="none" w="med" len="med"/>
            <a:tailEnd type="none" w="med" len="med"/>
          </a:ln>
          <a:effectLst/>
        </p:spPr>
      </p:cxnSp>
      <p:cxnSp>
        <p:nvCxnSpPr>
          <p:cNvPr id="24" name="Straight Connector 23"/>
          <p:cNvCxnSpPr/>
          <p:nvPr/>
        </p:nvCxnSpPr>
        <p:spPr bwMode="auto">
          <a:xfrm>
            <a:off x="4343400" y="2590800"/>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25" name="Text Box 139"/>
          <p:cNvSpPr txBox="1">
            <a:spLocks noChangeArrowheads="1"/>
          </p:cNvSpPr>
          <p:nvPr/>
        </p:nvSpPr>
        <p:spPr bwMode="auto">
          <a:xfrm>
            <a:off x="5813623" y="2057400"/>
            <a:ext cx="3092846"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first attribute = Type: 16, length: 96</a:t>
            </a:r>
            <a:endParaRPr lang="en-US" sz="2000" dirty="0">
              <a:latin typeface="Times New Roman" pitchFamily="18" charset="0"/>
              <a:cs typeface="Times New Roman" pitchFamily="18" charset="0"/>
            </a:endParaRPr>
          </a:p>
        </p:txBody>
      </p:sp>
      <p:cxnSp>
        <p:nvCxnSpPr>
          <p:cNvPr id="26" name="Straight Connector 25"/>
          <p:cNvCxnSpPr/>
          <p:nvPr/>
        </p:nvCxnSpPr>
        <p:spPr bwMode="auto">
          <a:xfrm rot="10800000" flipV="1">
            <a:off x="5178227" y="2437044"/>
            <a:ext cx="635396" cy="152167"/>
          </a:xfrm>
          <a:prstGeom prst="line">
            <a:avLst/>
          </a:prstGeom>
          <a:noFill/>
          <a:ln w="79375" cap="flat" cmpd="sng" algn="ctr">
            <a:solidFill>
              <a:srgbClr val="FF0000"/>
            </a:solidFill>
            <a:prstDash val="solid"/>
            <a:round/>
            <a:headEnd type="none" w="med" len="med"/>
            <a:tailEnd type="triangle" w="med" len="med"/>
          </a:ln>
          <a:effectLst/>
        </p:spPr>
      </p:cxnSp>
      <p:cxnSp>
        <p:nvCxnSpPr>
          <p:cNvPr id="29" name="Straight Connector 28"/>
          <p:cNvCxnSpPr/>
          <p:nvPr/>
        </p:nvCxnSpPr>
        <p:spPr bwMode="auto">
          <a:xfrm>
            <a:off x="3352800" y="4037012"/>
            <a:ext cx="834827" cy="1588"/>
          </a:xfrm>
          <a:prstGeom prst="line">
            <a:avLst/>
          </a:prstGeom>
          <a:noFill/>
          <a:ln w="79375" cap="flat" cmpd="sng" algn="ctr">
            <a:solidFill>
              <a:srgbClr val="FF0000"/>
            </a:solidFill>
            <a:prstDash val="solid"/>
            <a:round/>
            <a:headEnd type="none" w="med" len="med"/>
            <a:tailEnd type="none" w="med" len="med"/>
          </a:ln>
          <a:effectLst/>
        </p:spPr>
      </p:cxnSp>
      <p:cxnSp>
        <p:nvCxnSpPr>
          <p:cNvPr id="30" name="Straight Connector 29"/>
          <p:cNvCxnSpPr/>
          <p:nvPr/>
        </p:nvCxnSpPr>
        <p:spPr bwMode="auto">
          <a:xfrm>
            <a:off x="4343400" y="4037012"/>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31" name="Text Box 139"/>
          <p:cNvSpPr txBox="1">
            <a:spLocks noChangeArrowheads="1"/>
          </p:cNvSpPr>
          <p:nvPr/>
        </p:nvSpPr>
        <p:spPr bwMode="auto">
          <a:xfrm>
            <a:off x="5715000" y="3505200"/>
            <a:ext cx="3092846"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second attribute = Type: 48, length: 104</a:t>
            </a:r>
            <a:endParaRPr lang="en-US" sz="2000" dirty="0">
              <a:latin typeface="Times New Roman" pitchFamily="18" charset="0"/>
              <a:cs typeface="Times New Roman" pitchFamily="18" charset="0"/>
            </a:endParaRPr>
          </a:p>
        </p:txBody>
      </p:sp>
      <p:cxnSp>
        <p:nvCxnSpPr>
          <p:cNvPr id="32" name="Straight Connector 31"/>
          <p:cNvCxnSpPr>
            <a:stCxn id="31" idx="1"/>
          </p:cNvCxnSpPr>
          <p:nvPr/>
        </p:nvCxnSpPr>
        <p:spPr bwMode="auto">
          <a:xfrm rot="10800000" flipV="1">
            <a:off x="5181602" y="3859143"/>
            <a:ext cx="533399" cy="103024"/>
          </a:xfrm>
          <a:prstGeom prst="line">
            <a:avLst/>
          </a:prstGeom>
          <a:noFill/>
          <a:ln w="79375" cap="flat" cmpd="sng" algn="ctr">
            <a:solidFill>
              <a:srgbClr val="FF0000"/>
            </a:solidFill>
            <a:prstDash val="solid"/>
            <a:round/>
            <a:headEnd type="none" w="med" len="med"/>
            <a:tailEnd type="triangle" w="med" len="med"/>
          </a:ln>
          <a:effectLst/>
        </p:spPr>
      </p:cxnSp>
      <p:cxnSp>
        <p:nvCxnSpPr>
          <p:cNvPr id="34" name="Straight Connector 33"/>
          <p:cNvCxnSpPr/>
          <p:nvPr/>
        </p:nvCxnSpPr>
        <p:spPr bwMode="auto">
          <a:xfrm>
            <a:off x="3394273" y="4265612"/>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35" name="Text Box 139"/>
          <p:cNvSpPr txBox="1">
            <a:spLocks noChangeArrowheads="1"/>
          </p:cNvSpPr>
          <p:nvPr/>
        </p:nvSpPr>
        <p:spPr bwMode="auto">
          <a:xfrm>
            <a:off x="1066801" y="6046857"/>
            <a:ext cx="2270324"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size of Attribute content = 104</a:t>
            </a:r>
            <a:endParaRPr lang="en-US" sz="2000" dirty="0">
              <a:latin typeface="Times New Roman" pitchFamily="18" charset="0"/>
              <a:cs typeface="Times New Roman" pitchFamily="18" charset="0"/>
            </a:endParaRPr>
          </a:p>
        </p:txBody>
      </p:sp>
      <p:cxnSp>
        <p:nvCxnSpPr>
          <p:cNvPr id="36" name="Straight Connector 35"/>
          <p:cNvCxnSpPr/>
          <p:nvPr/>
        </p:nvCxnSpPr>
        <p:spPr bwMode="auto">
          <a:xfrm>
            <a:off x="4419600" y="4267200"/>
            <a:ext cx="381000" cy="1588"/>
          </a:xfrm>
          <a:prstGeom prst="line">
            <a:avLst/>
          </a:prstGeom>
          <a:noFill/>
          <a:ln w="79375" cap="flat" cmpd="sng" algn="ctr">
            <a:solidFill>
              <a:schemeClr val="accent2"/>
            </a:solidFill>
            <a:prstDash val="solid"/>
            <a:round/>
            <a:headEnd type="none" w="med" len="med"/>
            <a:tailEnd type="none" w="med" len="med"/>
          </a:ln>
          <a:effectLst/>
        </p:spPr>
      </p:cxnSp>
      <p:sp>
        <p:nvSpPr>
          <p:cNvPr id="38" name="Text Box 139"/>
          <p:cNvSpPr txBox="1">
            <a:spLocks noChangeArrowheads="1"/>
          </p:cNvSpPr>
          <p:nvPr/>
        </p:nvSpPr>
        <p:spPr bwMode="auto">
          <a:xfrm>
            <a:off x="3673276" y="6073914"/>
            <a:ext cx="2270324"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offset to content = 24</a:t>
            </a:r>
            <a:endParaRPr lang="en-US" sz="2000" dirty="0">
              <a:latin typeface="Times New Roman" pitchFamily="18" charset="0"/>
              <a:cs typeface="Times New Roman" pitchFamily="18" charset="0"/>
            </a:endParaRPr>
          </a:p>
        </p:txBody>
      </p:sp>
      <p:cxnSp>
        <p:nvCxnSpPr>
          <p:cNvPr id="39" name="Straight Connector 38"/>
          <p:cNvCxnSpPr/>
          <p:nvPr/>
        </p:nvCxnSpPr>
        <p:spPr bwMode="auto">
          <a:xfrm rot="5400000" flipH="1" flipV="1">
            <a:off x="2144643" y="4332357"/>
            <a:ext cx="1806714" cy="1676400"/>
          </a:xfrm>
          <a:prstGeom prst="line">
            <a:avLst/>
          </a:prstGeom>
          <a:noFill/>
          <a:ln w="79375" cap="flat" cmpd="sng" algn="ctr">
            <a:solidFill>
              <a:srgbClr val="FF0000"/>
            </a:solidFill>
            <a:prstDash val="solid"/>
            <a:round/>
            <a:headEnd type="none" w="med" len="med"/>
            <a:tailEnd type="triangle" w="med" len="med"/>
          </a:ln>
          <a:effectLst/>
        </p:spPr>
      </p:cxnSp>
      <p:cxnSp>
        <p:nvCxnSpPr>
          <p:cNvPr id="42" name="Straight Connector 41"/>
          <p:cNvCxnSpPr/>
          <p:nvPr/>
        </p:nvCxnSpPr>
        <p:spPr bwMode="auto">
          <a:xfrm rot="16200000" flipV="1">
            <a:off x="3797266" y="5043522"/>
            <a:ext cx="1778070" cy="228601"/>
          </a:xfrm>
          <a:prstGeom prst="line">
            <a:avLst/>
          </a:prstGeom>
          <a:noFill/>
          <a:ln w="79375" cap="flat" cmpd="sng" algn="ctr">
            <a:solidFill>
              <a:srgbClr val="FF0000"/>
            </a:solidFill>
            <a:prstDash val="solid"/>
            <a:round/>
            <a:headEnd type="none" w="med" len="med"/>
            <a:tailEnd type="triangle" w="med" len="med"/>
          </a:ln>
          <a:effectLst/>
        </p:spPr>
      </p:cxnSp>
      <p:sp>
        <p:nvSpPr>
          <p:cNvPr id="48" name="Rectangle 47"/>
          <p:cNvSpPr/>
          <p:nvPr/>
        </p:nvSpPr>
        <p:spPr bwMode="auto">
          <a:xfrm>
            <a:off x="1066801" y="4300886"/>
            <a:ext cx="4495800" cy="1141412"/>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49" name="Text Box 139"/>
          <p:cNvSpPr txBox="1">
            <a:spLocks noChangeArrowheads="1"/>
          </p:cNvSpPr>
          <p:nvPr/>
        </p:nvSpPr>
        <p:spPr bwMode="auto">
          <a:xfrm>
            <a:off x="6111676" y="6096000"/>
            <a:ext cx="2651324"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File Name Attribute content</a:t>
            </a:r>
            <a:endParaRPr lang="en-US" sz="2000" dirty="0">
              <a:latin typeface="Times New Roman" pitchFamily="18" charset="0"/>
              <a:cs typeface="Times New Roman" pitchFamily="18" charset="0"/>
            </a:endParaRPr>
          </a:p>
        </p:txBody>
      </p:sp>
      <p:cxnSp>
        <p:nvCxnSpPr>
          <p:cNvPr id="50" name="Straight Connector 49"/>
          <p:cNvCxnSpPr>
            <a:stCxn id="49" idx="0"/>
          </p:cNvCxnSpPr>
          <p:nvPr/>
        </p:nvCxnSpPr>
        <p:spPr bwMode="auto">
          <a:xfrm rot="16200000" flipV="1">
            <a:off x="5882531" y="4541193"/>
            <a:ext cx="990600" cy="2119014"/>
          </a:xfrm>
          <a:prstGeom prst="line">
            <a:avLst/>
          </a:prstGeom>
          <a:noFill/>
          <a:ln w="79375" cap="flat" cmpd="sng" algn="ctr">
            <a:solidFill>
              <a:srgbClr val="FF0000"/>
            </a:solidFill>
            <a:prstDash val="solid"/>
            <a:round/>
            <a:headEnd type="none" w="med" len="med"/>
            <a:tailEnd type="triangle" w="med" len="med"/>
          </a:ln>
          <a:effectLst/>
        </p:spPr>
      </p:cxnSp>
      <p:pic>
        <p:nvPicPr>
          <p:cNvPr id="3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381002" y="152400"/>
            <a:ext cx="8534398" cy="762000"/>
          </a:xfrm>
        </p:spPr>
        <p:txBody>
          <a:body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structure for the $FILE_NAME structure</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3" name="Picture 3"/>
          <p:cNvPicPr>
            <a:picLocks noChangeAspect="1" noChangeArrowheads="1"/>
          </p:cNvPicPr>
          <p:nvPr/>
        </p:nvPicPr>
        <p:blipFill>
          <a:blip r:embed="rId1"/>
          <a:srcRect/>
          <a:stretch>
            <a:fillRect/>
          </a:stretch>
        </p:blipFill>
        <p:spPr bwMode="auto">
          <a:xfrm>
            <a:off x="685801" y="914400"/>
            <a:ext cx="7385050" cy="5791201"/>
          </a:xfrm>
          <a:prstGeom prst="rect">
            <a:avLst/>
          </a:prstGeom>
          <a:noFill/>
          <a:ln w="9525">
            <a:noFill/>
            <a:miter lim="800000"/>
            <a:headEnd/>
            <a:tailEnd/>
          </a:ln>
          <a:effectLst/>
        </p:spPr>
      </p:pic>
      <p:cxnSp>
        <p:nvCxnSpPr>
          <p:cNvPr id="6" name="Straight Connector 5"/>
          <p:cNvCxnSpPr/>
          <p:nvPr/>
        </p:nvCxnSpPr>
        <p:spPr bwMode="auto">
          <a:xfrm>
            <a:off x="76200" y="6323012"/>
            <a:ext cx="685800" cy="1588"/>
          </a:xfrm>
          <a:prstGeom prst="line">
            <a:avLst/>
          </a:prstGeom>
          <a:noFill/>
          <a:ln w="79375" cap="flat" cmpd="sng" algn="ctr">
            <a:solidFill>
              <a:srgbClr val="FF0000"/>
            </a:solidFill>
            <a:prstDash val="solid"/>
            <a:round/>
            <a:headEnd type="none" w="med" len="med"/>
            <a:tailEnd type="triangle" w="med" len="med"/>
          </a:ln>
          <a:effectLst/>
        </p:spPr>
      </p:cxnSp>
      <p:cxnSp>
        <p:nvCxnSpPr>
          <p:cNvPr id="10" name="Straight Connector 9"/>
          <p:cNvCxnSpPr/>
          <p:nvPr/>
        </p:nvCxnSpPr>
        <p:spPr bwMode="auto">
          <a:xfrm>
            <a:off x="76200" y="5486400"/>
            <a:ext cx="685800" cy="1588"/>
          </a:xfrm>
          <a:prstGeom prst="line">
            <a:avLst/>
          </a:prstGeom>
          <a:noFill/>
          <a:ln w="79375" cap="flat" cmpd="sng" algn="ctr">
            <a:solidFill>
              <a:srgbClr val="FF0000"/>
            </a:solidFill>
            <a:prstDash val="solid"/>
            <a:round/>
            <a:headEnd type="none" w="med" len="med"/>
            <a:tailEnd type="triangle" w="med" len="med"/>
          </a:ln>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838200" y="3276600"/>
            <a:ext cx="7772400" cy="609600"/>
          </a:xfrm>
        </p:spPr>
        <p:txBody>
          <a:bodyPr/>
          <a:lstStyle/>
          <a:p>
            <a:pPr marL="0" indent="0" algn="ctr">
              <a:buNone/>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FAT file system has become obsolete.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0"/>
            <a:ext cx="216261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theacademicsupportlink.com/wp-content/uploads/2011/10/people_say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1132609"/>
            <a:ext cx="2667000" cy="1697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209550" y="1752599"/>
            <a:ext cx="8553450" cy="2533650"/>
          </a:xfrm>
          <a:prstGeom prst="rect">
            <a:avLst/>
          </a:prstGeom>
          <a:noFill/>
          <a:ln w="9525">
            <a:noFill/>
            <a:miter lim="800000"/>
            <a:headEnd/>
            <a:tailEnd/>
          </a:ln>
        </p:spPr>
      </p:pic>
      <p:sp>
        <p:nvSpPr>
          <p:cNvPr id="4" name="Slide Number Placeholder 3"/>
          <p:cNvSpPr>
            <a:spLocks noGrp="1"/>
          </p:cNvSpPr>
          <p:nvPr>
            <p:ph type="sldNum" sz="quarter" idx="12"/>
          </p:nvPr>
        </p:nvSpPr>
        <p:spPr>
          <a:xfrm>
            <a:off x="8070850" y="6324600"/>
            <a:ext cx="768350" cy="457200"/>
          </a:xfrm>
        </p:spPr>
        <p:txBody>
          <a:bodyPr/>
          <a:lstStyle/>
          <a:p>
            <a:pPr>
              <a:defRPr/>
            </a:pPr>
            <a:fld id="{FDEF4AB8-EBD9-4FDD-BB48-A030665EC33D}" type="slidenum">
              <a:rPr lang="zh-CN" altLang="en-US" smtClean="0"/>
            </a:fld>
            <a:endParaRPr lang="en-US" altLang="zh-CN"/>
          </a:p>
        </p:txBody>
      </p:sp>
      <p:cxnSp>
        <p:nvCxnSpPr>
          <p:cNvPr id="9" name="Straight Connector 8"/>
          <p:cNvCxnSpPr>
            <a:stCxn id="15" idx="2"/>
          </p:cNvCxnSpPr>
          <p:nvPr/>
        </p:nvCxnSpPr>
        <p:spPr bwMode="auto">
          <a:xfrm rot="16200000" flipH="1">
            <a:off x="4170364" y="207963"/>
            <a:ext cx="1549594" cy="2149277"/>
          </a:xfrm>
          <a:prstGeom prst="line">
            <a:avLst/>
          </a:prstGeom>
          <a:noFill/>
          <a:ln w="79375" cap="flat" cmpd="sng" algn="ctr">
            <a:solidFill>
              <a:srgbClr val="FF0000"/>
            </a:solidFill>
            <a:prstDash val="solid"/>
            <a:round/>
            <a:headEnd type="none" w="med" len="med"/>
            <a:tailEnd type="triangle" w="med" len="med"/>
          </a:ln>
          <a:effectLst/>
        </p:spPr>
      </p:cxnSp>
      <p:sp>
        <p:nvSpPr>
          <p:cNvPr id="15" name="Text Box 139"/>
          <p:cNvSpPr txBox="1">
            <a:spLocks noChangeArrowheads="1"/>
          </p:cNvSpPr>
          <p:nvPr/>
        </p:nvSpPr>
        <p:spPr bwMode="auto">
          <a:xfrm>
            <a:off x="3016646" y="107695"/>
            <a:ext cx="1707754" cy="400110"/>
          </a:xfrm>
          <a:prstGeom prst="rect">
            <a:avLst/>
          </a:prstGeom>
          <a:noFill/>
          <a:ln w="53975" cap="sq">
            <a:solidFill>
              <a:srgbClr val="FF0000"/>
            </a:solidFill>
            <a:miter lim="800000"/>
            <a:headEnd type="none" w="sm" len="sm"/>
            <a:tailEnd type="none" w="sm" len="sm"/>
          </a:ln>
        </p:spPr>
        <p:txBody>
          <a:bodyPr wrap="square">
            <a:spAutoFit/>
          </a:bodyPr>
          <a:lstStyle/>
          <a:p>
            <a:r>
              <a:rPr lang="en-US" sz="2000" dirty="0">
                <a:latin typeface="Times New Roman" pitchFamily="18" charset="0"/>
                <a:cs typeface="Times New Roman" pitchFamily="18" charset="0"/>
              </a:rPr>
              <a:t>MFT entry 0</a:t>
            </a:r>
            <a:endParaRPr lang="en-US" sz="2000" dirty="0">
              <a:latin typeface="Times New Roman" pitchFamily="18" charset="0"/>
              <a:cs typeface="Times New Roman" pitchFamily="18" charset="0"/>
            </a:endParaRPr>
          </a:p>
        </p:txBody>
      </p:sp>
      <p:cxnSp>
        <p:nvCxnSpPr>
          <p:cNvPr id="16" name="Straight Connector 15"/>
          <p:cNvCxnSpPr/>
          <p:nvPr/>
        </p:nvCxnSpPr>
        <p:spPr bwMode="auto">
          <a:xfrm rot="5400000">
            <a:off x="6096000" y="1066799"/>
            <a:ext cx="1219200" cy="762000"/>
          </a:xfrm>
          <a:prstGeom prst="line">
            <a:avLst/>
          </a:prstGeom>
          <a:noFill/>
          <a:ln w="79375" cap="flat" cmpd="sng" algn="ctr">
            <a:solidFill>
              <a:srgbClr val="FF0000"/>
            </a:solidFill>
            <a:prstDash val="solid"/>
            <a:round/>
            <a:headEnd type="none" w="med" len="med"/>
            <a:tailEnd type="triangle" w="med" len="med"/>
          </a:ln>
          <a:effectLst/>
        </p:spPr>
      </p:cxnSp>
      <p:sp>
        <p:nvSpPr>
          <p:cNvPr id="20" name="Text Box 139"/>
          <p:cNvSpPr txBox="1">
            <a:spLocks noChangeArrowheads="1"/>
          </p:cNvSpPr>
          <p:nvPr/>
        </p:nvSpPr>
        <p:spPr bwMode="auto">
          <a:xfrm>
            <a:off x="5715000" y="438089"/>
            <a:ext cx="2133600" cy="400110"/>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$FILE_NAME</a:t>
            </a:r>
            <a:endParaRPr lang="en-US" sz="2000" dirty="0">
              <a:latin typeface="Times New Roman" pitchFamily="18" charset="0"/>
              <a:cs typeface="Times New Roman" pitchFamily="18" charset="0"/>
            </a:endParaRPr>
          </a:p>
        </p:txBody>
      </p:sp>
      <p:sp>
        <p:nvSpPr>
          <p:cNvPr id="10" name="Text Box 139"/>
          <p:cNvSpPr txBox="1">
            <a:spLocks noChangeArrowheads="1"/>
          </p:cNvSpPr>
          <p:nvPr/>
        </p:nvSpPr>
        <p:spPr bwMode="auto">
          <a:xfrm>
            <a:off x="190501" y="5105399"/>
            <a:ext cx="1752600" cy="400110"/>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Offset: 64</a:t>
            </a:r>
            <a:endParaRPr lang="en-US" sz="2000" dirty="0">
              <a:latin typeface="Times New Roman" pitchFamily="18" charset="0"/>
              <a:cs typeface="Times New Roman" pitchFamily="18" charset="0"/>
            </a:endParaRPr>
          </a:p>
        </p:txBody>
      </p:sp>
      <p:sp>
        <p:nvSpPr>
          <p:cNvPr id="11" name="Text Box 139"/>
          <p:cNvSpPr txBox="1">
            <a:spLocks noChangeArrowheads="1"/>
          </p:cNvSpPr>
          <p:nvPr/>
        </p:nvSpPr>
        <p:spPr bwMode="auto">
          <a:xfrm>
            <a:off x="2590800" y="5133944"/>
            <a:ext cx="1752600" cy="400110"/>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Offset: 66+</a:t>
            </a:r>
            <a:endParaRPr lang="en-US" sz="2000" dirty="0">
              <a:latin typeface="Times New Roman" pitchFamily="18" charset="0"/>
              <a:cs typeface="Times New Roman" pitchFamily="18" charset="0"/>
            </a:endParaRPr>
          </a:p>
        </p:txBody>
      </p:sp>
      <p:cxnSp>
        <p:nvCxnSpPr>
          <p:cNvPr id="12" name="Straight Connector 11"/>
          <p:cNvCxnSpPr/>
          <p:nvPr/>
        </p:nvCxnSpPr>
        <p:spPr bwMode="auto">
          <a:xfrm rot="5400000" flipH="1" flipV="1">
            <a:off x="419895" y="4001295"/>
            <a:ext cx="1751010" cy="457199"/>
          </a:xfrm>
          <a:prstGeom prst="line">
            <a:avLst/>
          </a:prstGeom>
          <a:noFill/>
          <a:ln w="79375" cap="flat" cmpd="sng" algn="ctr">
            <a:solidFill>
              <a:srgbClr val="FF0000"/>
            </a:solidFill>
            <a:prstDash val="solid"/>
            <a:round/>
            <a:headEnd type="none" w="med" len="med"/>
            <a:tailEnd type="triangle" w="med" len="med"/>
          </a:ln>
          <a:effectLst/>
        </p:spPr>
      </p:cxnSp>
      <p:cxnSp>
        <p:nvCxnSpPr>
          <p:cNvPr id="17" name="Straight Connector 16"/>
          <p:cNvCxnSpPr>
            <a:stCxn id="11" idx="0"/>
          </p:cNvCxnSpPr>
          <p:nvPr/>
        </p:nvCxnSpPr>
        <p:spPr bwMode="auto">
          <a:xfrm rot="16200000" flipV="1">
            <a:off x="2199794" y="3866637"/>
            <a:ext cx="1782733" cy="751881"/>
          </a:xfrm>
          <a:prstGeom prst="line">
            <a:avLst/>
          </a:prstGeom>
          <a:noFill/>
          <a:ln w="79375" cap="flat" cmpd="sng" algn="ctr">
            <a:solidFill>
              <a:srgbClr val="FF0000"/>
            </a:solidFill>
            <a:prstDash val="solid"/>
            <a:round/>
            <a:headEnd type="none" w="med" len="med"/>
            <a:tailEnd type="triangle" w="med" len="med"/>
          </a:ln>
          <a:effectLst/>
        </p:spPr>
      </p:cxnSp>
      <p:cxnSp>
        <p:nvCxnSpPr>
          <p:cNvPr id="21" name="Straight Connector 20"/>
          <p:cNvCxnSpPr/>
          <p:nvPr/>
        </p:nvCxnSpPr>
        <p:spPr bwMode="auto">
          <a:xfrm>
            <a:off x="1987947" y="3352799"/>
            <a:ext cx="2355453" cy="1588"/>
          </a:xfrm>
          <a:prstGeom prst="line">
            <a:avLst/>
          </a:prstGeom>
          <a:noFill/>
          <a:ln w="79375" cap="flat" cmpd="sng" algn="ctr">
            <a:solidFill>
              <a:srgbClr val="FF0000"/>
            </a:solidFill>
            <a:prstDash val="solid"/>
            <a:round/>
            <a:headEnd type="none" w="med" len="med"/>
            <a:tailEnd type="none" w="med" len="med"/>
          </a:ln>
          <a:effectLst/>
        </p:spPr>
      </p:cxnSp>
      <p:cxnSp>
        <p:nvCxnSpPr>
          <p:cNvPr id="27" name="Straight Connector 26"/>
          <p:cNvCxnSpPr/>
          <p:nvPr/>
        </p:nvCxnSpPr>
        <p:spPr bwMode="auto">
          <a:xfrm flipV="1">
            <a:off x="1371600" y="3352799"/>
            <a:ext cx="225227" cy="1590"/>
          </a:xfrm>
          <a:prstGeom prst="line">
            <a:avLst/>
          </a:prstGeom>
          <a:noFill/>
          <a:ln w="79375" cap="flat" cmpd="sng" algn="ctr">
            <a:solidFill>
              <a:srgbClr val="FF0000"/>
            </a:solidFill>
            <a:prstDash val="solid"/>
            <a:round/>
            <a:headEnd type="none" w="med" len="med"/>
            <a:tailEnd type="none" w="med" len="med"/>
          </a:ln>
          <a:effectLst/>
        </p:spPr>
      </p:cxnSp>
      <p:sp>
        <p:nvSpPr>
          <p:cNvPr id="18" name="Rectangle 17"/>
          <p:cNvSpPr>
            <a:spLocks noChangeArrowheads="1"/>
          </p:cNvSpPr>
          <p:nvPr/>
        </p:nvSpPr>
        <p:spPr bwMode="auto">
          <a:xfrm>
            <a:off x="228600" y="5572154"/>
            <a:ext cx="1711127" cy="7239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Length of </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file name</a:t>
            </a:r>
            <a:endParaRPr lang="en-US" dirty="0">
              <a:latin typeface="Times New Roman" pitchFamily="18" charset="0"/>
              <a:cs typeface="Times New Roman" pitchFamily="18" charset="0"/>
            </a:endParaRPr>
          </a:p>
        </p:txBody>
      </p:sp>
      <p:sp>
        <p:nvSpPr>
          <p:cNvPr id="19" name="Rectangle 18"/>
          <p:cNvSpPr>
            <a:spLocks noChangeArrowheads="1"/>
          </p:cNvSpPr>
          <p:nvPr/>
        </p:nvSpPr>
        <p:spPr bwMode="auto">
          <a:xfrm>
            <a:off x="2715219" y="5629304"/>
            <a:ext cx="1513881" cy="5715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file name</a:t>
            </a:r>
            <a:endParaRPr lang="en-US" dirty="0">
              <a:latin typeface="Times New Roman" pitchFamily="18" charset="0"/>
              <a:cs typeface="Times New Roman" pitchFamily="18" charset="0"/>
            </a:endParaRPr>
          </a:p>
        </p:txBody>
      </p:sp>
      <p:sp>
        <p:nvSpPr>
          <p:cNvPr id="30" name="Rectangle 29"/>
          <p:cNvSpPr>
            <a:spLocks noChangeArrowheads="1"/>
          </p:cNvSpPr>
          <p:nvPr/>
        </p:nvSpPr>
        <p:spPr bwMode="auto">
          <a:xfrm>
            <a:off x="0" y="609600"/>
            <a:ext cx="2209800" cy="952500"/>
          </a:xfrm>
          <a:prstGeom prst="rect">
            <a:avLst/>
          </a:prstGeom>
          <a:solidFill>
            <a:schemeClr val="bg1"/>
          </a:solidFill>
          <a:ln w="9525">
            <a:noFill/>
            <a:miter lim="800000"/>
          </a:ln>
        </p:spPr>
        <p:txBody>
          <a:bodyPr wrap="none" anchor="ctr"/>
          <a:lstStyle/>
          <a:p>
            <a:pPr algn="ctr"/>
            <a:r>
              <a:rPr lang="en-US" dirty="0">
                <a:latin typeface="Times New Roman" pitchFamily="18" charset="0"/>
                <a:cs typeface="Times New Roman" pitchFamily="18" charset="0"/>
              </a:rPr>
              <a:t>$FILE_NAME</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structure</a:t>
            </a:r>
            <a:endParaRPr lang="en-US" dirty="0">
              <a:latin typeface="Times New Roman" pitchFamily="18" charset="0"/>
              <a:cs typeface="Times New Roman" pitchFamily="18" charset="0"/>
            </a:endParaRPr>
          </a:p>
        </p:txBody>
      </p:sp>
      <p:graphicFrame>
        <p:nvGraphicFramePr>
          <p:cNvPr id="3" name="Table 2"/>
          <p:cNvGraphicFramePr>
            <a:graphicFrameLocks noGrp="1"/>
          </p:cNvGraphicFramePr>
          <p:nvPr/>
        </p:nvGraphicFramePr>
        <p:xfrm>
          <a:off x="4638675" y="4876800"/>
          <a:ext cx="4352925" cy="1249680"/>
        </p:xfrm>
        <a:graphic>
          <a:graphicData uri="http://schemas.openxmlformats.org/drawingml/2006/table">
            <a:tbl>
              <a:tblPr firstRow="1" bandRow="1">
                <a:tableStyleId>{5C22544A-7EE6-4342-B048-85BDC9FD1C3A}</a:tableStyleId>
              </a:tblPr>
              <a:tblGrid>
                <a:gridCol w="1762125"/>
                <a:gridCol w="2590800"/>
              </a:tblGrid>
              <a:tr h="0">
                <a:tc>
                  <a:txBody>
                    <a:bodyPr/>
                    <a:lstStyle/>
                    <a:p>
                      <a:pPr algn="ctr"/>
                      <a:r>
                        <a:rPr lang="en-CA" sz="2400" dirty="0">
                          <a:latin typeface="Times New Roman" pitchFamily="18" charset="0"/>
                          <a:cs typeface="Times New Roman" pitchFamily="18" charset="0"/>
                        </a:rPr>
                        <a:t>Byte Range</a:t>
                      </a:r>
                      <a:endParaRPr lang="en-CA" sz="2400" dirty="0">
                        <a:latin typeface="Times New Roman" pitchFamily="18" charset="0"/>
                        <a:cs typeface="Times New Roman" pitchFamily="18" charset="0"/>
                      </a:endParaRPr>
                    </a:p>
                  </a:txBody>
                  <a:tcPr/>
                </a:tc>
                <a:tc>
                  <a:txBody>
                    <a:bodyPr/>
                    <a:lstStyle/>
                    <a:p>
                      <a:pPr algn="ctr"/>
                      <a:r>
                        <a:rPr lang="en-CA" sz="2400" dirty="0">
                          <a:latin typeface="Times New Roman" pitchFamily="18" charset="0"/>
                          <a:cs typeface="Times New Roman" pitchFamily="18" charset="0"/>
                        </a:rPr>
                        <a:t>Description</a:t>
                      </a:r>
                      <a:endParaRPr lang="en-CA" sz="2400" dirty="0">
                        <a:latin typeface="Times New Roman" pitchFamily="18" charset="0"/>
                        <a:cs typeface="Times New Roman" pitchFamily="18" charset="0"/>
                      </a:endParaRPr>
                    </a:p>
                  </a:txBody>
                  <a:tcPr/>
                </a:tc>
              </a:tr>
              <a:tr h="370840">
                <a:tc>
                  <a:txBody>
                    <a:bodyPr/>
                    <a:lstStyle/>
                    <a:p>
                      <a:r>
                        <a:rPr lang="en-CA" sz="2000" dirty="0">
                          <a:latin typeface="Times New Roman" pitchFamily="18" charset="0"/>
                          <a:cs typeface="Times New Roman" pitchFamily="18" charset="0"/>
                        </a:rPr>
                        <a:t>64-64</a:t>
                      </a:r>
                      <a:endParaRPr lang="en-CA" sz="2000" dirty="0">
                        <a:latin typeface="Times New Roman" pitchFamily="18" charset="0"/>
                        <a:cs typeface="Times New Roman" pitchFamily="18" charset="0"/>
                      </a:endParaRPr>
                    </a:p>
                  </a:txBody>
                  <a:tcPr/>
                </a:tc>
                <a:tc>
                  <a:txBody>
                    <a:bodyPr/>
                    <a:lstStyle/>
                    <a:p>
                      <a:r>
                        <a:rPr lang="en-CA" sz="2000" dirty="0">
                          <a:latin typeface="Times New Roman" pitchFamily="18" charset="0"/>
                          <a:cs typeface="Times New Roman" pitchFamily="18" charset="0"/>
                        </a:rPr>
                        <a:t>Length of name</a:t>
                      </a:r>
                      <a:endParaRPr lang="en-CA" sz="2000" dirty="0">
                        <a:latin typeface="Times New Roman" pitchFamily="18" charset="0"/>
                        <a:cs typeface="Times New Roman" pitchFamily="18" charset="0"/>
                      </a:endParaRPr>
                    </a:p>
                  </a:txBody>
                  <a:tcPr/>
                </a:tc>
              </a:tr>
              <a:tr h="370840">
                <a:tc>
                  <a:txBody>
                    <a:bodyPr/>
                    <a:lstStyle/>
                    <a:p>
                      <a:r>
                        <a:rPr lang="en-CA" sz="2000" dirty="0">
                          <a:latin typeface="Times New Roman" pitchFamily="18" charset="0"/>
                          <a:cs typeface="Times New Roman" pitchFamily="18" charset="0"/>
                        </a:rPr>
                        <a:t>66+</a:t>
                      </a:r>
                      <a:endParaRPr lang="en-CA" sz="2000" dirty="0">
                        <a:latin typeface="Times New Roman" pitchFamily="18" charset="0"/>
                        <a:cs typeface="Times New Roman" pitchFamily="18" charset="0"/>
                      </a:endParaRPr>
                    </a:p>
                  </a:txBody>
                  <a:tcPr/>
                </a:tc>
                <a:tc>
                  <a:txBody>
                    <a:bodyPr/>
                    <a:lstStyle/>
                    <a:p>
                      <a:r>
                        <a:rPr lang="en-CA" sz="2000" dirty="0">
                          <a:latin typeface="Times New Roman" pitchFamily="18" charset="0"/>
                          <a:cs typeface="Times New Roman" pitchFamily="18" charset="0"/>
                        </a:rPr>
                        <a:t>Name</a:t>
                      </a:r>
                      <a:endParaRPr lang="en-CA" sz="2000" dirty="0">
                        <a:latin typeface="Times New Roman" pitchFamily="18" charset="0"/>
                        <a:cs typeface="Times New Roman" pitchFamily="18" charset="0"/>
                      </a:endParaRPr>
                    </a:p>
                  </a:txBody>
                  <a:tcPr/>
                </a:tc>
              </a:tr>
            </a:tbl>
          </a:graphicData>
        </a:graphic>
      </p:graphicFrame>
      <p:sp>
        <p:nvSpPr>
          <p:cNvPr id="23" name="Rectangle 22"/>
          <p:cNvSpPr>
            <a:spLocks noChangeArrowheads="1"/>
          </p:cNvSpPr>
          <p:nvPr/>
        </p:nvSpPr>
        <p:spPr bwMode="auto">
          <a:xfrm>
            <a:off x="5562600" y="4400550"/>
            <a:ext cx="2209800" cy="476250"/>
          </a:xfrm>
          <a:prstGeom prst="rect">
            <a:avLst/>
          </a:prstGeom>
          <a:solidFill>
            <a:schemeClr val="bg1"/>
          </a:solidFill>
          <a:ln w="9525">
            <a:noFill/>
            <a:miter lim="800000"/>
          </a:ln>
        </p:spPr>
        <p:txBody>
          <a:bodyPr wrap="none" anchor="ctr"/>
          <a:lstStyle/>
          <a:p>
            <a:pPr algn="ctr"/>
            <a:r>
              <a:rPr lang="en-US" b="1" dirty="0">
                <a:effectLst>
                  <a:outerShdw blurRad="38100" dist="38100" dir="2700000" algn="tl">
                    <a:srgbClr val="000000">
                      <a:alpha val="43137"/>
                    </a:srgbClr>
                  </a:outerShdw>
                </a:effectLst>
                <a:latin typeface="Times New Roman" pitchFamily="18" charset="0"/>
                <a:cs typeface="Times New Roman" pitchFamily="18" charset="0"/>
              </a:rPr>
              <a:t>$FILE_NAME</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3"/>
          <p:cNvSpPr>
            <a:spLocks noGrp="1"/>
          </p:cNvSpPr>
          <p:nvPr>
            <p:ph type="sldNum" sz="quarter" idx="12"/>
          </p:nvPr>
        </p:nvSpPr>
        <p:spPr>
          <a:xfrm>
            <a:off x="7994650" y="6324600"/>
            <a:ext cx="768350" cy="457200"/>
          </a:xfrm>
          <a:noFill/>
        </p:spPr>
        <p:txBody>
          <a:bodyPr/>
          <a:lstStyle/>
          <a:p>
            <a:fld id="{F3E711AB-9D41-40DF-B54B-A6533FB8DB7B}" type="slidenum">
              <a:rPr lang="zh-CN" altLang="en-US" smtClean="0">
                <a:ea typeface="SimSun" pitchFamily="2" charset="-122"/>
              </a:rPr>
            </a:fld>
            <a:endParaRPr lang="en-US" altLang="zh-CN">
              <a:ea typeface="SimSun" pitchFamily="2" charset="-122"/>
            </a:endParaRPr>
          </a:p>
        </p:txBody>
      </p:sp>
      <p:sp>
        <p:nvSpPr>
          <p:cNvPr id="6" name="Title 1"/>
          <p:cNvSpPr>
            <a:spLocks noGrp="1"/>
          </p:cNvSpPr>
          <p:nvPr>
            <p:ph type="title"/>
          </p:nvPr>
        </p:nvSpPr>
        <p:spPr>
          <a:xfrm>
            <a:off x="1905000" y="1600200"/>
            <a:ext cx="5029200" cy="1104900"/>
          </a:xfrm>
        </p:spPr>
        <p:txBody>
          <a:bodyPr/>
          <a:lstStyle/>
          <a:p>
            <a:pPr lvl="1" algn="ctr">
              <a:defRPr/>
            </a:pPr>
            <a:r>
              <a:rPr lang="en-US" altLang="zh-CN" sz="60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Encryption</a:t>
            </a:r>
            <a:endParaRPr lang="en-US" altLang="zh-CN" sz="60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4098" name="Picture 2" descr="Encrypt File 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0" y="2819400"/>
            <a:ext cx="2019300" cy="2019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525463" y="1524000"/>
            <a:ext cx="8237537" cy="4648200"/>
          </a:xfrm>
        </p:spPr>
        <p:txBody>
          <a:bodyPr/>
          <a:lstStyle/>
          <a:p>
            <a:r>
              <a:rPr lang="en-US" altLang="zh-CN" dirty="0">
                <a:latin typeface="Times New Roman" pitchFamily="18" charset="0"/>
                <a:ea typeface="SimSun" pitchFamily="2" charset="-122"/>
                <a:cs typeface="Times New Roman" pitchFamily="18" charset="0"/>
              </a:rPr>
              <a:t>Encryption and decryption use</a:t>
            </a:r>
            <a:r>
              <a:rPr lang="en-US" altLang="zh-CN" dirty="0">
                <a:solidFill>
                  <a:srgbClr val="FF0000"/>
                </a:solidFill>
                <a:latin typeface="Times New Roman" pitchFamily="18" charset="0"/>
                <a:ea typeface="SimSun" pitchFamily="2" charset="-122"/>
                <a:cs typeface="Times New Roman" pitchFamily="18" charset="0"/>
              </a:rPr>
              <a:t> the same key</a:t>
            </a:r>
            <a:r>
              <a:rPr lang="en-US" altLang="zh-CN" dirty="0">
                <a:latin typeface="Times New Roman" pitchFamily="18" charset="0"/>
                <a:ea typeface="SimSun" pitchFamily="2" charset="-122"/>
                <a:cs typeface="Times New Roman" pitchFamily="18" charset="0"/>
              </a:rPr>
              <a:t>.</a:t>
            </a:r>
            <a:endParaRPr lang="en-US" altLang="zh-CN" dirty="0">
              <a:latin typeface="Times New Roman" pitchFamily="18" charset="0"/>
              <a:ea typeface="SimSun" pitchFamily="2" charset="-122"/>
              <a:cs typeface="Times New Roman" pitchFamily="18" charset="0"/>
            </a:endParaRPr>
          </a:p>
          <a:p>
            <a:pPr>
              <a:buFont typeface="ZapfDingbats"/>
              <a:buNone/>
            </a:pPr>
            <a:endParaRPr lang="en-US" dirty="0"/>
          </a:p>
        </p:txBody>
      </p:sp>
      <p:sp>
        <p:nvSpPr>
          <p:cNvPr id="31747" name="Slide Number Placeholder 3"/>
          <p:cNvSpPr>
            <a:spLocks noGrp="1"/>
          </p:cNvSpPr>
          <p:nvPr>
            <p:ph type="sldNum" sz="quarter" idx="12"/>
          </p:nvPr>
        </p:nvSpPr>
        <p:spPr>
          <a:xfrm>
            <a:off x="7994650" y="6324600"/>
            <a:ext cx="768350" cy="457200"/>
          </a:xfrm>
          <a:noFill/>
        </p:spPr>
        <p:txBody>
          <a:bodyPr/>
          <a:lstStyle/>
          <a:p>
            <a:fld id="{F3E711AB-9D41-40DF-B54B-A6533FB8DB7B}" type="slidenum">
              <a:rPr lang="zh-CN" altLang="en-US" smtClean="0">
                <a:ea typeface="SimSun" pitchFamily="2" charset="-122"/>
              </a:rPr>
            </a:fld>
            <a:endParaRPr lang="en-US" altLang="zh-CN">
              <a:ea typeface="SimSun" pitchFamily="2" charset="-122"/>
            </a:endParaRPr>
          </a:p>
        </p:txBody>
      </p:sp>
      <p:pic>
        <p:nvPicPr>
          <p:cNvPr id="31748" name="Picture 2"/>
          <p:cNvPicPr>
            <a:picLocks noChangeAspect="1" noChangeArrowheads="1"/>
          </p:cNvPicPr>
          <p:nvPr/>
        </p:nvPicPr>
        <p:blipFill>
          <a:blip r:embed="rId1"/>
          <a:srcRect/>
          <a:stretch>
            <a:fillRect/>
          </a:stretch>
        </p:blipFill>
        <p:spPr bwMode="auto">
          <a:xfrm>
            <a:off x="914400" y="2133600"/>
            <a:ext cx="7443788" cy="4419600"/>
          </a:xfrm>
          <a:prstGeom prst="rect">
            <a:avLst/>
          </a:prstGeom>
          <a:noFill/>
          <a:ln w="9525" algn="ctr">
            <a:noFill/>
            <a:miter lim="800000"/>
            <a:headEnd/>
            <a:tailEnd/>
          </a:ln>
        </p:spPr>
      </p:pic>
      <p:sp>
        <p:nvSpPr>
          <p:cNvPr id="6" name="Title 1"/>
          <p:cNvSpPr>
            <a:spLocks noGrp="1"/>
          </p:cNvSpPr>
          <p:nvPr>
            <p:ph type="title"/>
          </p:nvPr>
        </p:nvSpPr>
        <p:spPr>
          <a:xfrm>
            <a:off x="533400" y="838200"/>
            <a:ext cx="7772400" cy="685800"/>
          </a:xfrm>
        </p:spPr>
        <p:txBody>
          <a:bodyPr/>
          <a:lstStyle/>
          <a:p>
            <a:pPr lvl="1" algn="ctr">
              <a:defRPr/>
            </a:pPr>
            <a:r>
              <a:rPr lang="en-US"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Symmetric Encryption</a:t>
            </a:r>
            <a:endParaRPr lang="en-US"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31750" name="Picture 6" descr="Alice"/>
          <p:cNvPicPr>
            <a:picLocks noChangeAspect="1" noChangeArrowheads="1"/>
          </p:cNvPicPr>
          <p:nvPr/>
        </p:nvPicPr>
        <p:blipFill>
          <a:blip r:embed="rId2"/>
          <a:srcRect/>
          <a:stretch>
            <a:fillRect/>
          </a:stretch>
        </p:blipFill>
        <p:spPr bwMode="auto">
          <a:xfrm>
            <a:off x="1377950" y="4684713"/>
            <a:ext cx="698500" cy="862012"/>
          </a:xfrm>
          <a:prstGeom prst="rect">
            <a:avLst/>
          </a:prstGeom>
          <a:noFill/>
          <a:ln w="9525">
            <a:noFill/>
            <a:miter lim="800000"/>
            <a:headEnd/>
            <a:tailEnd/>
          </a:ln>
        </p:spPr>
      </p:pic>
      <p:pic>
        <p:nvPicPr>
          <p:cNvPr id="31751" name="Picture 7" descr="Bob"/>
          <p:cNvPicPr>
            <a:picLocks noChangeAspect="1" noChangeArrowheads="1"/>
          </p:cNvPicPr>
          <p:nvPr/>
        </p:nvPicPr>
        <p:blipFill>
          <a:blip r:embed="rId3"/>
          <a:srcRect/>
          <a:stretch>
            <a:fillRect/>
          </a:stretch>
        </p:blipFill>
        <p:spPr bwMode="auto">
          <a:xfrm>
            <a:off x="6981825" y="4732338"/>
            <a:ext cx="812800" cy="830262"/>
          </a:xfrm>
          <a:prstGeom prst="rect">
            <a:avLst/>
          </a:prstGeom>
          <a:noFill/>
          <a:ln w="9525">
            <a:noFill/>
            <a:miter lim="800000"/>
            <a:headEnd/>
            <a:tailEnd/>
          </a:ln>
        </p:spPr>
      </p:pic>
      <p:sp>
        <p:nvSpPr>
          <p:cNvPr id="31752" name="Text Box 8"/>
          <p:cNvSpPr txBox="1">
            <a:spLocks noChangeArrowheads="1"/>
          </p:cNvSpPr>
          <p:nvPr/>
        </p:nvSpPr>
        <p:spPr bwMode="auto">
          <a:xfrm>
            <a:off x="701675" y="4403725"/>
            <a:ext cx="900113" cy="457200"/>
          </a:xfrm>
          <a:prstGeom prst="rect">
            <a:avLst/>
          </a:prstGeom>
          <a:noFill/>
          <a:ln w="9525">
            <a:noFill/>
            <a:miter lim="800000"/>
          </a:ln>
        </p:spPr>
        <p:txBody>
          <a:bodyPr wrap="none">
            <a:spAutoFit/>
          </a:bodyPr>
          <a:lstStyle/>
          <a:p>
            <a:pPr algn="ctr" eaLnBrk="0" hangingPunct="0"/>
            <a:r>
              <a:rPr lang="en-US">
                <a:solidFill>
                  <a:schemeClr val="accent2"/>
                </a:solidFill>
              </a:rPr>
              <a:t>Alice</a:t>
            </a:r>
            <a:endParaRPr lang="en-US">
              <a:solidFill>
                <a:schemeClr val="accent2"/>
              </a:solidFill>
            </a:endParaRPr>
          </a:p>
        </p:txBody>
      </p:sp>
      <p:sp>
        <p:nvSpPr>
          <p:cNvPr id="31753" name="Text Box 9"/>
          <p:cNvSpPr txBox="1">
            <a:spLocks noChangeArrowheads="1"/>
          </p:cNvSpPr>
          <p:nvPr/>
        </p:nvSpPr>
        <p:spPr bwMode="auto">
          <a:xfrm>
            <a:off x="7670800" y="4414838"/>
            <a:ext cx="717550" cy="457200"/>
          </a:xfrm>
          <a:prstGeom prst="rect">
            <a:avLst/>
          </a:prstGeom>
          <a:noFill/>
          <a:ln w="9525">
            <a:noFill/>
            <a:miter lim="800000"/>
          </a:ln>
        </p:spPr>
        <p:txBody>
          <a:bodyPr wrap="none">
            <a:spAutoFit/>
          </a:bodyPr>
          <a:lstStyle/>
          <a:p>
            <a:pPr algn="ctr" eaLnBrk="0" hangingPunct="0"/>
            <a:r>
              <a:rPr lang="en-US">
                <a:solidFill>
                  <a:schemeClr val="accent2"/>
                </a:solidFill>
              </a:rPr>
              <a:t>Bob</a:t>
            </a:r>
            <a:endParaRPr lang="en-US">
              <a:solidFill>
                <a:schemeClr val="accent2"/>
              </a:solidFill>
            </a:endParaRPr>
          </a:p>
        </p:txBody>
      </p:sp>
      <p:sp>
        <p:nvSpPr>
          <p:cNvPr id="10" name="Rectangle 2"/>
          <p:cNvSpPr txBox="1">
            <a:spLocks noChangeArrowheads="1"/>
          </p:cNvSpPr>
          <p:nvPr/>
        </p:nvSpPr>
        <p:spPr bwMode="auto">
          <a:xfrm>
            <a:off x="1704975" y="76200"/>
            <a:ext cx="6448425" cy="9144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46082" name="Picture 2" descr="http://newppt.com/images/uploads/Financial-Cryptography.jpg"/>
          <p:cNvPicPr>
            <a:picLocks noChangeAspect="1" noChangeArrowheads="1"/>
          </p:cNvPicPr>
          <p:nvPr/>
        </p:nvPicPr>
        <p:blipFill>
          <a:blip r:embed="rId4" cstate="print"/>
          <a:srcRect/>
          <a:stretch>
            <a:fillRect/>
          </a:stretch>
        </p:blipFill>
        <p:spPr bwMode="auto">
          <a:xfrm>
            <a:off x="7794625" y="0"/>
            <a:ext cx="1358502" cy="974725"/>
          </a:xfrm>
          <a:prstGeom prst="rect">
            <a:avLst/>
          </a:prstGeom>
          <a:noFill/>
        </p:spPr>
      </p:pic>
      <p:sp>
        <p:nvSpPr>
          <p:cNvPr id="12" name="AutoShape 6"/>
          <p:cNvSpPr>
            <a:spLocks noChangeArrowheads="1"/>
          </p:cNvSpPr>
          <p:nvPr/>
        </p:nvSpPr>
        <p:spPr bwMode="auto">
          <a:xfrm>
            <a:off x="152400" y="155575"/>
            <a:ext cx="2552699" cy="1006475"/>
          </a:xfrm>
          <a:prstGeom prst="cloudCallout">
            <a:avLst>
              <a:gd name="adj1" fmla="val 14190"/>
              <a:gd name="adj2" fmla="val 3466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b="1" dirty="0">
                <a:solidFill>
                  <a:srgbClr val="FF0000"/>
                </a:solidFill>
                <a:effectLst>
                  <a:outerShdw blurRad="38100" dist="38100" dir="2700000" algn="tl">
                    <a:srgbClr val="FFFFFF"/>
                  </a:outerShdw>
                </a:effectLst>
                <a:latin typeface="+mn-lt"/>
              </a:rPr>
              <a:t>Data Secrecy</a:t>
            </a:r>
            <a:endParaRPr lang="en-US" b="1" dirty="0">
              <a:solidFill>
                <a:srgbClr val="FF0000"/>
              </a:solidFill>
              <a:effectLst>
                <a:outerShdw blurRad="38100" dist="38100" dir="2700000" algn="tl">
                  <a:srgbClr val="FFFFFF"/>
                </a:outerShdw>
              </a:effectLst>
              <a:latin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81000" y="914400"/>
            <a:ext cx="8345488" cy="838200"/>
          </a:xfrm>
        </p:spPr>
        <p:txBody>
          <a:bodyPr/>
          <a:lstStyle/>
          <a:p>
            <a:pPr marL="342900" indent="-342900" algn="ctr"/>
            <a:r>
              <a:rPr lang="en-US"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Public-key (or Asymmetric) Encryption</a:t>
            </a:r>
            <a:endParaRPr lang="en-US" altLang="zh-CN" sz="3200"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8132" name="Content Placeholder 2"/>
          <p:cNvSpPr>
            <a:spLocks noGrp="1"/>
          </p:cNvSpPr>
          <p:nvPr>
            <p:ph idx="1"/>
          </p:nvPr>
        </p:nvSpPr>
        <p:spPr>
          <a:xfrm>
            <a:off x="533400" y="1752600"/>
            <a:ext cx="7461250" cy="685800"/>
          </a:xfrm>
        </p:spPr>
        <p:txBody>
          <a:bodyPr/>
          <a:lstStyle/>
          <a:p>
            <a:r>
              <a:rPr lang="en-US" dirty="0">
                <a:latin typeface="Times New Roman" pitchFamily="18" charset="0"/>
                <a:cs typeface="Times New Roman" pitchFamily="18" charset="0"/>
              </a:rPr>
              <a:t>Each person has two keys</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Public key and Private key</a:t>
            </a:r>
            <a:endParaRPr lang="en-US" dirty="0">
              <a:latin typeface="Times New Roman" pitchFamily="18" charset="0"/>
              <a:cs typeface="Times New Roman" pitchFamily="18" charset="0"/>
            </a:endParaRPr>
          </a:p>
        </p:txBody>
      </p:sp>
      <p:sp>
        <p:nvSpPr>
          <p:cNvPr id="48133" name="Text Box 3"/>
          <p:cNvSpPr txBox="1">
            <a:spLocks noChangeArrowheads="1"/>
          </p:cNvSpPr>
          <p:nvPr/>
        </p:nvSpPr>
        <p:spPr bwMode="auto">
          <a:xfrm>
            <a:off x="474663" y="5238750"/>
            <a:ext cx="1516062" cy="701675"/>
          </a:xfrm>
          <a:prstGeom prst="rect">
            <a:avLst/>
          </a:prstGeom>
          <a:solidFill>
            <a:schemeClr val="bg1"/>
          </a:solidFill>
          <a:ln w="9525">
            <a:noFill/>
            <a:miter lim="800000"/>
          </a:ln>
        </p:spPr>
        <p:txBody>
          <a:bodyPr wrap="none">
            <a:spAutoFit/>
          </a:bodyPr>
          <a:lstStyle/>
          <a:p>
            <a:pPr algn="ctr" eaLnBrk="0" hangingPunct="0"/>
            <a:r>
              <a:rPr lang="en-US" altLang="zh-CN" sz="2000">
                <a:solidFill>
                  <a:srgbClr val="FF0000"/>
                </a:solidFill>
                <a:ea typeface="SimSun" pitchFamily="2" charset="-122"/>
              </a:rPr>
              <a:t>plaintext</a:t>
            </a:r>
            <a:endParaRPr lang="en-US" altLang="zh-CN" sz="2000">
              <a:solidFill>
                <a:srgbClr val="FF0000"/>
              </a:solidFill>
              <a:ea typeface="SimSun" pitchFamily="2" charset="-122"/>
            </a:endParaRPr>
          </a:p>
          <a:p>
            <a:pPr algn="ctr" eaLnBrk="0" hangingPunct="0"/>
            <a:r>
              <a:rPr lang="en-US" altLang="zh-CN" sz="2000">
                <a:solidFill>
                  <a:srgbClr val="FF0000"/>
                </a:solidFill>
                <a:ea typeface="SimSun" pitchFamily="2" charset="-122"/>
              </a:rPr>
              <a:t>message, m</a:t>
            </a:r>
            <a:endParaRPr lang="en-US" altLang="zh-CN" sz="2000">
              <a:solidFill>
                <a:srgbClr val="FF0000"/>
              </a:solidFill>
              <a:ea typeface="SimSun" pitchFamily="2" charset="-122"/>
            </a:endParaRPr>
          </a:p>
        </p:txBody>
      </p:sp>
      <p:sp>
        <p:nvSpPr>
          <p:cNvPr id="48134" name="Text Box 4"/>
          <p:cNvSpPr txBox="1">
            <a:spLocks noChangeArrowheads="1"/>
          </p:cNvSpPr>
          <p:nvPr/>
        </p:nvSpPr>
        <p:spPr bwMode="auto">
          <a:xfrm>
            <a:off x="3598863" y="5241925"/>
            <a:ext cx="1457325" cy="396875"/>
          </a:xfrm>
          <a:prstGeom prst="rect">
            <a:avLst/>
          </a:prstGeom>
          <a:solidFill>
            <a:schemeClr val="bg1"/>
          </a:solidFill>
          <a:ln w="9525">
            <a:noFill/>
            <a:miter lim="800000"/>
          </a:ln>
        </p:spPr>
        <p:txBody>
          <a:bodyPr wrap="none">
            <a:spAutoFit/>
          </a:bodyPr>
          <a:lstStyle/>
          <a:p>
            <a:pPr algn="ctr" eaLnBrk="0" hangingPunct="0"/>
            <a:r>
              <a:rPr lang="en-US" altLang="zh-CN" sz="2000">
                <a:solidFill>
                  <a:srgbClr val="FF0000"/>
                </a:solidFill>
                <a:ea typeface="SimSun" pitchFamily="2" charset="-122"/>
              </a:rPr>
              <a:t>ciphertext</a:t>
            </a:r>
            <a:endParaRPr lang="en-US" altLang="zh-CN" sz="2000">
              <a:solidFill>
                <a:srgbClr val="FF0000"/>
              </a:solidFill>
              <a:ea typeface="SimSun" pitchFamily="2" charset="-122"/>
            </a:endParaRPr>
          </a:p>
        </p:txBody>
      </p:sp>
      <p:pic>
        <p:nvPicPr>
          <p:cNvPr id="48135" name="Picture 5" descr="Alice"/>
          <p:cNvPicPr>
            <a:picLocks noChangeAspect="1" noChangeArrowheads="1"/>
          </p:cNvPicPr>
          <p:nvPr/>
        </p:nvPicPr>
        <p:blipFill>
          <a:blip r:embed="rId1"/>
          <a:srcRect/>
          <a:stretch>
            <a:fillRect/>
          </a:stretch>
        </p:blipFill>
        <p:spPr bwMode="auto">
          <a:xfrm>
            <a:off x="2347913" y="4487863"/>
            <a:ext cx="511175" cy="630237"/>
          </a:xfrm>
          <a:prstGeom prst="rect">
            <a:avLst/>
          </a:prstGeom>
          <a:noFill/>
          <a:ln w="9525">
            <a:noFill/>
            <a:miter lim="800000"/>
            <a:headEnd/>
            <a:tailEnd/>
          </a:ln>
        </p:spPr>
      </p:pic>
      <p:sp>
        <p:nvSpPr>
          <p:cNvPr id="48136" name="Rectangle 6"/>
          <p:cNvSpPr>
            <a:spLocks noChangeArrowheads="1"/>
          </p:cNvSpPr>
          <p:nvPr/>
        </p:nvSpPr>
        <p:spPr bwMode="auto">
          <a:xfrm>
            <a:off x="2109788" y="5187950"/>
            <a:ext cx="1392237" cy="803275"/>
          </a:xfrm>
          <a:prstGeom prst="rect">
            <a:avLst/>
          </a:prstGeom>
          <a:solidFill>
            <a:schemeClr val="accent1"/>
          </a:solidFill>
          <a:ln w="9525">
            <a:solidFill>
              <a:schemeClr val="tx1"/>
            </a:solidFill>
            <a:miter lim="800000"/>
          </a:ln>
        </p:spPr>
        <p:txBody>
          <a:bodyPr wrap="none" anchor="ctr"/>
          <a:lstStyle/>
          <a:p>
            <a:pPr eaLnBrk="0" hangingPunct="0">
              <a:spcBef>
                <a:spcPct val="20000"/>
              </a:spcBef>
              <a:buClr>
                <a:schemeClr val="accent2"/>
              </a:buClr>
              <a:buSzPct val="85000"/>
              <a:buFont typeface="ZapfDingbats"/>
              <a:buNone/>
            </a:pPr>
            <a:endParaRPr lang="en-US"/>
          </a:p>
        </p:txBody>
      </p:sp>
      <p:sp>
        <p:nvSpPr>
          <p:cNvPr id="48137" name="Text Box 7"/>
          <p:cNvSpPr txBox="1">
            <a:spLocks noChangeArrowheads="1"/>
          </p:cNvSpPr>
          <p:nvPr/>
        </p:nvSpPr>
        <p:spPr bwMode="auto">
          <a:xfrm>
            <a:off x="2101850" y="5197475"/>
            <a:ext cx="1435100" cy="701675"/>
          </a:xfrm>
          <a:prstGeom prst="rect">
            <a:avLst/>
          </a:prstGeom>
          <a:noFill/>
          <a:ln w="9525">
            <a:noFill/>
            <a:miter lim="800000"/>
          </a:ln>
        </p:spPr>
        <p:txBody>
          <a:bodyPr wrap="none">
            <a:spAutoFit/>
          </a:bodyPr>
          <a:lstStyle/>
          <a:p>
            <a:pPr algn="ctr" eaLnBrk="0" hangingPunct="0"/>
            <a:r>
              <a:rPr lang="en-US" altLang="zh-CN" sz="2000">
                <a:solidFill>
                  <a:schemeClr val="bg1"/>
                </a:solidFill>
                <a:ea typeface="SimSun" pitchFamily="2" charset="-122"/>
              </a:rPr>
              <a:t>encryption</a:t>
            </a:r>
            <a:endParaRPr lang="en-US" altLang="zh-CN" sz="2000">
              <a:solidFill>
                <a:schemeClr val="bg1"/>
              </a:solidFill>
              <a:ea typeface="SimSun" pitchFamily="2" charset="-122"/>
            </a:endParaRPr>
          </a:p>
          <a:p>
            <a:pPr algn="ctr" eaLnBrk="0" hangingPunct="0"/>
            <a:r>
              <a:rPr lang="en-US" altLang="zh-CN" sz="2000">
                <a:solidFill>
                  <a:schemeClr val="bg1"/>
                </a:solidFill>
                <a:ea typeface="SimSun" pitchFamily="2" charset="-122"/>
              </a:rPr>
              <a:t>algorithm</a:t>
            </a:r>
            <a:endParaRPr lang="en-US" altLang="zh-CN" sz="2000">
              <a:solidFill>
                <a:schemeClr val="bg1"/>
              </a:solidFill>
              <a:ea typeface="SimSun" pitchFamily="2" charset="-122"/>
            </a:endParaRPr>
          </a:p>
        </p:txBody>
      </p:sp>
      <p:sp>
        <p:nvSpPr>
          <p:cNvPr id="48138" name="Rectangle 8"/>
          <p:cNvSpPr>
            <a:spLocks noChangeArrowheads="1"/>
          </p:cNvSpPr>
          <p:nvPr/>
        </p:nvSpPr>
        <p:spPr bwMode="auto">
          <a:xfrm>
            <a:off x="5330825" y="5200650"/>
            <a:ext cx="1377950" cy="803275"/>
          </a:xfrm>
          <a:prstGeom prst="rect">
            <a:avLst/>
          </a:prstGeom>
          <a:solidFill>
            <a:schemeClr val="accent1"/>
          </a:solidFill>
          <a:ln w="9525">
            <a:solidFill>
              <a:schemeClr val="tx1"/>
            </a:solidFill>
            <a:miter lim="800000"/>
          </a:ln>
        </p:spPr>
        <p:txBody>
          <a:bodyPr wrap="none" anchor="ctr"/>
          <a:lstStyle/>
          <a:p>
            <a:pPr eaLnBrk="0" hangingPunct="0">
              <a:spcBef>
                <a:spcPct val="20000"/>
              </a:spcBef>
              <a:buClr>
                <a:schemeClr val="accent2"/>
              </a:buClr>
              <a:buSzPct val="85000"/>
              <a:buFont typeface="ZapfDingbats"/>
              <a:buNone/>
            </a:pPr>
            <a:endParaRPr lang="en-US"/>
          </a:p>
        </p:txBody>
      </p:sp>
      <p:sp>
        <p:nvSpPr>
          <p:cNvPr id="48139" name="Text Box 9"/>
          <p:cNvSpPr txBox="1">
            <a:spLocks noChangeArrowheads="1"/>
          </p:cNvSpPr>
          <p:nvPr/>
        </p:nvSpPr>
        <p:spPr bwMode="auto">
          <a:xfrm>
            <a:off x="5307013" y="5224463"/>
            <a:ext cx="1527175" cy="701675"/>
          </a:xfrm>
          <a:prstGeom prst="rect">
            <a:avLst/>
          </a:prstGeom>
          <a:noFill/>
          <a:ln w="9525">
            <a:noFill/>
            <a:miter lim="800000"/>
          </a:ln>
        </p:spPr>
        <p:txBody>
          <a:bodyPr wrap="none">
            <a:spAutoFit/>
          </a:bodyPr>
          <a:lstStyle/>
          <a:p>
            <a:pPr algn="ctr" eaLnBrk="0" hangingPunct="0"/>
            <a:r>
              <a:rPr lang="en-US" altLang="zh-CN" sz="2000">
                <a:solidFill>
                  <a:schemeClr val="bg1"/>
                </a:solidFill>
                <a:ea typeface="SimSun" pitchFamily="2" charset="-122"/>
              </a:rPr>
              <a:t>decryption </a:t>
            </a:r>
            <a:endParaRPr lang="en-US" altLang="zh-CN" sz="2000">
              <a:solidFill>
                <a:schemeClr val="bg1"/>
              </a:solidFill>
              <a:ea typeface="SimSun" pitchFamily="2" charset="-122"/>
            </a:endParaRPr>
          </a:p>
          <a:p>
            <a:pPr algn="ctr" eaLnBrk="0" hangingPunct="0"/>
            <a:r>
              <a:rPr lang="en-US" altLang="zh-CN" sz="2000">
                <a:solidFill>
                  <a:schemeClr val="bg1"/>
                </a:solidFill>
                <a:ea typeface="SimSun" pitchFamily="2" charset="-122"/>
              </a:rPr>
              <a:t>algorithm</a:t>
            </a:r>
            <a:endParaRPr lang="en-US" altLang="zh-CN" sz="2000">
              <a:solidFill>
                <a:schemeClr val="bg1"/>
              </a:solidFill>
              <a:ea typeface="SimSun" pitchFamily="2" charset="-122"/>
            </a:endParaRPr>
          </a:p>
        </p:txBody>
      </p:sp>
      <p:sp>
        <p:nvSpPr>
          <p:cNvPr id="48140" name="Line 10"/>
          <p:cNvSpPr>
            <a:spLocks noChangeShapeType="1"/>
          </p:cNvSpPr>
          <p:nvPr/>
        </p:nvSpPr>
        <p:spPr bwMode="auto">
          <a:xfrm flipV="1">
            <a:off x="3530600" y="5595938"/>
            <a:ext cx="1809750" cy="4762"/>
          </a:xfrm>
          <a:prstGeom prst="line">
            <a:avLst/>
          </a:prstGeom>
          <a:noFill/>
          <a:ln w="38100">
            <a:solidFill>
              <a:schemeClr val="tx1"/>
            </a:solidFill>
            <a:round/>
            <a:tailEnd type="triangle" w="med" len="med"/>
          </a:ln>
        </p:spPr>
        <p:txBody>
          <a:bodyPr/>
          <a:lstStyle/>
          <a:p>
            <a:endParaRPr lang="en-CA"/>
          </a:p>
        </p:txBody>
      </p:sp>
      <p:sp>
        <p:nvSpPr>
          <p:cNvPr id="48141" name="Text Box 11"/>
          <p:cNvSpPr txBox="1">
            <a:spLocks noChangeArrowheads="1"/>
          </p:cNvSpPr>
          <p:nvPr/>
        </p:nvSpPr>
        <p:spPr bwMode="auto">
          <a:xfrm>
            <a:off x="6473825" y="3103563"/>
            <a:ext cx="1762125" cy="641350"/>
          </a:xfrm>
          <a:prstGeom prst="rect">
            <a:avLst/>
          </a:prstGeom>
          <a:solidFill>
            <a:schemeClr val="bg1"/>
          </a:solidFill>
          <a:ln w="9525">
            <a:noFill/>
            <a:miter lim="800000"/>
          </a:ln>
        </p:spPr>
        <p:txBody>
          <a:bodyPr>
            <a:spAutoFit/>
          </a:bodyPr>
          <a:lstStyle/>
          <a:p>
            <a:pPr eaLnBrk="0" hangingPunct="0"/>
            <a:r>
              <a:rPr lang="en-US" altLang="zh-CN" sz="1800">
                <a:ea typeface="SimSun" pitchFamily="2" charset="-122"/>
              </a:rPr>
              <a:t>Bob’s </a:t>
            </a:r>
            <a:r>
              <a:rPr lang="en-US" altLang="zh-CN" sz="1800" u="sng">
                <a:ea typeface="SimSun" pitchFamily="2" charset="-122"/>
              </a:rPr>
              <a:t>public</a:t>
            </a:r>
            <a:r>
              <a:rPr lang="en-US" altLang="zh-CN" sz="1800">
                <a:ea typeface="SimSun" pitchFamily="2" charset="-122"/>
              </a:rPr>
              <a:t> </a:t>
            </a:r>
            <a:endParaRPr lang="en-US" altLang="zh-CN" sz="1800">
              <a:ea typeface="SimSun" pitchFamily="2" charset="-122"/>
            </a:endParaRPr>
          </a:p>
          <a:p>
            <a:pPr eaLnBrk="0" hangingPunct="0"/>
            <a:r>
              <a:rPr lang="en-US" altLang="zh-CN" sz="1800">
                <a:ea typeface="SimSun" pitchFamily="2" charset="-122"/>
              </a:rPr>
              <a:t>key </a:t>
            </a:r>
            <a:endParaRPr lang="en-US" altLang="zh-CN" sz="1800">
              <a:ea typeface="SimSun" pitchFamily="2" charset="-122"/>
            </a:endParaRPr>
          </a:p>
        </p:txBody>
      </p:sp>
      <p:pic>
        <p:nvPicPr>
          <p:cNvPr id="48142" name="Picture 12" descr="Bob"/>
          <p:cNvPicPr>
            <a:picLocks noChangeAspect="1" noChangeArrowheads="1"/>
          </p:cNvPicPr>
          <p:nvPr/>
        </p:nvPicPr>
        <p:blipFill>
          <a:blip r:embed="rId2"/>
          <a:srcRect/>
          <a:stretch>
            <a:fillRect/>
          </a:stretch>
        </p:blipFill>
        <p:spPr bwMode="auto">
          <a:xfrm>
            <a:off x="5668963" y="4505325"/>
            <a:ext cx="665162" cy="677863"/>
          </a:xfrm>
          <a:prstGeom prst="rect">
            <a:avLst/>
          </a:prstGeom>
          <a:noFill/>
          <a:ln w="9525">
            <a:noFill/>
            <a:miter lim="800000"/>
            <a:headEnd/>
            <a:tailEnd/>
          </a:ln>
        </p:spPr>
      </p:pic>
      <p:sp>
        <p:nvSpPr>
          <p:cNvPr id="48143" name="Line 13"/>
          <p:cNvSpPr>
            <a:spLocks noChangeShapeType="1"/>
          </p:cNvSpPr>
          <p:nvPr/>
        </p:nvSpPr>
        <p:spPr bwMode="auto">
          <a:xfrm>
            <a:off x="1365250" y="5626100"/>
            <a:ext cx="674688" cy="0"/>
          </a:xfrm>
          <a:prstGeom prst="line">
            <a:avLst/>
          </a:prstGeom>
          <a:noFill/>
          <a:ln w="38100">
            <a:solidFill>
              <a:schemeClr val="tx1"/>
            </a:solidFill>
            <a:round/>
            <a:tailEnd type="triangle" w="med" len="med"/>
          </a:ln>
        </p:spPr>
        <p:txBody>
          <a:bodyPr/>
          <a:lstStyle/>
          <a:p>
            <a:endParaRPr lang="en-CA"/>
          </a:p>
        </p:txBody>
      </p:sp>
      <p:sp>
        <p:nvSpPr>
          <p:cNvPr id="48144" name="Line 14"/>
          <p:cNvSpPr>
            <a:spLocks noChangeShapeType="1"/>
          </p:cNvSpPr>
          <p:nvPr/>
        </p:nvSpPr>
        <p:spPr bwMode="auto">
          <a:xfrm>
            <a:off x="6750050" y="5581650"/>
            <a:ext cx="674688" cy="0"/>
          </a:xfrm>
          <a:prstGeom prst="line">
            <a:avLst/>
          </a:prstGeom>
          <a:noFill/>
          <a:ln w="38100">
            <a:solidFill>
              <a:schemeClr val="tx1"/>
            </a:solidFill>
            <a:round/>
            <a:tailEnd type="triangle" w="med" len="med"/>
          </a:ln>
        </p:spPr>
        <p:txBody>
          <a:bodyPr/>
          <a:lstStyle/>
          <a:p>
            <a:endParaRPr lang="en-CA"/>
          </a:p>
        </p:txBody>
      </p:sp>
      <p:pic>
        <p:nvPicPr>
          <p:cNvPr id="48145" name="Picture 15" descr="BS00768_[1]"/>
          <p:cNvPicPr>
            <a:picLocks noChangeAspect="1" noChangeArrowheads="1"/>
          </p:cNvPicPr>
          <p:nvPr/>
        </p:nvPicPr>
        <p:blipFill>
          <a:blip r:embed="rId3"/>
          <a:srcRect/>
          <a:stretch>
            <a:fillRect/>
          </a:stretch>
        </p:blipFill>
        <p:spPr bwMode="auto">
          <a:xfrm flipH="1" flipV="1">
            <a:off x="5516563" y="3246438"/>
            <a:ext cx="458787" cy="236537"/>
          </a:xfrm>
          <a:prstGeom prst="rect">
            <a:avLst/>
          </a:prstGeom>
          <a:noFill/>
          <a:ln w="9525">
            <a:noFill/>
            <a:miter lim="800000"/>
            <a:headEnd/>
            <a:tailEnd/>
          </a:ln>
        </p:spPr>
      </p:pic>
      <p:sp>
        <p:nvSpPr>
          <p:cNvPr id="48146" name="Text Box 16"/>
          <p:cNvSpPr txBox="1">
            <a:spLocks noChangeArrowheads="1"/>
          </p:cNvSpPr>
          <p:nvPr/>
        </p:nvSpPr>
        <p:spPr bwMode="auto">
          <a:xfrm>
            <a:off x="6808788" y="5237163"/>
            <a:ext cx="1252537" cy="701675"/>
          </a:xfrm>
          <a:prstGeom prst="rect">
            <a:avLst/>
          </a:prstGeom>
          <a:noFill/>
          <a:ln w="9525">
            <a:noFill/>
            <a:miter lim="800000"/>
          </a:ln>
        </p:spPr>
        <p:txBody>
          <a:bodyPr wrap="none">
            <a:spAutoFit/>
          </a:bodyPr>
          <a:lstStyle/>
          <a:p>
            <a:pPr algn="ctr" eaLnBrk="0" hangingPunct="0"/>
            <a:r>
              <a:rPr lang="en-US" altLang="zh-CN" sz="2000">
                <a:solidFill>
                  <a:srgbClr val="FF0000"/>
                </a:solidFill>
                <a:ea typeface="SimSun" pitchFamily="2" charset="-122"/>
              </a:rPr>
              <a:t>plaintext</a:t>
            </a:r>
            <a:endParaRPr lang="en-US" altLang="zh-CN" sz="2000">
              <a:solidFill>
                <a:srgbClr val="FF0000"/>
              </a:solidFill>
              <a:ea typeface="SimSun" pitchFamily="2" charset="-122"/>
            </a:endParaRPr>
          </a:p>
          <a:p>
            <a:pPr algn="ctr" eaLnBrk="0" hangingPunct="0"/>
            <a:r>
              <a:rPr lang="en-US" altLang="zh-CN" sz="2000">
                <a:solidFill>
                  <a:srgbClr val="FF0000"/>
                </a:solidFill>
                <a:ea typeface="SimSun" pitchFamily="2" charset="-122"/>
              </a:rPr>
              <a:t>message</a:t>
            </a:r>
            <a:endParaRPr lang="en-US" altLang="zh-CN" sz="2000">
              <a:solidFill>
                <a:srgbClr val="FF0000"/>
              </a:solidFill>
              <a:ea typeface="SimSun" pitchFamily="2" charset="-122"/>
            </a:endParaRPr>
          </a:p>
        </p:txBody>
      </p:sp>
      <p:grpSp>
        <p:nvGrpSpPr>
          <p:cNvPr id="2" name="Group 17"/>
          <p:cNvGrpSpPr/>
          <p:nvPr/>
        </p:nvGrpSpPr>
        <p:grpSpPr bwMode="auto">
          <a:xfrm>
            <a:off x="3954463" y="5568950"/>
            <a:ext cx="876300" cy="615950"/>
            <a:chOff x="2351" y="2077"/>
            <a:chExt cx="552" cy="388"/>
          </a:xfrm>
        </p:grpSpPr>
        <p:sp>
          <p:nvSpPr>
            <p:cNvPr id="48166" name="Text Box 18"/>
            <p:cNvSpPr txBox="1">
              <a:spLocks noChangeArrowheads="1"/>
            </p:cNvSpPr>
            <p:nvPr/>
          </p:nvSpPr>
          <p:spPr bwMode="auto">
            <a:xfrm>
              <a:off x="2351" y="2132"/>
              <a:ext cx="552" cy="250"/>
            </a:xfrm>
            <a:prstGeom prst="rect">
              <a:avLst/>
            </a:prstGeom>
            <a:noFill/>
            <a:ln w="9525">
              <a:noFill/>
              <a:miter lim="800000"/>
            </a:ln>
          </p:spPr>
          <p:txBody>
            <a:bodyPr wrap="none">
              <a:spAutoFit/>
            </a:bodyPr>
            <a:lstStyle/>
            <a:p>
              <a:pPr algn="ctr" eaLnBrk="0" hangingPunct="0"/>
              <a:r>
                <a:rPr lang="en-US" altLang="zh-CN" sz="2000">
                  <a:solidFill>
                    <a:srgbClr val="FF0000"/>
                  </a:solidFill>
                  <a:ea typeface="SimSun" pitchFamily="2" charset="-122"/>
                </a:rPr>
                <a:t>K  (m)</a:t>
              </a:r>
              <a:endParaRPr lang="en-US" altLang="zh-CN" sz="2000">
                <a:solidFill>
                  <a:srgbClr val="FF0000"/>
                </a:solidFill>
                <a:ea typeface="SimSun" pitchFamily="2" charset="-122"/>
              </a:endParaRPr>
            </a:p>
          </p:txBody>
        </p:sp>
        <p:sp>
          <p:nvSpPr>
            <p:cNvPr id="48167" name="Text Box 19"/>
            <p:cNvSpPr txBox="1">
              <a:spLocks noChangeArrowheads="1"/>
            </p:cNvSpPr>
            <p:nvPr/>
          </p:nvSpPr>
          <p:spPr bwMode="auto">
            <a:xfrm>
              <a:off x="2466" y="2253"/>
              <a:ext cx="197"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B</a:t>
              </a:r>
              <a:endParaRPr lang="en-US" altLang="zh-CN">
                <a:solidFill>
                  <a:srgbClr val="FF0000"/>
                </a:solidFill>
                <a:ea typeface="SimSun" pitchFamily="2" charset="-122"/>
              </a:endParaRPr>
            </a:p>
          </p:txBody>
        </p:sp>
        <p:sp>
          <p:nvSpPr>
            <p:cNvPr id="48168" name="Text Box 20"/>
            <p:cNvSpPr txBox="1">
              <a:spLocks noChangeArrowheads="1"/>
            </p:cNvSpPr>
            <p:nvPr/>
          </p:nvSpPr>
          <p:spPr bwMode="auto">
            <a:xfrm>
              <a:off x="2475" y="2077"/>
              <a:ext cx="178"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a:t>
              </a:r>
              <a:endParaRPr lang="en-US" altLang="zh-CN">
                <a:solidFill>
                  <a:srgbClr val="FF0000"/>
                </a:solidFill>
                <a:ea typeface="SimSun" pitchFamily="2" charset="-122"/>
              </a:endParaRPr>
            </a:p>
          </p:txBody>
        </p:sp>
      </p:grpSp>
      <p:grpSp>
        <p:nvGrpSpPr>
          <p:cNvPr id="3" name="Group 39"/>
          <p:cNvGrpSpPr/>
          <p:nvPr/>
        </p:nvGrpSpPr>
        <p:grpSpPr bwMode="auto">
          <a:xfrm>
            <a:off x="6018213" y="3063875"/>
            <a:ext cx="457200" cy="615950"/>
            <a:chOff x="3791" y="1594"/>
            <a:chExt cx="288" cy="388"/>
          </a:xfrm>
        </p:grpSpPr>
        <p:sp>
          <p:nvSpPr>
            <p:cNvPr id="48163" name="Text Box 21"/>
            <p:cNvSpPr txBox="1">
              <a:spLocks noChangeArrowheads="1"/>
            </p:cNvSpPr>
            <p:nvPr/>
          </p:nvSpPr>
          <p:spPr bwMode="auto">
            <a:xfrm>
              <a:off x="3791" y="1657"/>
              <a:ext cx="262" cy="250"/>
            </a:xfrm>
            <a:prstGeom prst="rect">
              <a:avLst/>
            </a:prstGeom>
            <a:noFill/>
            <a:ln w="9525">
              <a:noFill/>
              <a:miter lim="800000"/>
            </a:ln>
          </p:spPr>
          <p:txBody>
            <a:bodyPr wrap="none">
              <a:spAutoFit/>
            </a:bodyPr>
            <a:lstStyle/>
            <a:p>
              <a:pPr algn="ctr" eaLnBrk="0" hangingPunct="0"/>
              <a:r>
                <a:rPr lang="en-US" altLang="zh-CN" sz="2000">
                  <a:solidFill>
                    <a:srgbClr val="FF0000"/>
                  </a:solidFill>
                  <a:ea typeface="SimSun" pitchFamily="2" charset="-122"/>
                </a:rPr>
                <a:t>K </a:t>
              </a:r>
              <a:endParaRPr lang="en-US" altLang="zh-CN" sz="2000">
                <a:solidFill>
                  <a:srgbClr val="FF0000"/>
                </a:solidFill>
                <a:ea typeface="SimSun" pitchFamily="2" charset="-122"/>
              </a:endParaRPr>
            </a:p>
          </p:txBody>
        </p:sp>
        <p:sp>
          <p:nvSpPr>
            <p:cNvPr id="48164" name="Text Box 22"/>
            <p:cNvSpPr txBox="1">
              <a:spLocks noChangeArrowheads="1"/>
            </p:cNvSpPr>
            <p:nvPr/>
          </p:nvSpPr>
          <p:spPr bwMode="auto">
            <a:xfrm>
              <a:off x="3882" y="1770"/>
              <a:ext cx="197"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B</a:t>
              </a:r>
              <a:endParaRPr lang="en-US" altLang="zh-CN">
                <a:solidFill>
                  <a:srgbClr val="FF0000"/>
                </a:solidFill>
                <a:ea typeface="SimSun" pitchFamily="2" charset="-122"/>
              </a:endParaRPr>
            </a:p>
          </p:txBody>
        </p:sp>
        <p:sp>
          <p:nvSpPr>
            <p:cNvPr id="48165" name="Text Box 23"/>
            <p:cNvSpPr txBox="1">
              <a:spLocks noChangeArrowheads="1"/>
            </p:cNvSpPr>
            <p:nvPr/>
          </p:nvSpPr>
          <p:spPr bwMode="auto">
            <a:xfrm>
              <a:off x="3891" y="1594"/>
              <a:ext cx="178"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a:t>
              </a:r>
              <a:endParaRPr lang="en-US" altLang="zh-CN">
                <a:solidFill>
                  <a:srgbClr val="FF0000"/>
                </a:solidFill>
                <a:ea typeface="SimSun" pitchFamily="2" charset="-122"/>
              </a:endParaRPr>
            </a:p>
          </p:txBody>
        </p:sp>
      </p:grpSp>
      <p:sp>
        <p:nvSpPr>
          <p:cNvPr id="48149" name="Text Box 24"/>
          <p:cNvSpPr txBox="1">
            <a:spLocks noChangeArrowheads="1"/>
          </p:cNvSpPr>
          <p:nvPr/>
        </p:nvSpPr>
        <p:spPr bwMode="auto">
          <a:xfrm>
            <a:off x="6470650" y="3781425"/>
            <a:ext cx="1762125" cy="641350"/>
          </a:xfrm>
          <a:prstGeom prst="rect">
            <a:avLst/>
          </a:prstGeom>
          <a:solidFill>
            <a:schemeClr val="bg1"/>
          </a:solidFill>
          <a:ln w="9525">
            <a:noFill/>
            <a:miter lim="800000"/>
          </a:ln>
        </p:spPr>
        <p:txBody>
          <a:bodyPr>
            <a:spAutoFit/>
          </a:bodyPr>
          <a:lstStyle/>
          <a:p>
            <a:pPr eaLnBrk="0" hangingPunct="0"/>
            <a:r>
              <a:rPr lang="en-US" altLang="zh-CN" sz="1800">
                <a:ea typeface="SimSun" pitchFamily="2" charset="-122"/>
              </a:rPr>
              <a:t>Bob’s </a:t>
            </a:r>
            <a:r>
              <a:rPr lang="en-US" altLang="zh-CN" sz="1800" u="sng">
                <a:ea typeface="SimSun" pitchFamily="2" charset="-122"/>
              </a:rPr>
              <a:t>private</a:t>
            </a:r>
            <a:endParaRPr lang="en-US" altLang="zh-CN" sz="1800" u="sng">
              <a:ea typeface="SimSun" pitchFamily="2" charset="-122"/>
            </a:endParaRPr>
          </a:p>
          <a:p>
            <a:pPr eaLnBrk="0" hangingPunct="0"/>
            <a:r>
              <a:rPr lang="en-US" altLang="zh-CN" sz="1800">
                <a:ea typeface="SimSun" pitchFamily="2" charset="-122"/>
              </a:rPr>
              <a:t>key </a:t>
            </a:r>
            <a:endParaRPr lang="en-US" altLang="zh-CN" sz="1800">
              <a:ea typeface="SimSun" pitchFamily="2" charset="-122"/>
            </a:endParaRPr>
          </a:p>
        </p:txBody>
      </p:sp>
      <p:pic>
        <p:nvPicPr>
          <p:cNvPr id="48150" name="Picture 25" descr="BS00768_[1]"/>
          <p:cNvPicPr>
            <a:picLocks noChangeAspect="1" noChangeArrowheads="1"/>
          </p:cNvPicPr>
          <p:nvPr/>
        </p:nvPicPr>
        <p:blipFill>
          <a:blip r:embed="rId3"/>
          <a:srcRect/>
          <a:stretch>
            <a:fillRect/>
          </a:stretch>
        </p:blipFill>
        <p:spPr bwMode="auto">
          <a:xfrm flipH="1" flipV="1">
            <a:off x="5513388" y="3919538"/>
            <a:ext cx="542925" cy="279400"/>
          </a:xfrm>
          <a:prstGeom prst="rect">
            <a:avLst/>
          </a:prstGeom>
          <a:noFill/>
          <a:ln w="9525">
            <a:noFill/>
            <a:miter lim="800000"/>
            <a:headEnd/>
            <a:tailEnd/>
          </a:ln>
        </p:spPr>
      </p:pic>
      <p:grpSp>
        <p:nvGrpSpPr>
          <p:cNvPr id="4" name="Group 40"/>
          <p:cNvGrpSpPr/>
          <p:nvPr/>
        </p:nvGrpSpPr>
        <p:grpSpPr bwMode="auto">
          <a:xfrm>
            <a:off x="6027738" y="3778250"/>
            <a:ext cx="520700" cy="604838"/>
            <a:chOff x="3797" y="2044"/>
            <a:chExt cx="328" cy="381"/>
          </a:xfrm>
        </p:grpSpPr>
        <p:sp>
          <p:nvSpPr>
            <p:cNvPr id="48160" name="Text Box 26"/>
            <p:cNvSpPr txBox="1">
              <a:spLocks noChangeArrowheads="1"/>
            </p:cNvSpPr>
            <p:nvPr/>
          </p:nvSpPr>
          <p:spPr bwMode="auto">
            <a:xfrm>
              <a:off x="3797" y="2092"/>
              <a:ext cx="262" cy="250"/>
            </a:xfrm>
            <a:prstGeom prst="rect">
              <a:avLst/>
            </a:prstGeom>
            <a:noFill/>
            <a:ln w="9525">
              <a:noFill/>
              <a:miter lim="800000"/>
            </a:ln>
          </p:spPr>
          <p:txBody>
            <a:bodyPr wrap="none">
              <a:spAutoFit/>
            </a:bodyPr>
            <a:lstStyle/>
            <a:p>
              <a:pPr algn="ctr" eaLnBrk="0" hangingPunct="0"/>
              <a:r>
                <a:rPr lang="en-US" altLang="zh-CN" sz="2000">
                  <a:solidFill>
                    <a:srgbClr val="FF0000"/>
                  </a:solidFill>
                  <a:ea typeface="SimSun" pitchFamily="2" charset="-122"/>
                </a:rPr>
                <a:t>K </a:t>
              </a:r>
              <a:endParaRPr lang="en-US" altLang="zh-CN" sz="2000">
                <a:solidFill>
                  <a:srgbClr val="FF0000"/>
                </a:solidFill>
                <a:ea typeface="SimSun" pitchFamily="2" charset="-122"/>
              </a:endParaRPr>
            </a:p>
          </p:txBody>
        </p:sp>
        <p:sp>
          <p:nvSpPr>
            <p:cNvPr id="48161" name="Text Box 27"/>
            <p:cNvSpPr txBox="1">
              <a:spLocks noChangeArrowheads="1"/>
            </p:cNvSpPr>
            <p:nvPr/>
          </p:nvSpPr>
          <p:spPr bwMode="auto">
            <a:xfrm>
              <a:off x="3928" y="2213"/>
              <a:ext cx="197"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B</a:t>
              </a:r>
              <a:endParaRPr lang="en-US" altLang="zh-CN">
                <a:solidFill>
                  <a:srgbClr val="FF0000"/>
                </a:solidFill>
                <a:ea typeface="SimSun" pitchFamily="2" charset="-122"/>
              </a:endParaRPr>
            </a:p>
          </p:txBody>
        </p:sp>
        <p:sp>
          <p:nvSpPr>
            <p:cNvPr id="48162" name="Text Box 28"/>
            <p:cNvSpPr txBox="1">
              <a:spLocks noChangeArrowheads="1"/>
            </p:cNvSpPr>
            <p:nvPr/>
          </p:nvSpPr>
          <p:spPr bwMode="auto">
            <a:xfrm>
              <a:off x="3941" y="2044"/>
              <a:ext cx="169"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a:t>
              </a:r>
              <a:endParaRPr lang="en-US" altLang="zh-CN">
                <a:solidFill>
                  <a:srgbClr val="FF0000"/>
                </a:solidFill>
                <a:ea typeface="SimSun" pitchFamily="2" charset="-122"/>
              </a:endParaRPr>
            </a:p>
          </p:txBody>
        </p:sp>
      </p:grpSp>
      <p:grpSp>
        <p:nvGrpSpPr>
          <p:cNvPr id="5" name="Group 29"/>
          <p:cNvGrpSpPr/>
          <p:nvPr/>
        </p:nvGrpSpPr>
        <p:grpSpPr bwMode="auto">
          <a:xfrm>
            <a:off x="6840538" y="5765800"/>
            <a:ext cx="1885950" cy="635000"/>
            <a:chOff x="2413" y="3394"/>
            <a:chExt cx="1188" cy="400"/>
          </a:xfrm>
        </p:grpSpPr>
        <p:sp>
          <p:nvSpPr>
            <p:cNvPr id="48155" name="Text Box 30"/>
            <p:cNvSpPr txBox="1">
              <a:spLocks noChangeArrowheads="1"/>
            </p:cNvSpPr>
            <p:nvPr/>
          </p:nvSpPr>
          <p:spPr bwMode="auto">
            <a:xfrm>
              <a:off x="2413" y="3434"/>
              <a:ext cx="1188" cy="288"/>
            </a:xfrm>
            <a:prstGeom prst="rect">
              <a:avLst/>
            </a:prstGeom>
            <a:noFill/>
            <a:ln w="9525">
              <a:noFill/>
              <a:miter lim="800000"/>
            </a:ln>
          </p:spPr>
          <p:txBody>
            <a:bodyPr wrap="none">
              <a:spAutoFit/>
            </a:bodyPr>
            <a:lstStyle/>
            <a:p>
              <a:pPr algn="ctr" eaLnBrk="0" hangingPunct="0"/>
              <a:r>
                <a:rPr lang="en-US" altLang="zh-CN" sz="2000">
                  <a:solidFill>
                    <a:srgbClr val="FF0000"/>
                  </a:solidFill>
                  <a:ea typeface="SimSun" pitchFamily="2" charset="-122"/>
                </a:rPr>
                <a:t>m = K  </a:t>
              </a:r>
              <a:r>
                <a:rPr lang="en-US" altLang="zh-CN">
                  <a:solidFill>
                    <a:srgbClr val="FF0000"/>
                  </a:solidFill>
                  <a:ea typeface="SimSun" pitchFamily="2" charset="-122"/>
                </a:rPr>
                <a:t>(</a:t>
              </a:r>
              <a:r>
                <a:rPr lang="en-US" altLang="zh-CN" sz="2000">
                  <a:solidFill>
                    <a:srgbClr val="FF0000"/>
                  </a:solidFill>
                  <a:ea typeface="SimSun" pitchFamily="2" charset="-122"/>
                </a:rPr>
                <a:t>K  (m)</a:t>
              </a:r>
              <a:r>
                <a:rPr lang="en-US" altLang="zh-CN">
                  <a:solidFill>
                    <a:srgbClr val="FF0000"/>
                  </a:solidFill>
                  <a:ea typeface="SimSun" pitchFamily="2" charset="-122"/>
                </a:rPr>
                <a:t>)</a:t>
              </a:r>
              <a:endParaRPr lang="en-US" altLang="zh-CN">
                <a:solidFill>
                  <a:srgbClr val="FF0000"/>
                </a:solidFill>
                <a:ea typeface="SimSun" pitchFamily="2" charset="-122"/>
              </a:endParaRPr>
            </a:p>
          </p:txBody>
        </p:sp>
        <p:sp>
          <p:nvSpPr>
            <p:cNvPr id="48156" name="Text Box 31"/>
            <p:cNvSpPr txBox="1">
              <a:spLocks noChangeArrowheads="1"/>
            </p:cNvSpPr>
            <p:nvPr/>
          </p:nvSpPr>
          <p:spPr bwMode="auto">
            <a:xfrm>
              <a:off x="3093" y="3582"/>
              <a:ext cx="197"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B</a:t>
              </a:r>
              <a:endParaRPr lang="en-US" altLang="zh-CN">
                <a:solidFill>
                  <a:srgbClr val="FF0000"/>
                </a:solidFill>
                <a:ea typeface="SimSun" pitchFamily="2" charset="-122"/>
              </a:endParaRPr>
            </a:p>
          </p:txBody>
        </p:sp>
        <p:sp>
          <p:nvSpPr>
            <p:cNvPr id="48157" name="Text Box 32"/>
            <p:cNvSpPr txBox="1">
              <a:spLocks noChangeArrowheads="1"/>
            </p:cNvSpPr>
            <p:nvPr/>
          </p:nvSpPr>
          <p:spPr bwMode="auto">
            <a:xfrm>
              <a:off x="3099" y="3400"/>
              <a:ext cx="178"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a:t>
              </a:r>
              <a:endParaRPr lang="en-US" altLang="zh-CN">
                <a:solidFill>
                  <a:srgbClr val="FF0000"/>
                </a:solidFill>
                <a:ea typeface="SimSun" pitchFamily="2" charset="-122"/>
              </a:endParaRPr>
            </a:p>
          </p:txBody>
        </p:sp>
        <p:sp>
          <p:nvSpPr>
            <p:cNvPr id="48158" name="Text Box 33"/>
            <p:cNvSpPr txBox="1">
              <a:spLocks noChangeArrowheads="1"/>
            </p:cNvSpPr>
            <p:nvPr/>
          </p:nvSpPr>
          <p:spPr bwMode="auto">
            <a:xfrm>
              <a:off x="2832" y="3570"/>
              <a:ext cx="197"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B</a:t>
              </a:r>
              <a:endParaRPr lang="en-US" altLang="zh-CN">
                <a:solidFill>
                  <a:srgbClr val="FF0000"/>
                </a:solidFill>
                <a:ea typeface="SimSun" pitchFamily="2" charset="-122"/>
              </a:endParaRPr>
            </a:p>
          </p:txBody>
        </p:sp>
        <p:sp>
          <p:nvSpPr>
            <p:cNvPr id="48159" name="Text Box 34"/>
            <p:cNvSpPr txBox="1">
              <a:spLocks noChangeArrowheads="1"/>
            </p:cNvSpPr>
            <p:nvPr/>
          </p:nvSpPr>
          <p:spPr bwMode="auto">
            <a:xfrm>
              <a:off x="2851" y="3394"/>
              <a:ext cx="169" cy="212"/>
            </a:xfrm>
            <a:prstGeom prst="rect">
              <a:avLst/>
            </a:prstGeom>
            <a:noFill/>
            <a:ln w="9525">
              <a:noFill/>
              <a:miter lim="800000"/>
            </a:ln>
          </p:spPr>
          <p:txBody>
            <a:bodyPr wrap="none">
              <a:spAutoFit/>
            </a:bodyPr>
            <a:lstStyle/>
            <a:p>
              <a:pPr algn="ctr" eaLnBrk="0" hangingPunct="0"/>
              <a:r>
                <a:rPr lang="en-US" altLang="zh-CN">
                  <a:solidFill>
                    <a:srgbClr val="FF0000"/>
                  </a:solidFill>
                  <a:ea typeface="SimSun" pitchFamily="2" charset="-122"/>
                </a:rPr>
                <a:t>-</a:t>
              </a:r>
              <a:endParaRPr lang="en-US" altLang="zh-CN">
                <a:solidFill>
                  <a:srgbClr val="FF0000"/>
                </a:solidFill>
                <a:ea typeface="SimSun" pitchFamily="2" charset="-122"/>
              </a:endParaRPr>
            </a:p>
          </p:txBody>
        </p:sp>
      </p:grpSp>
      <p:sp>
        <p:nvSpPr>
          <p:cNvPr id="48153" name="Freeform 35"/>
          <p:cNvSpPr/>
          <p:nvPr/>
        </p:nvSpPr>
        <p:spPr bwMode="auto">
          <a:xfrm>
            <a:off x="3001963" y="3379788"/>
            <a:ext cx="2393950" cy="1754187"/>
          </a:xfrm>
          <a:custGeom>
            <a:avLst/>
            <a:gdLst>
              <a:gd name="T0" fmla="*/ 2147483647 w 1508"/>
              <a:gd name="T1" fmla="*/ 0 h 1105"/>
              <a:gd name="T2" fmla="*/ 0 w 1508"/>
              <a:gd name="T3" fmla="*/ 0 h 1105"/>
              <a:gd name="T4" fmla="*/ 2147483647 w 1508"/>
              <a:gd name="T5" fmla="*/ 2147483647 h 1105"/>
              <a:gd name="T6" fmla="*/ 0 60000 65536"/>
              <a:gd name="T7" fmla="*/ 0 60000 65536"/>
              <a:gd name="T8" fmla="*/ 0 60000 65536"/>
              <a:gd name="T9" fmla="*/ 0 w 1508"/>
              <a:gd name="T10" fmla="*/ 0 h 1105"/>
              <a:gd name="T11" fmla="*/ 1508 w 1508"/>
              <a:gd name="T12" fmla="*/ 1105 h 1105"/>
            </a:gdLst>
            <a:ahLst/>
            <a:cxnLst>
              <a:cxn ang="T6">
                <a:pos x="T0" y="T1"/>
              </a:cxn>
              <a:cxn ang="T7">
                <a:pos x="T2" y="T3"/>
              </a:cxn>
              <a:cxn ang="T8">
                <a:pos x="T4" y="T5"/>
              </a:cxn>
            </a:cxnLst>
            <a:rect l="T9" t="T10" r="T11" b="T12"/>
            <a:pathLst>
              <a:path w="1508" h="1105">
                <a:moveTo>
                  <a:pt x="1508" y="0"/>
                </a:moveTo>
                <a:lnTo>
                  <a:pt x="0" y="0"/>
                </a:lnTo>
                <a:lnTo>
                  <a:pt x="5" y="1105"/>
                </a:lnTo>
              </a:path>
            </a:pathLst>
          </a:custGeom>
          <a:noFill/>
          <a:ln w="19050">
            <a:solidFill>
              <a:schemeClr val="tx1"/>
            </a:solidFill>
            <a:prstDash val="dash"/>
            <a:round/>
            <a:tailEnd type="triangle" w="med" len="med"/>
          </a:ln>
        </p:spPr>
        <p:txBody>
          <a:bodyPr/>
          <a:lstStyle/>
          <a:p>
            <a:pPr eaLnBrk="0" hangingPunct="0">
              <a:spcBef>
                <a:spcPct val="20000"/>
              </a:spcBef>
              <a:buClr>
                <a:schemeClr val="accent2"/>
              </a:buClr>
              <a:buSzPct val="85000"/>
              <a:buFont typeface="ZapfDingbats"/>
              <a:buNone/>
            </a:pPr>
            <a:endParaRPr lang="en-US"/>
          </a:p>
        </p:txBody>
      </p:sp>
      <p:sp>
        <p:nvSpPr>
          <p:cNvPr id="48154" name="Freeform 36"/>
          <p:cNvSpPr/>
          <p:nvPr/>
        </p:nvSpPr>
        <p:spPr bwMode="auto">
          <a:xfrm>
            <a:off x="5446713" y="4052888"/>
            <a:ext cx="330200" cy="1074737"/>
          </a:xfrm>
          <a:custGeom>
            <a:avLst/>
            <a:gdLst>
              <a:gd name="T0" fmla="*/ 2147483647 w 184"/>
              <a:gd name="T1" fmla="*/ 0 h 1113"/>
              <a:gd name="T2" fmla="*/ 0 w 184"/>
              <a:gd name="T3" fmla="*/ 2147483647 h 1113"/>
              <a:gd name="T4" fmla="*/ 2147483647 w 184"/>
              <a:gd name="T5" fmla="*/ 2147483647 h 1113"/>
              <a:gd name="T6" fmla="*/ 0 60000 65536"/>
              <a:gd name="T7" fmla="*/ 0 60000 65536"/>
              <a:gd name="T8" fmla="*/ 0 60000 65536"/>
              <a:gd name="T9" fmla="*/ 0 w 184"/>
              <a:gd name="T10" fmla="*/ 0 h 1113"/>
              <a:gd name="T11" fmla="*/ 184 w 184"/>
              <a:gd name="T12" fmla="*/ 1113 h 1113"/>
            </a:gdLst>
            <a:ahLst/>
            <a:cxnLst>
              <a:cxn ang="T6">
                <a:pos x="T0" y="T1"/>
              </a:cxn>
              <a:cxn ang="T7">
                <a:pos x="T2" y="T3"/>
              </a:cxn>
              <a:cxn ang="T8">
                <a:pos x="T4" y="T5"/>
              </a:cxn>
            </a:cxnLst>
            <a:rect l="T9" t="T10" r="T11" b="T12"/>
            <a:pathLst>
              <a:path w="184" h="1113">
                <a:moveTo>
                  <a:pt x="184" y="0"/>
                </a:moveTo>
                <a:lnTo>
                  <a:pt x="0" y="8"/>
                </a:lnTo>
                <a:lnTo>
                  <a:pt x="5" y="1113"/>
                </a:lnTo>
              </a:path>
            </a:pathLst>
          </a:custGeom>
          <a:noFill/>
          <a:ln w="19050">
            <a:solidFill>
              <a:schemeClr val="tx1"/>
            </a:solidFill>
            <a:prstDash val="dash"/>
            <a:round/>
            <a:tailEnd type="triangle" w="med" len="med"/>
          </a:ln>
        </p:spPr>
        <p:txBody>
          <a:bodyPr/>
          <a:lstStyle/>
          <a:p>
            <a:pPr eaLnBrk="0" hangingPunct="0">
              <a:spcBef>
                <a:spcPct val="20000"/>
              </a:spcBef>
              <a:buClr>
                <a:schemeClr val="accent2"/>
              </a:buClr>
              <a:buSzPct val="85000"/>
              <a:buFont typeface="ZapfDingbats"/>
              <a:buNone/>
            </a:pPr>
            <a:endParaRPr lang="en-US"/>
          </a:p>
        </p:txBody>
      </p:sp>
      <p:sp>
        <p:nvSpPr>
          <p:cNvPr id="41" name="Rectangle 2"/>
          <p:cNvSpPr txBox="1">
            <a:spLocks noChangeArrowheads="1"/>
          </p:cNvSpPr>
          <p:nvPr/>
        </p:nvSpPr>
        <p:spPr bwMode="auto">
          <a:xfrm>
            <a:off x="533400" y="2286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514350" y="1447800"/>
            <a:ext cx="8096250" cy="2362200"/>
          </a:xfrm>
          <a:prstGeom prst="rect">
            <a:avLst/>
          </a:prstGeom>
          <a:noFill/>
          <a:ln w="9525">
            <a:noFill/>
            <a:miter lim="800000"/>
          </a:ln>
        </p:spPr>
        <p:txBody>
          <a:bodyPr/>
          <a:lstStyle/>
          <a:p>
            <a:pPr marL="342900" indent="-342900" eaLnBrk="0" hangingPunct="0">
              <a:spcBef>
                <a:spcPct val="20000"/>
              </a:spcBef>
              <a:spcAft>
                <a:spcPts val="600"/>
              </a:spcAft>
              <a:buClr>
                <a:schemeClr val="accent2"/>
              </a:buClr>
              <a:buSzPct val="85000"/>
              <a:buFont typeface="ZapfDingbats"/>
              <a:buChar char="r"/>
            </a:pPr>
            <a:r>
              <a:rPr lang="en-US" altLang="zh-CN" sz="2800" dirty="0">
                <a:latin typeface="Times New Roman" pitchFamily="18" charset="0"/>
                <a:ea typeface="SimSun" pitchFamily="2" charset="-122"/>
                <a:cs typeface="Times New Roman" pitchFamily="18" charset="0"/>
              </a:rPr>
              <a:t>However, asymmetric key algorithms are very slow:</a:t>
            </a:r>
            <a:endParaRPr lang="en-US" altLang="zh-CN" sz="2800" dirty="0">
              <a:latin typeface="Times New Roman" pitchFamily="18" charset="0"/>
              <a:ea typeface="SimSun" pitchFamily="2" charset="-122"/>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altLang="zh-CN" sz="2000" dirty="0">
                <a:latin typeface="Times New Roman" pitchFamily="18" charset="0"/>
                <a:ea typeface="SimSun" pitchFamily="2" charset="-122"/>
                <a:cs typeface="Times New Roman" pitchFamily="18" charset="0"/>
              </a:rPr>
              <a:t>In practice, asymmetric key algorithms are typically hundreds to thousands times slower than symmetric key algorithms.</a:t>
            </a:r>
            <a:endParaRPr lang="en-US" altLang="zh-CN" sz="2000" dirty="0">
              <a:latin typeface="Times New Roman" pitchFamily="18" charset="0"/>
              <a:ea typeface="SimSun" pitchFamily="2" charset="-122"/>
              <a:cs typeface="Times New Roman" pitchFamily="18" charset="0"/>
            </a:endParaRPr>
          </a:p>
          <a:p>
            <a:pPr marL="342900" indent="-342900" eaLnBrk="0" hangingPunct="0">
              <a:spcBef>
                <a:spcPct val="20000"/>
              </a:spcBef>
              <a:spcAft>
                <a:spcPts val="600"/>
              </a:spcAft>
              <a:buClr>
                <a:schemeClr val="accent2"/>
              </a:buClr>
              <a:buSzPct val="85000"/>
              <a:buFont typeface="ZapfDingbats"/>
              <a:buNone/>
            </a:pPr>
            <a:r>
              <a:rPr lang="en-US" altLang="zh-CN" sz="2800" dirty="0">
                <a:solidFill>
                  <a:srgbClr val="9900FF"/>
                </a:solidFill>
                <a:latin typeface="Times New Roman" pitchFamily="18" charset="0"/>
                <a:ea typeface="SimSun" pitchFamily="2" charset="-122"/>
                <a:cs typeface="Times New Roman" pitchFamily="18" charset="0"/>
              </a:rPr>
              <a:t>Q: What if we need to encrypt  a large document?</a:t>
            </a:r>
            <a:endParaRPr lang="en-US" altLang="zh-CN" sz="2800" dirty="0">
              <a:solidFill>
                <a:srgbClr val="9900FF"/>
              </a:solidFill>
              <a:latin typeface="Times New Roman" pitchFamily="18" charset="0"/>
              <a:ea typeface="SimSun" pitchFamily="2" charset="-122"/>
              <a:cs typeface="Times New Roman" pitchFamily="18" charset="0"/>
            </a:endParaRPr>
          </a:p>
        </p:txBody>
      </p:sp>
      <p:pic>
        <p:nvPicPr>
          <p:cNvPr id="60419" name="Picture 5" descr="ist2_3037999_large_book_with_gilding">
            <a:hlinkClick r:id="rId1"/>
          </p:cNvPr>
          <p:cNvPicPr>
            <a:picLocks noChangeAspect="1" noChangeArrowheads="1"/>
          </p:cNvPicPr>
          <p:nvPr/>
        </p:nvPicPr>
        <p:blipFill>
          <a:blip r:embed="rId2"/>
          <a:srcRect/>
          <a:stretch>
            <a:fillRect/>
          </a:stretch>
        </p:blipFill>
        <p:spPr bwMode="auto">
          <a:xfrm>
            <a:off x="3429000" y="3567112"/>
            <a:ext cx="1562100" cy="1400175"/>
          </a:xfrm>
          <a:prstGeom prst="rect">
            <a:avLst/>
          </a:prstGeom>
          <a:noFill/>
          <a:ln w="9525">
            <a:noFill/>
            <a:miter lim="800000"/>
            <a:headEnd/>
            <a:tailEnd/>
          </a:ln>
        </p:spPr>
      </p:pic>
      <p:pic>
        <p:nvPicPr>
          <p:cNvPr id="60420" name="Picture 7" descr="challenge"/>
          <p:cNvPicPr>
            <a:picLocks noChangeAspect="1" noChangeArrowheads="1"/>
          </p:cNvPicPr>
          <p:nvPr/>
        </p:nvPicPr>
        <p:blipFill>
          <a:blip r:embed="rId3"/>
          <a:srcRect/>
          <a:stretch>
            <a:fillRect/>
          </a:stretch>
        </p:blipFill>
        <p:spPr bwMode="auto">
          <a:xfrm>
            <a:off x="1" y="0"/>
            <a:ext cx="1143000" cy="1415845"/>
          </a:xfrm>
          <a:prstGeom prst="rect">
            <a:avLst/>
          </a:prstGeom>
          <a:noFill/>
          <a:ln w="9525">
            <a:noFill/>
            <a:miter lim="800000"/>
            <a:headEnd/>
            <a:tailEnd/>
          </a:ln>
        </p:spPr>
      </p:pic>
      <p:sp>
        <p:nvSpPr>
          <p:cNvPr id="60421" name="灯片编号占位符 3"/>
          <p:cNvSpPr txBox="1">
            <a:spLocks noGrp="1"/>
          </p:cNvSpPr>
          <p:nvPr/>
        </p:nvSpPr>
        <p:spPr bwMode="auto">
          <a:xfrm>
            <a:off x="7994650" y="6248400"/>
            <a:ext cx="768350" cy="457200"/>
          </a:xfrm>
          <a:prstGeom prst="rect">
            <a:avLst/>
          </a:prstGeom>
          <a:noFill/>
          <a:ln w="9525">
            <a:noFill/>
            <a:miter lim="800000"/>
          </a:ln>
        </p:spPr>
        <p:txBody>
          <a:bodyPr/>
          <a:lstStyle/>
          <a:p>
            <a:pPr algn="r" eaLnBrk="0" hangingPunct="0"/>
            <a:fld id="{E1F54F8F-28A2-4A88-8AEE-729D5F4410B6}" type="slidenum">
              <a:rPr lang="zh-CN" altLang="en-US" sz="1400">
                <a:ea typeface="SimSun" pitchFamily="2" charset="-122"/>
              </a:rPr>
            </a:fld>
            <a:endParaRPr lang="en-US" altLang="zh-CN" sz="1400">
              <a:ea typeface="SimSun" pitchFamily="2" charset="-122"/>
            </a:endParaRPr>
          </a:p>
        </p:txBody>
      </p:sp>
      <p:sp>
        <p:nvSpPr>
          <p:cNvPr id="6" name="Rectangle 3"/>
          <p:cNvSpPr>
            <a:spLocks noChangeArrowheads="1"/>
          </p:cNvSpPr>
          <p:nvPr/>
        </p:nvSpPr>
        <p:spPr bwMode="auto">
          <a:xfrm>
            <a:off x="514350" y="5334000"/>
            <a:ext cx="7772400" cy="1143000"/>
          </a:xfrm>
          <a:prstGeom prst="rect">
            <a:avLst/>
          </a:prstGeom>
          <a:noFill/>
          <a:ln w="9525">
            <a:noFill/>
            <a:miter lim="800000"/>
          </a:ln>
        </p:spPr>
        <p:txBody>
          <a:bodyPr/>
          <a:lstStyle/>
          <a:p>
            <a:pPr marL="342900" indent="-342900" eaLnBrk="0" hangingPunct="0">
              <a:spcBef>
                <a:spcPct val="20000"/>
              </a:spcBef>
              <a:spcAft>
                <a:spcPts val="600"/>
              </a:spcAft>
              <a:buClr>
                <a:schemeClr val="accent2"/>
              </a:buClr>
              <a:buSzPct val="85000"/>
              <a:buFont typeface="ZapfDingbats"/>
              <a:buChar char="r"/>
            </a:pPr>
            <a:r>
              <a:rPr lang="en-US" altLang="zh-CN" sz="2800" dirty="0">
                <a:latin typeface="Times New Roman" pitchFamily="18" charset="0"/>
                <a:ea typeface="SimSun" pitchFamily="2" charset="-122"/>
                <a:cs typeface="Times New Roman" pitchFamily="18" charset="0"/>
              </a:rPr>
              <a:t>Symmetric-key algorithms are generally fast, but Key management is a problem.</a:t>
            </a:r>
            <a:endParaRPr lang="en-US" altLang="zh-CN" sz="2800" dirty="0">
              <a:latin typeface="Times New Roman" pitchFamily="18" charset="0"/>
              <a:ea typeface="SimSun" pitchFamily="2" charset="-122"/>
              <a:cs typeface="Times New Roman" pitchFamily="18" charset="0"/>
            </a:endParaRPr>
          </a:p>
        </p:txBody>
      </p:sp>
      <p:sp>
        <p:nvSpPr>
          <p:cNvPr id="7" name="Rectangle 2"/>
          <p:cNvSpPr txBox="1">
            <a:spLocks noChangeArrowheads="1"/>
          </p:cNvSpPr>
          <p:nvPr/>
        </p:nvSpPr>
        <p:spPr bwMode="auto">
          <a:xfrm>
            <a:off x="914400" y="2286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981200" y="1125538"/>
            <a:ext cx="5241925" cy="855662"/>
          </a:xfrm>
        </p:spPr>
        <p:txBody>
          <a:bodyPr lIns="92160" tIns="46080" rIns="92160" bIns="46080"/>
          <a:lstStyle/>
          <a:p>
            <a:pPr algn="ctr" defTabSz="449580">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Hybrid Encryption</a:t>
            </a:r>
            <a:endParaRPr lang="en-GB"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66563" name="Text Box 3"/>
          <p:cNvSpPr txBox="1">
            <a:spLocks noChangeArrowheads="1"/>
          </p:cNvSpPr>
          <p:nvPr/>
        </p:nvSpPr>
        <p:spPr bwMode="auto">
          <a:xfrm>
            <a:off x="273050" y="2231736"/>
            <a:ext cx="1708150" cy="443925"/>
          </a:xfrm>
          <a:prstGeom prst="rect">
            <a:avLst/>
          </a:prstGeom>
          <a:noFill/>
          <a:ln w="9525">
            <a:noFill/>
            <a:miter lim="800000"/>
          </a:ln>
        </p:spPr>
        <p:txBody>
          <a:bodyPr wrap="square" lIns="92160" tIns="46080" rIns="92160" bIns="46080">
            <a:spAutoFit/>
          </a:bodyPr>
          <a:lstStyle/>
          <a:p>
            <a:pP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Times New Roman" pitchFamily="18" charset="0"/>
                <a:ea typeface="SimSun" pitchFamily="2" charset="-122"/>
                <a:cs typeface="Times New Roman" pitchFamily="18" charset="0"/>
              </a:rPr>
              <a:t>Instead of:</a:t>
            </a:r>
            <a:endParaRPr lang="en-GB" dirty="0">
              <a:latin typeface="Times New Roman" pitchFamily="18" charset="0"/>
              <a:ea typeface="SimSun" pitchFamily="2" charset="-122"/>
              <a:cs typeface="Times New Roman" pitchFamily="18" charset="0"/>
            </a:endParaRPr>
          </a:p>
        </p:txBody>
      </p:sp>
      <p:sp>
        <p:nvSpPr>
          <p:cNvPr id="66564" name="AutoShape 4"/>
          <p:cNvSpPr>
            <a:spLocks noChangeArrowheads="1"/>
          </p:cNvSpPr>
          <p:nvPr/>
        </p:nvSpPr>
        <p:spPr bwMode="auto">
          <a:xfrm>
            <a:off x="2489200" y="2098675"/>
            <a:ext cx="4826000" cy="863600"/>
          </a:xfrm>
          <a:prstGeom prst="roundRect">
            <a:avLst>
              <a:gd name="adj" fmla="val 181"/>
            </a:avLst>
          </a:prstGeom>
          <a:noFill/>
          <a:ln w="50760">
            <a:solidFill>
              <a:srgbClr val="000000"/>
            </a:solidFill>
            <a:prstDash val="dash"/>
            <a:round/>
          </a:ln>
        </p:spPr>
        <p:txBody>
          <a:bodyPr wrap="none" anchor="ctr"/>
          <a:lstStyle/>
          <a:p>
            <a:endParaRPr lang="en-US"/>
          </a:p>
        </p:txBody>
      </p:sp>
      <p:sp>
        <p:nvSpPr>
          <p:cNvPr id="66565" name="Text Box 5"/>
          <p:cNvSpPr txBox="1">
            <a:spLocks noChangeArrowheads="1"/>
          </p:cNvSpPr>
          <p:nvPr/>
        </p:nvSpPr>
        <p:spPr bwMode="auto">
          <a:xfrm>
            <a:off x="4098925" y="2301875"/>
            <a:ext cx="1250950" cy="457200"/>
          </a:xfrm>
          <a:prstGeom prst="rect">
            <a:avLst/>
          </a:prstGeom>
          <a:noFill/>
          <a:ln w="9525">
            <a:noFill/>
            <a:miter lim="800000"/>
          </a:ln>
        </p:spPr>
        <p:txBody>
          <a:bodyPr wrap="none" lIns="92160" tIns="46080" rIns="92160" bIns="46080">
            <a:spAutoFit/>
          </a:bodyPr>
          <a:lstStyle/>
          <a:p>
            <a:pP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SimSun" pitchFamily="2" charset="-122"/>
              </a:rPr>
              <a:t>Message</a:t>
            </a:r>
            <a:endParaRPr lang="en-GB">
              <a:ea typeface="SimSun" pitchFamily="2" charset="-122"/>
            </a:endParaRPr>
          </a:p>
        </p:txBody>
      </p:sp>
      <p:sp>
        <p:nvSpPr>
          <p:cNvPr id="66566" name="AutoShape 6"/>
          <p:cNvSpPr>
            <a:spLocks noChangeArrowheads="1"/>
          </p:cNvSpPr>
          <p:nvPr/>
        </p:nvSpPr>
        <p:spPr bwMode="auto">
          <a:xfrm>
            <a:off x="2222500" y="2009775"/>
            <a:ext cx="5308600" cy="1498600"/>
          </a:xfrm>
          <a:prstGeom prst="roundRect">
            <a:avLst>
              <a:gd name="adj" fmla="val 102"/>
            </a:avLst>
          </a:prstGeom>
          <a:noFill/>
          <a:ln w="25560">
            <a:solidFill>
              <a:srgbClr val="000000"/>
            </a:solidFill>
            <a:round/>
          </a:ln>
        </p:spPr>
        <p:txBody>
          <a:bodyPr wrap="none" anchor="ctr"/>
          <a:lstStyle/>
          <a:p>
            <a:endParaRPr lang="en-US"/>
          </a:p>
        </p:txBody>
      </p:sp>
      <p:sp>
        <p:nvSpPr>
          <p:cNvPr id="66567" name="Text Box 7"/>
          <p:cNvSpPr txBox="1">
            <a:spLocks noChangeArrowheads="1"/>
          </p:cNvSpPr>
          <p:nvPr/>
        </p:nvSpPr>
        <p:spPr bwMode="auto">
          <a:xfrm>
            <a:off x="2343150" y="3048000"/>
            <a:ext cx="5048250" cy="457200"/>
          </a:xfrm>
          <a:prstGeom prst="rect">
            <a:avLst/>
          </a:prstGeom>
          <a:noFill/>
          <a:ln w="9525">
            <a:noFill/>
            <a:miter lim="800000"/>
          </a:ln>
        </p:spPr>
        <p:txBody>
          <a:bodyPr wrap="square" lIns="92160" tIns="46080" rIns="92160" bIns="46080">
            <a:spAutoFit/>
          </a:bodyPr>
          <a:lstStyle/>
          <a:p>
            <a:pPr algn="ct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latin typeface="Times New Roman" pitchFamily="18" charset="0"/>
                <a:ea typeface="SimSun" pitchFamily="2" charset="-122"/>
                <a:cs typeface="Times New Roman" pitchFamily="18" charset="0"/>
              </a:rPr>
              <a:t>Encrypted with Alice’s Public Key</a:t>
            </a:r>
            <a:endParaRPr lang="en-GB" dirty="0">
              <a:latin typeface="Times New Roman" pitchFamily="18" charset="0"/>
              <a:ea typeface="SimSun" pitchFamily="2" charset="-122"/>
              <a:cs typeface="Times New Roman" pitchFamily="18" charset="0"/>
            </a:endParaRPr>
          </a:p>
        </p:txBody>
      </p:sp>
      <p:sp>
        <p:nvSpPr>
          <p:cNvPr id="66568" name="Text Box 8"/>
          <p:cNvSpPr txBox="1">
            <a:spLocks noChangeArrowheads="1"/>
          </p:cNvSpPr>
          <p:nvPr/>
        </p:nvSpPr>
        <p:spPr bwMode="auto">
          <a:xfrm>
            <a:off x="628650" y="3279775"/>
            <a:ext cx="742950" cy="457200"/>
          </a:xfrm>
          <a:prstGeom prst="rect">
            <a:avLst/>
          </a:prstGeom>
          <a:noFill/>
          <a:ln w="9525">
            <a:noFill/>
            <a:miter lim="800000"/>
          </a:ln>
        </p:spPr>
        <p:txBody>
          <a:bodyPr wrap="none" lIns="92160" tIns="46080" rIns="92160" bIns="46080">
            <a:spAutoFit/>
          </a:bodyPr>
          <a:lstStyle/>
          <a:p>
            <a:pP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Use:</a:t>
            </a:r>
            <a:endParaRPr lang="en-GB" dirty="0">
              <a:ea typeface="SimSun" pitchFamily="2" charset="-122"/>
            </a:endParaRPr>
          </a:p>
        </p:txBody>
      </p:sp>
      <p:sp>
        <p:nvSpPr>
          <p:cNvPr id="66569" name="Text Box 9"/>
          <p:cNvSpPr txBox="1">
            <a:spLocks noChangeArrowheads="1"/>
          </p:cNvSpPr>
          <p:nvPr/>
        </p:nvSpPr>
        <p:spPr bwMode="auto">
          <a:xfrm>
            <a:off x="822325" y="4013200"/>
            <a:ext cx="1457325" cy="822325"/>
          </a:xfrm>
          <a:prstGeom prst="rect">
            <a:avLst/>
          </a:prstGeom>
          <a:noFill/>
          <a:ln w="9525">
            <a:noFill/>
            <a:miter lim="800000"/>
          </a:ln>
        </p:spPr>
        <p:txBody>
          <a:bodyPr wrap="none" lIns="92160" tIns="46080" rIns="92160" bIns="46080">
            <a:spAutoFit/>
          </a:bodyPr>
          <a:lstStyle/>
          <a:p>
            <a:pP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SimSun" pitchFamily="2" charset="-122"/>
              </a:rPr>
              <a:t>Randomly</a:t>
            </a:r>
            <a:endParaRPr lang="en-GB">
              <a:ea typeface="SimSun" pitchFamily="2" charset="-122"/>
            </a:endParaRPr>
          </a:p>
          <a:p>
            <a:pPr eaLnBrk="0" hangingPunct="0">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ea typeface="SimSun" pitchFamily="2" charset="-122"/>
              </a:rPr>
              <a:t>Chosen K</a:t>
            </a:r>
            <a:endParaRPr lang="en-GB">
              <a:ea typeface="SimSun" pitchFamily="2" charset="-122"/>
            </a:endParaRPr>
          </a:p>
        </p:txBody>
      </p:sp>
      <p:sp>
        <p:nvSpPr>
          <p:cNvPr id="66570" name="AutoShape 10"/>
          <p:cNvSpPr>
            <a:spLocks noChangeArrowheads="1"/>
          </p:cNvSpPr>
          <p:nvPr/>
        </p:nvSpPr>
        <p:spPr bwMode="auto">
          <a:xfrm>
            <a:off x="787400" y="3978275"/>
            <a:ext cx="1549400" cy="939800"/>
          </a:xfrm>
          <a:prstGeom prst="roundRect">
            <a:avLst>
              <a:gd name="adj" fmla="val 167"/>
            </a:avLst>
          </a:prstGeom>
          <a:noFill/>
          <a:ln w="50760">
            <a:solidFill>
              <a:srgbClr val="000000"/>
            </a:solidFill>
            <a:prstDash val="dash"/>
            <a:round/>
          </a:ln>
        </p:spPr>
        <p:txBody>
          <a:bodyPr wrap="none" anchor="ctr"/>
          <a:lstStyle/>
          <a:p>
            <a:endParaRPr lang="en-US"/>
          </a:p>
        </p:txBody>
      </p:sp>
      <p:sp>
        <p:nvSpPr>
          <p:cNvPr id="66571" name="Text Box 11"/>
          <p:cNvSpPr txBox="1">
            <a:spLocks noChangeArrowheads="1"/>
          </p:cNvSpPr>
          <p:nvPr/>
        </p:nvSpPr>
        <p:spPr bwMode="auto">
          <a:xfrm>
            <a:off x="990600" y="5035550"/>
            <a:ext cx="2646730" cy="887124"/>
          </a:xfrm>
          <a:prstGeom prst="rect">
            <a:avLst/>
          </a:prstGeom>
          <a:noFill/>
          <a:ln w="9525">
            <a:noFill/>
            <a:miter lim="800000"/>
          </a:ln>
        </p:spPr>
        <p:txBody>
          <a:bodyPr wrap="none" lIns="92160" tIns="46080" rIns="92160" bIns="46080">
            <a:spAutoFit/>
          </a:bodyPr>
          <a:lstStyle/>
          <a:p>
            <a:pPr algn="ct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Encrypted with</a:t>
            </a:r>
            <a:endParaRPr lang="en-GB" dirty="0">
              <a:ea typeface="SimSun" pitchFamily="2" charset="-122"/>
            </a:endParaRPr>
          </a:p>
          <a:p>
            <a:pPr algn="ctr" eaLnBrk="0" hangingPunct="0">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Alice’s Public Key</a:t>
            </a:r>
            <a:endParaRPr lang="en-GB" dirty="0">
              <a:ea typeface="SimSun" pitchFamily="2" charset="-122"/>
            </a:endParaRPr>
          </a:p>
        </p:txBody>
      </p:sp>
      <p:sp>
        <p:nvSpPr>
          <p:cNvPr id="66572" name="AutoShape 12"/>
          <p:cNvSpPr>
            <a:spLocks noChangeArrowheads="1"/>
          </p:cNvSpPr>
          <p:nvPr/>
        </p:nvSpPr>
        <p:spPr bwMode="auto">
          <a:xfrm>
            <a:off x="698500" y="3889375"/>
            <a:ext cx="3022600" cy="2108200"/>
          </a:xfrm>
          <a:prstGeom prst="roundRect">
            <a:avLst>
              <a:gd name="adj" fmla="val 74"/>
            </a:avLst>
          </a:prstGeom>
          <a:noFill/>
          <a:ln w="25560">
            <a:solidFill>
              <a:srgbClr val="000000"/>
            </a:solidFill>
            <a:round/>
          </a:ln>
        </p:spPr>
        <p:txBody>
          <a:bodyPr wrap="none" anchor="ctr"/>
          <a:lstStyle/>
          <a:p>
            <a:endParaRPr lang="en-US"/>
          </a:p>
        </p:txBody>
      </p:sp>
      <p:sp>
        <p:nvSpPr>
          <p:cNvPr id="66573" name="Text Box 13"/>
          <p:cNvSpPr txBox="1">
            <a:spLocks noChangeArrowheads="1"/>
          </p:cNvSpPr>
          <p:nvPr/>
        </p:nvSpPr>
        <p:spPr bwMode="auto">
          <a:xfrm>
            <a:off x="5943600" y="4241800"/>
            <a:ext cx="1250950" cy="457200"/>
          </a:xfrm>
          <a:prstGeom prst="rect">
            <a:avLst/>
          </a:prstGeom>
          <a:noFill/>
          <a:ln w="9525">
            <a:noFill/>
            <a:miter lim="800000"/>
          </a:ln>
        </p:spPr>
        <p:txBody>
          <a:bodyPr wrap="none" lIns="92160" tIns="46080" rIns="92160" bIns="46080">
            <a:spAutoFit/>
          </a:bodyPr>
          <a:lstStyle/>
          <a:p>
            <a:pP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Message</a:t>
            </a:r>
            <a:endParaRPr lang="en-GB" dirty="0">
              <a:ea typeface="SimSun" pitchFamily="2" charset="-122"/>
            </a:endParaRPr>
          </a:p>
        </p:txBody>
      </p:sp>
      <p:sp>
        <p:nvSpPr>
          <p:cNvPr id="66574" name="AutoShape 14"/>
          <p:cNvSpPr>
            <a:spLocks noChangeArrowheads="1"/>
          </p:cNvSpPr>
          <p:nvPr/>
        </p:nvSpPr>
        <p:spPr bwMode="auto">
          <a:xfrm>
            <a:off x="4546600" y="4054475"/>
            <a:ext cx="3987800" cy="939800"/>
          </a:xfrm>
          <a:prstGeom prst="roundRect">
            <a:avLst>
              <a:gd name="adj" fmla="val 167"/>
            </a:avLst>
          </a:prstGeom>
          <a:noFill/>
          <a:ln w="50760">
            <a:solidFill>
              <a:srgbClr val="000000"/>
            </a:solidFill>
            <a:prstDash val="dash"/>
            <a:round/>
          </a:ln>
        </p:spPr>
        <p:txBody>
          <a:bodyPr wrap="none" anchor="ctr"/>
          <a:lstStyle/>
          <a:p>
            <a:endParaRPr lang="en-US"/>
          </a:p>
        </p:txBody>
      </p:sp>
      <p:sp>
        <p:nvSpPr>
          <p:cNvPr id="66575" name="Text Box 15"/>
          <p:cNvSpPr txBox="1">
            <a:spLocks noChangeArrowheads="1"/>
          </p:cNvSpPr>
          <p:nvPr/>
        </p:nvSpPr>
        <p:spPr bwMode="auto">
          <a:xfrm>
            <a:off x="5257799" y="5005388"/>
            <a:ext cx="2405063" cy="887124"/>
          </a:xfrm>
          <a:prstGeom prst="rect">
            <a:avLst/>
          </a:prstGeom>
          <a:noFill/>
          <a:ln w="9525">
            <a:noFill/>
            <a:miter lim="800000"/>
          </a:ln>
        </p:spPr>
        <p:txBody>
          <a:bodyPr wrap="square" lIns="92160" tIns="46080" rIns="92160" bIns="46080">
            <a:spAutoFit/>
          </a:bodyPr>
          <a:lstStyle/>
          <a:p>
            <a:pPr algn="ct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Encrypted with</a:t>
            </a:r>
            <a:endParaRPr lang="en-GB" dirty="0">
              <a:ea typeface="SimSun" pitchFamily="2" charset="-122"/>
            </a:endParaRPr>
          </a:p>
          <a:p>
            <a:pPr algn="ctr" eaLnBrk="0" hangingPunct="0">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Secret Key K</a:t>
            </a:r>
            <a:endParaRPr lang="en-GB" dirty="0">
              <a:ea typeface="SimSun" pitchFamily="2" charset="-122"/>
            </a:endParaRPr>
          </a:p>
        </p:txBody>
      </p:sp>
      <p:sp>
        <p:nvSpPr>
          <p:cNvPr id="66576" name="AutoShape 16"/>
          <p:cNvSpPr>
            <a:spLocks noChangeArrowheads="1"/>
          </p:cNvSpPr>
          <p:nvPr/>
        </p:nvSpPr>
        <p:spPr bwMode="auto">
          <a:xfrm>
            <a:off x="4279900" y="3889375"/>
            <a:ext cx="4483100" cy="2108200"/>
          </a:xfrm>
          <a:prstGeom prst="roundRect">
            <a:avLst>
              <a:gd name="adj" fmla="val 74"/>
            </a:avLst>
          </a:prstGeom>
          <a:noFill/>
          <a:ln w="25560">
            <a:solidFill>
              <a:srgbClr val="000000"/>
            </a:solidFill>
            <a:round/>
          </a:ln>
        </p:spPr>
        <p:txBody>
          <a:bodyPr wrap="none" anchor="ctr"/>
          <a:lstStyle/>
          <a:p>
            <a:endParaRPr lang="en-US"/>
          </a:p>
        </p:txBody>
      </p:sp>
      <p:sp>
        <p:nvSpPr>
          <p:cNvPr id="66577" name="Text Box 17"/>
          <p:cNvSpPr txBox="1">
            <a:spLocks noChangeArrowheads="1"/>
          </p:cNvSpPr>
          <p:nvPr/>
        </p:nvSpPr>
        <p:spPr bwMode="auto">
          <a:xfrm>
            <a:off x="3792538" y="4760913"/>
            <a:ext cx="419100" cy="579437"/>
          </a:xfrm>
          <a:prstGeom prst="rect">
            <a:avLst/>
          </a:prstGeom>
          <a:noFill/>
          <a:ln w="9525">
            <a:noFill/>
            <a:miter lim="800000"/>
          </a:ln>
        </p:spPr>
        <p:txBody>
          <a:bodyPr wrap="none" lIns="92160" tIns="46080" rIns="92160" bIns="46080">
            <a:spAutoFit/>
          </a:bodyPr>
          <a:lstStyle/>
          <a:p>
            <a:pPr eaLnBrk="0" hangingPunct="0">
              <a:lnSpc>
                <a:spcPct val="95000"/>
              </a:lnSpc>
              <a:buClr>
                <a:srgbClr val="000000"/>
              </a:buClr>
              <a:buSzPct val="177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b="1">
                <a:ea typeface="SimSun" pitchFamily="2" charset="-122"/>
              </a:rPr>
              <a:t>+</a:t>
            </a:r>
            <a:endParaRPr lang="en-GB" sz="3200" b="1">
              <a:ea typeface="SimSun" pitchFamily="2" charset="-122"/>
            </a:endParaRPr>
          </a:p>
        </p:txBody>
      </p:sp>
      <p:sp>
        <p:nvSpPr>
          <p:cNvPr id="66578" name="AutoShape 18"/>
          <p:cNvSpPr>
            <a:spLocks noChangeArrowheads="1"/>
          </p:cNvSpPr>
          <p:nvPr/>
        </p:nvSpPr>
        <p:spPr bwMode="auto">
          <a:xfrm>
            <a:off x="4044950" y="2384425"/>
            <a:ext cx="1358900" cy="368300"/>
          </a:xfrm>
          <a:prstGeom prst="roundRect">
            <a:avLst>
              <a:gd name="adj" fmla="val 431"/>
            </a:avLst>
          </a:prstGeom>
          <a:solidFill>
            <a:srgbClr val="FFFFFF"/>
          </a:solidFill>
          <a:ln w="12600">
            <a:solidFill>
              <a:srgbClr val="FFFFFF"/>
            </a:solidFill>
            <a:round/>
          </a:ln>
        </p:spPr>
        <p:txBody>
          <a:bodyPr wrap="none" anchor="ctr"/>
          <a:lstStyle/>
          <a:p>
            <a:endParaRPr lang="en-US"/>
          </a:p>
        </p:txBody>
      </p:sp>
      <p:grpSp>
        <p:nvGrpSpPr>
          <p:cNvPr id="2" name="Group 19"/>
          <p:cNvGrpSpPr/>
          <p:nvPr/>
        </p:nvGrpSpPr>
        <p:grpSpPr bwMode="auto">
          <a:xfrm>
            <a:off x="3922713" y="2289177"/>
            <a:ext cx="1792287" cy="481013"/>
            <a:chOff x="2471" y="1384"/>
            <a:chExt cx="1129" cy="303"/>
          </a:xfrm>
        </p:grpSpPr>
        <p:sp>
          <p:nvSpPr>
            <p:cNvPr id="66581" name="AutoShape 20"/>
            <p:cNvSpPr>
              <a:spLocks noChangeArrowheads="1"/>
            </p:cNvSpPr>
            <p:nvPr/>
          </p:nvSpPr>
          <p:spPr bwMode="auto">
            <a:xfrm>
              <a:off x="2573" y="1384"/>
              <a:ext cx="842" cy="303"/>
            </a:xfrm>
            <a:prstGeom prst="roundRect">
              <a:avLst>
                <a:gd name="adj" fmla="val 329"/>
              </a:avLst>
            </a:prstGeom>
            <a:noFill/>
            <a:ln w="25560">
              <a:solidFill>
                <a:srgbClr val="FFFFFF"/>
              </a:solidFill>
              <a:round/>
            </a:ln>
          </p:spPr>
          <p:txBody>
            <a:bodyPr wrap="none" anchor="ctr"/>
            <a:lstStyle/>
            <a:p>
              <a:endParaRPr lang="en-US"/>
            </a:p>
          </p:txBody>
        </p:sp>
        <p:sp>
          <p:nvSpPr>
            <p:cNvPr id="66582" name="Text Box 21"/>
            <p:cNvSpPr txBox="1">
              <a:spLocks noChangeArrowheads="1"/>
            </p:cNvSpPr>
            <p:nvPr/>
          </p:nvSpPr>
          <p:spPr bwMode="auto">
            <a:xfrm>
              <a:off x="2471" y="1384"/>
              <a:ext cx="1129" cy="280"/>
            </a:xfrm>
            <a:prstGeom prst="rect">
              <a:avLst/>
            </a:prstGeom>
            <a:noFill/>
            <a:ln w="9525">
              <a:noFill/>
              <a:miter lim="800000"/>
            </a:ln>
          </p:spPr>
          <p:txBody>
            <a:bodyPr wrap="square" lIns="92160" tIns="46080" rIns="92160" bIns="46080">
              <a:spAutoFit/>
            </a:bodyPr>
            <a:lstStyle/>
            <a:p>
              <a:pPr algn="ctr" eaLnBrk="0" hangingPunct="0">
                <a:lnSpc>
                  <a:spcPct val="95000"/>
                </a:lnSpc>
                <a:buClr>
                  <a:srgbClr val="000000"/>
                </a:buClr>
                <a:buSzPct val="133000"/>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ea typeface="SimSun" pitchFamily="2" charset="-122"/>
                </a:rPr>
                <a:t>Message</a:t>
              </a:r>
              <a:endParaRPr lang="en-GB" dirty="0">
                <a:ea typeface="SimSun" pitchFamily="2" charset="-122"/>
              </a:endParaRPr>
            </a:p>
          </p:txBody>
        </p:sp>
      </p:grpSp>
      <p:sp>
        <p:nvSpPr>
          <p:cNvPr id="66580" name="灯片编号占位符 3"/>
          <p:cNvSpPr txBox="1">
            <a:spLocks noGrp="1"/>
          </p:cNvSpPr>
          <p:nvPr/>
        </p:nvSpPr>
        <p:spPr bwMode="auto">
          <a:xfrm>
            <a:off x="7994650" y="6400800"/>
            <a:ext cx="768350" cy="457200"/>
          </a:xfrm>
          <a:prstGeom prst="rect">
            <a:avLst/>
          </a:prstGeom>
          <a:noFill/>
          <a:ln w="9525">
            <a:noFill/>
            <a:miter lim="800000"/>
          </a:ln>
        </p:spPr>
        <p:txBody>
          <a:bodyPr/>
          <a:lstStyle/>
          <a:p>
            <a:pPr algn="r" eaLnBrk="0" hangingPunct="0"/>
            <a:fld id="{281838AA-A4AC-43D1-BFAC-9AD9205DED09}" type="slidenum">
              <a:rPr lang="zh-CN" altLang="en-US" sz="1400">
                <a:ea typeface="SimSun" pitchFamily="2" charset="-122"/>
              </a:rPr>
            </a:fld>
            <a:endParaRPr lang="en-US" altLang="zh-CN" sz="1400">
              <a:ea typeface="SimSun" pitchFamily="2" charset="-122"/>
            </a:endParaRPr>
          </a:p>
        </p:txBody>
      </p:sp>
      <p:pic>
        <p:nvPicPr>
          <p:cNvPr id="41986" name="Picture 2" descr="http://www.sccleasing.com/images/VendorSolutions.jpg"/>
          <p:cNvPicPr>
            <a:picLocks noChangeAspect="1" noChangeArrowheads="1"/>
          </p:cNvPicPr>
          <p:nvPr/>
        </p:nvPicPr>
        <p:blipFill>
          <a:blip r:embed="rId1" cstate="print"/>
          <a:srcRect/>
          <a:stretch>
            <a:fillRect/>
          </a:stretch>
        </p:blipFill>
        <p:spPr bwMode="auto">
          <a:xfrm>
            <a:off x="0" y="0"/>
            <a:ext cx="1770211" cy="1327150"/>
          </a:xfrm>
          <a:prstGeom prst="rect">
            <a:avLst/>
          </a:prstGeom>
          <a:noFill/>
        </p:spPr>
      </p:pic>
      <p:sp>
        <p:nvSpPr>
          <p:cNvPr id="24" name="Rectangle 2"/>
          <p:cNvSpPr txBox="1">
            <a:spLocks noChangeArrowheads="1"/>
          </p:cNvSpPr>
          <p:nvPr/>
        </p:nvSpPr>
        <p:spPr bwMode="auto">
          <a:xfrm>
            <a:off x="1371600" y="3048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5" name="Rectangle 24"/>
          <p:cNvSpPr>
            <a:spLocks noChangeArrowheads="1"/>
          </p:cNvSpPr>
          <p:nvPr/>
        </p:nvSpPr>
        <p:spPr bwMode="auto">
          <a:xfrm>
            <a:off x="517157" y="6057900"/>
            <a:ext cx="3445243" cy="7239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Asymmetric Encryption</a:t>
            </a:r>
            <a:endParaRPr lang="en-US" dirty="0">
              <a:latin typeface="Times New Roman" pitchFamily="18" charset="0"/>
              <a:cs typeface="Times New Roman" pitchFamily="18" charset="0"/>
            </a:endParaRPr>
          </a:p>
        </p:txBody>
      </p:sp>
      <p:sp>
        <p:nvSpPr>
          <p:cNvPr id="26" name="Rectangle 25"/>
          <p:cNvSpPr>
            <a:spLocks noChangeArrowheads="1"/>
          </p:cNvSpPr>
          <p:nvPr/>
        </p:nvSpPr>
        <p:spPr bwMode="auto">
          <a:xfrm>
            <a:off x="4708157" y="6057900"/>
            <a:ext cx="3445243" cy="7239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Symmetric Encryption</a:t>
            </a:r>
            <a:endParaRPr lang="en-US" dirty="0">
              <a:latin typeface="Times New Roman" pitchFamily="18" charset="0"/>
              <a:cs typeface="Times New Roman" pitchFamily="18" charset="0"/>
            </a:endParaRPr>
          </a:p>
        </p:txBody>
      </p:sp>
      <p:pic>
        <p:nvPicPr>
          <p:cNvPr id="4098" name="Picture 2" descr="http://www.wiseenergy.ca/hybri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1332" y="1075764"/>
            <a:ext cx="1174986" cy="782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checkerboard(across)">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184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762000" y="762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1" name="Text Box 139"/>
          <p:cNvSpPr txBox="1">
            <a:spLocks noChangeArrowheads="1"/>
          </p:cNvSpPr>
          <p:nvPr/>
        </p:nvSpPr>
        <p:spPr bwMode="auto">
          <a:xfrm>
            <a:off x="2286000" y="3178314"/>
            <a:ext cx="1524000" cy="369332"/>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Public Key</a:t>
            </a:r>
            <a:endParaRPr lang="en-US" sz="1800"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8613" y="2928938"/>
            <a:ext cx="1576387" cy="18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 Box 139"/>
          <p:cNvSpPr txBox="1">
            <a:spLocks noChangeArrowheads="1"/>
          </p:cNvSpPr>
          <p:nvPr/>
        </p:nvSpPr>
        <p:spPr bwMode="auto">
          <a:xfrm>
            <a:off x="2286000" y="4050268"/>
            <a:ext cx="1524000" cy="369332"/>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Private Key</a:t>
            </a:r>
            <a:endParaRPr lang="en-US" sz="1800" dirty="0"/>
          </a:p>
        </p:txBody>
      </p:sp>
      <p:sp>
        <p:nvSpPr>
          <p:cNvPr id="40" name="AutoShape 6"/>
          <p:cNvSpPr>
            <a:spLocks noChangeArrowheads="1"/>
          </p:cNvSpPr>
          <p:nvPr/>
        </p:nvSpPr>
        <p:spPr bwMode="auto">
          <a:xfrm>
            <a:off x="152400" y="1965325"/>
            <a:ext cx="3505200" cy="1006475"/>
          </a:xfrm>
          <a:prstGeom prst="cloudCallout">
            <a:avLst>
              <a:gd name="adj1" fmla="val 12016"/>
              <a:gd name="adj2" fmla="val 49803"/>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b="1" dirty="0">
                <a:solidFill>
                  <a:srgbClr val="FF0000"/>
                </a:solidFill>
                <a:effectLst>
                  <a:outerShdw blurRad="38100" dist="38100" dir="2700000" algn="tl">
                    <a:srgbClr val="FFFFFF"/>
                  </a:outerShdw>
                </a:effectLst>
                <a:latin typeface="+mn-lt"/>
              </a:rPr>
              <a:t>1024-bit RSA algorithm</a:t>
            </a:r>
            <a:endParaRPr lang="en-US" b="1" dirty="0">
              <a:solidFill>
                <a:srgbClr val="FF0000"/>
              </a:solidFill>
              <a:effectLst>
                <a:outerShdw blurRad="38100" dist="38100" dir="2700000" algn="tl">
                  <a:srgbClr val="FFFFFF"/>
                </a:outerShdw>
              </a:effectLst>
              <a:latin typeface="+mn-lt"/>
            </a:endParaRPr>
          </a:p>
        </p:txBody>
      </p:sp>
      <p:grpSp>
        <p:nvGrpSpPr>
          <p:cNvPr id="15" name="Group 14"/>
          <p:cNvGrpSpPr/>
          <p:nvPr/>
        </p:nvGrpSpPr>
        <p:grpSpPr>
          <a:xfrm>
            <a:off x="2667000" y="4419600"/>
            <a:ext cx="5791200" cy="1752600"/>
            <a:chOff x="2667000" y="4419600"/>
            <a:chExt cx="5791200" cy="1752600"/>
          </a:xfrm>
        </p:grpSpPr>
        <p:sp>
          <p:nvSpPr>
            <p:cNvPr id="34" name="Rectangle 6"/>
            <p:cNvSpPr>
              <a:spLocks noChangeArrowheads="1"/>
            </p:cNvSpPr>
            <p:nvPr/>
          </p:nvSpPr>
          <p:spPr bwMode="auto">
            <a:xfrm>
              <a:off x="2667000" y="5525572"/>
              <a:ext cx="5791200" cy="646628"/>
            </a:xfrm>
            <a:prstGeom prst="rect">
              <a:avLst/>
            </a:prstGeom>
            <a:solidFill>
              <a:schemeClr val="accent1"/>
            </a:solidFill>
            <a:ln w="9525">
              <a:solidFill>
                <a:schemeClr val="tx1"/>
              </a:solidFill>
              <a:miter lim="800000"/>
            </a:ln>
          </p:spPr>
          <p:txBody>
            <a:bodyPr wrap="none" anchor="ctr"/>
            <a:lstStyle/>
            <a:p>
              <a:r>
                <a:rPr lang="en-US" dirty="0"/>
                <a:t>protected by the user's logon password</a:t>
              </a:r>
              <a:endParaRPr lang="en-US" dirty="0"/>
            </a:p>
          </p:txBody>
        </p:sp>
        <p:cxnSp>
          <p:nvCxnSpPr>
            <p:cNvPr id="42" name="Straight Connector 41"/>
            <p:cNvCxnSpPr>
              <a:stCxn id="39" idx="2"/>
              <a:endCxn id="34" idx="0"/>
            </p:cNvCxnSpPr>
            <p:nvPr/>
          </p:nvCxnSpPr>
          <p:spPr bwMode="auto">
            <a:xfrm>
              <a:off x="3048000" y="4419600"/>
              <a:ext cx="2514600" cy="1105972"/>
            </a:xfrm>
            <a:prstGeom prst="line">
              <a:avLst/>
            </a:prstGeom>
            <a:noFill/>
            <a:ln w="53975" cap="flat" cmpd="sng" algn="ctr">
              <a:solidFill>
                <a:srgbClr val="FF0000"/>
              </a:solidFill>
              <a:prstDash val="solid"/>
              <a:round/>
              <a:headEnd type="triangle" w="med" len="med"/>
              <a:tailEnd type="none" w="med" len="med"/>
            </a:ln>
            <a:effectLst/>
          </p:spPr>
        </p:cxnSp>
      </p:grpSp>
      <p:sp>
        <p:nvSpPr>
          <p:cNvPr id="4" name="Rectangle 3"/>
          <p:cNvSpPr/>
          <p:nvPr/>
        </p:nvSpPr>
        <p:spPr bwMode="auto">
          <a:xfrm>
            <a:off x="2209800" y="2971800"/>
            <a:ext cx="1657035" cy="1600200"/>
          </a:xfrm>
          <a:prstGeom prst="rect">
            <a:avLst/>
          </a:prstGeom>
          <a:noFill/>
          <a:ln w="698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8198" name="Picture 6" descr="http://www.instructables.com/image/FVVXB5WF0C2BLZB/What-you-ne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35213"/>
            <a:ext cx="25908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5" y="1190763"/>
            <a:ext cx="22669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184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762000" y="7620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45" name="Rectangle 2"/>
          <p:cNvSpPr txBox="1">
            <a:spLocks noChangeArrowheads="1"/>
          </p:cNvSpPr>
          <p:nvPr/>
        </p:nvSpPr>
        <p:spPr bwMode="auto">
          <a:xfrm>
            <a:off x="228600" y="5600700"/>
            <a:ext cx="8915400" cy="1219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b="1" u="sng"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Encryption process</a:t>
            </a:r>
            <a:r>
              <a:rPr lang="en-US"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starting with file content and public keys and ending with encrypted content and encrypted keys</a:t>
            </a:r>
            <a:endParaRPr kumimoji="0" lang="en-US" altLang="en-US"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6" name="Text Box 139"/>
          <p:cNvSpPr txBox="1">
            <a:spLocks noChangeArrowheads="1"/>
          </p:cNvSpPr>
          <p:nvPr/>
        </p:nvSpPr>
        <p:spPr bwMode="auto">
          <a:xfrm>
            <a:off x="76200" y="1397913"/>
            <a:ext cx="1752600" cy="400110"/>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2000" dirty="0"/>
              <a:t>File Content</a:t>
            </a:r>
            <a:endParaRPr lang="en-US" sz="2000" dirty="0"/>
          </a:p>
        </p:txBody>
      </p:sp>
      <p:sp>
        <p:nvSpPr>
          <p:cNvPr id="7" name="Rounded Rectangle 6"/>
          <p:cNvSpPr/>
          <p:nvPr/>
        </p:nvSpPr>
        <p:spPr bwMode="auto">
          <a:xfrm>
            <a:off x="228600" y="2590800"/>
            <a:ext cx="1524000" cy="914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Encrypt</a:t>
            </a:r>
            <a:endParaRPr kumimoji="0" lang="en-US" sz="2400" b="0" i="0" u="none" strike="noStrike" cap="none" normalizeH="0" baseline="0" dirty="0">
              <a:ln>
                <a:noFill/>
              </a:ln>
              <a:solidFill>
                <a:schemeClr val="tx1"/>
              </a:solidFill>
              <a:effectLst/>
              <a:latin typeface="Comic Sans MS" pitchFamily="66" charset="0"/>
            </a:endParaRPr>
          </a:p>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lang="en-US" dirty="0"/>
              <a:t>(DESX)</a:t>
            </a:r>
            <a:endParaRPr kumimoji="0" lang="en-CA" sz="2400" b="0" i="0" u="none" strike="noStrike" cap="none" normalizeH="0" baseline="0" dirty="0">
              <a:ln>
                <a:noFill/>
              </a:ln>
              <a:solidFill>
                <a:schemeClr val="tx1"/>
              </a:solidFill>
              <a:effectLst/>
              <a:latin typeface="Comic Sans MS" pitchFamily="66" charset="0"/>
            </a:endParaRPr>
          </a:p>
        </p:txBody>
      </p:sp>
      <p:sp>
        <p:nvSpPr>
          <p:cNvPr id="8" name="Text Box 139"/>
          <p:cNvSpPr txBox="1">
            <a:spLocks noChangeArrowheads="1"/>
          </p:cNvSpPr>
          <p:nvPr/>
        </p:nvSpPr>
        <p:spPr bwMode="auto">
          <a:xfrm>
            <a:off x="76200" y="4267200"/>
            <a:ext cx="1752600" cy="707886"/>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2000" dirty="0"/>
              <a:t>Encrypted File Context</a:t>
            </a:r>
            <a:endParaRPr lang="en-US" sz="2000" dirty="0"/>
          </a:p>
        </p:txBody>
      </p:sp>
      <p:sp>
        <p:nvSpPr>
          <p:cNvPr id="9" name="Text Box 139"/>
          <p:cNvSpPr txBox="1">
            <a:spLocks noChangeArrowheads="1"/>
          </p:cNvSpPr>
          <p:nvPr/>
        </p:nvSpPr>
        <p:spPr bwMode="auto">
          <a:xfrm>
            <a:off x="2286000" y="2686050"/>
            <a:ext cx="1524000" cy="7017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Random Key</a:t>
            </a:r>
            <a:endParaRPr lang="en-US" sz="1800" dirty="0"/>
          </a:p>
          <a:p>
            <a:pPr algn="ctr"/>
            <a:r>
              <a:rPr lang="en-US" sz="1800" dirty="0"/>
              <a:t>(FEK)</a:t>
            </a:r>
            <a:endParaRPr lang="en-US" sz="1800" dirty="0"/>
          </a:p>
        </p:txBody>
      </p:sp>
      <p:sp>
        <p:nvSpPr>
          <p:cNvPr id="10" name="Text Box 139"/>
          <p:cNvSpPr txBox="1">
            <a:spLocks noChangeArrowheads="1"/>
          </p:cNvSpPr>
          <p:nvPr/>
        </p:nvSpPr>
        <p:spPr bwMode="auto">
          <a:xfrm>
            <a:off x="2286000" y="1556028"/>
            <a:ext cx="1524000" cy="6463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Public Key</a:t>
            </a:r>
            <a:endParaRPr lang="en-US" sz="1800" dirty="0"/>
          </a:p>
        </p:txBody>
      </p:sp>
      <p:sp>
        <p:nvSpPr>
          <p:cNvPr id="11" name="Text Box 139"/>
          <p:cNvSpPr txBox="1">
            <a:spLocks noChangeArrowheads="1"/>
          </p:cNvSpPr>
          <p:nvPr/>
        </p:nvSpPr>
        <p:spPr bwMode="auto">
          <a:xfrm>
            <a:off x="2286000" y="4092714"/>
            <a:ext cx="1524000" cy="6463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2’s Public Key</a:t>
            </a:r>
            <a:endParaRPr lang="en-US" sz="1800" dirty="0"/>
          </a:p>
        </p:txBody>
      </p:sp>
      <p:sp>
        <p:nvSpPr>
          <p:cNvPr id="12" name="Rounded Rectangle 11"/>
          <p:cNvSpPr/>
          <p:nvPr/>
        </p:nvSpPr>
        <p:spPr bwMode="auto">
          <a:xfrm>
            <a:off x="4191000" y="2263914"/>
            <a:ext cx="1524000" cy="533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Encrypt</a:t>
            </a:r>
            <a:endParaRPr kumimoji="0" lang="en-US" sz="2400" b="0" i="0" u="none" strike="noStrike" cap="none" normalizeH="0" baseline="0" dirty="0">
              <a:ln>
                <a:noFill/>
              </a:ln>
              <a:solidFill>
                <a:schemeClr val="tx1"/>
              </a:solidFill>
              <a:effectLst/>
              <a:latin typeface="Comic Sans MS" pitchFamily="66" charset="0"/>
            </a:endParaRPr>
          </a:p>
        </p:txBody>
      </p:sp>
      <p:sp>
        <p:nvSpPr>
          <p:cNvPr id="13" name="Rounded Rectangle 12"/>
          <p:cNvSpPr/>
          <p:nvPr/>
        </p:nvSpPr>
        <p:spPr bwMode="auto">
          <a:xfrm>
            <a:off x="4191000" y="3559314"/>
            <a:ext cx="1524000" cy="533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Encrypt</a:t>
            </a:r>
            <a:endParaRPr kumimoji="0" lang="en-US" sz="2400" b="0" i="0" u="none" strike="noStrike" cap="none" normalizeH="0" baseline="0" dirty="0">
              <a:ln>
                <a:noFill/>
              </a:ln>
              <a:solidFill>
                <a:schemeClr val="tx1"/>
              </a:solidFill>
              <a:effectLst/>
              <a:latin typeface="Comic Sans MS" pitchFamily="66" charset="0"/>
            </a:endParaRPr>
          </a:p>
        </p:txBody>
      </p:sp>
      <p:sp>
        <p:nvSpPr>
          <p:cNvPr id="14" name="Text Box 139"/>
          <p:cNvSpPr txBox="1">
            <a:spLocks noChangeArrowheads="1"/>
          </p:cNvSpPr>
          <p:nvPr/>
        </p:nvSpPr>
        <p:spPr bwMode="auto">
          <a:xfrm>
            <a:off x="5867400" y="1556028"/>
            <a:ext cx="1295400" cy="923330"/>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Encrypted FEK</a:t>
            </a:r>
            <a:endParaRPr lang="en-US" sz="1800" dirty="0"/>
          </a:p>
        </p:txBody>
      </p:sp>
      <p:sp>
        <p:nvSpPr>
          <p:cNvPr id="17" name="Text Box 139"/>
          <p:cNvSpPr txBox="1">
            <a:spLocks noChangeArrowheads="1"/>
          </p:cNvSpPr>
          <p:nvPr/>
        </p:nvSpPr>
        <p:spPr bwMode="auto">
          <a:xfrm>
            <a:off x="5867400" y="3953470"/>
            <a:ext cx="1295400" cy="923330"/>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2’s Encrypted FEK</a:t>
            </a:r>
            <a:endParaRPr lang="en-US" sz="1800" dirty="0"/>
          </a:p>
        </p:txBody>
      </p:sp>
      <p:sp>
        <p:nvSpPr>
          <p:cNvPr id="18" name="Text Box 139"/>
          <p:cNvSpPr txBox="1">
            <a:spLocks noChangeArrowheads="1"/>
          </p:cNvSpPr>
          <p:nvPr/>
        </p:nvSpPr>
        <p:spPr bwMode="auto">
          <a:xfrm>
            <a:off x="7848600" y="1219200"/>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19" name="Text Box 139"/>
          <p:cNvSpPr txBox="1">
            <a:spLocks noChangeArrowheads="1"/>
          </p:cNvSpPr>
          <p:nvPr/>
        </p:nvSpPr>
        <p:spPr bwMode="auto">
          <a:xfrm>
            <a:off x="7848600" y="1532930"/>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20" name="Text Box 139"/>
          <p:cNvSpPr txBox="1">
            <a:spLocks noChangeArrowheads="1"/>
          </p:cNvSpPr>
          <p:nvPr/>
        </p:nvSpPr>
        <p:spPr bwMode="auto">
          <a:xfrm>
            <a:off x="7848600" y="1916668"/>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21" name="Rectangle 2"/>
          <p:cNvSpPr txBox="1">
            <a:spLocks noChangeArrowheads="1"/>
          </p:cNvSpPr>
          <p:nvPr/>
        </p:nvSpPr>
        <p:spPr bwMode="auto">
          <a:xfrm>
            <a:off x="5181600" y="838200"/>
            <a:ext cx="40386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$LOGGED_UTILITY_STREAM Attribute</a:t>
            </a:r>
            <a:endParaRPr kumimoji="0" lang="en-US" altLang="en-US" sz="2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3" name="Text Box 139"/>
          <p:cNvSpPr txBox="1">
            <a:spLocks noChangeArrowheads="1"/>
          </p:cNvSpPr>
          <p:nvPr/>
        </p:nvSpPr>
        <p:spPr bwMode="auto">
          <a:xfrm>
            <a:off x="7848600" y="4310372"/>
            <a:ext cx="1295400" cy="1366528"/>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a:p>
            <a:pPr algn="ctr"/>
            <a:endParaRPr lang="en-US" sz="1800" dirty="0"/>
          </a:p>
          <a:p>
            <a:pPr algn="ctr"/>
            <a:endParaRPr lang="en-US" sz="1800" dirty="0"/>
          </a:p>
          <a:p>
            <a:pPr algn="ctr"/>
            <a:endParaRPr lang="en-US" sz="1800" dirty="0"/>
          </a:p>
        </p:txBody>
      </p:sp>
      <p:sp>
        <p:nvSpPr>
          <p:cNvPr id="24" name="Rectangle 2"/>
          <p:cNvSpPr txBox="1">
            <a:spLocks noChangeArrowheads="1"/>
          </p:cNvSpPr>
          <p:nvPr/>
        </p:nvSpPr>
        <p:spPr bwMode="auto">
          <a:xfrm>
            <a:off x="7772400" y="3619500"/>
            <a:ext cx="13716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a:t>
            </a:r>
            <a:endPar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Attribute</a:t>
            </a:r>
            <a:endParaRPr kumimoji="0" lang="en-US" altLang="en-US" sz="2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25" name="Straight Connector 24"/>
          <p:cNvCxnSpPr>
            <a:endCxn id="7" idx="0"/>
          </p:cNvCxnSpPr>
          <p:nvPr/>
        </p:nvCxnSpPr>
        <p:spPr bwMode="auto">
          <a:xfrm rot="5400000">
            <a:off x="594609" y="2194014"/>
            <a:ext cx="792777" cy="794"/>
          </a:xfrm>
          <a:prstGeom prst="line">
            <a:avLst/>
          </a:prstGeom>
          <a:noFill/>
          <a:ln w="53975" cap="flat" cmpd="sng" algn="ctr">
            <a:solidFill>
              <a:schemeClr val="tx1"/>
            </a:solidFill>
            <a:prstDash val="solid"/>
            <a:round/>
            <a:headEnd type="none" w="med" len="med"/>
            <a:tailEnd type="triangle" w="med" len="med"/>
          </a:ln>
          <a:effectLst/>
        </p:spPr>
      </p:cxnSp>
      <p:cxnSp>
        <p:nvCxnSpPr>
          <p:cNvPr id="27" name="Straight Connector 26"/>
          <p:cNvCxnSpPr/>
          <p:nvPr/>
        </p:nvCxnSpPr>
        <p:spPr bwMode="auto">
          <a:xfrm rot="5400000">
            <a:off x="594609" y="3901192"/>
            <a:ext cx="792777" cy="794"/>
          </a:xfrm>
          <a:prstGeom prst="line">
            <a:avLst/>
          </a:prstGeom>
          <a:noFill/>
          <a:ln w="53975" cap="flat" cmpd="sng" algn="ctr">
            <a:solidFill>
              <a:schemeClr val="tx1"/>
            </a:solidFill>
            <a:prstDash val="solid"/>
            <a:round/>
            <a:headEnd type="none" w="med" len="med"/>
            <a:tailEnd type="triangle" w="med" len="med"/>
          </a:ln>
          <a:effectLst/>
        </p:spPr>
      </p:cxnSp>
      <p:cxnSp>
        <p:nvCxnSpPr>
          <p:cNvPr id="28" name="Straight Connector 27"/>
          <p:cNvCxnSpPr>
            <a:stCxn id="9" idx="1"/>
            <a:endCxn id="7" idx="3"/>
          </p:cNvCxnSpPr>
          <p:nvPr/>
        </p:nvCxnSpPr>
        <p:spPr bwMode="auto">
          <a:xfrm rot="10800000" flipV="1">
            <a:off x="1752600" y="3036916"/>
            <a:ext cx="533400" cy="11084"/>
          </a:xfrm>
          <a:prstGeom prst="line">
            <a:avLst/>
          </a:prstGeom>
          <a:noFill/>
          <a:ln w="53975" cap="flat" cmpd="sng" algn="ctr">
            <a:solidFill>
              <a:schemeClr val="tx1"/>
            </a:solidFill>
            <a:prstDash val="solid"/>
            <a:round/>
            <a:headEnd type="none" w="med" len="med"/>
            <a:tailEnd type="triangle" w="med" len="med"/>
          </a:ln>
          <a:effectLst/>
        </p:spPr>
      </p:cxnSp>
      <p:cxnSp>
        <p:nvCxnSpPr>
          <p:cNvPr id="31" name="Straight Connector 30"/>
          <p:cNvCxnSpPr/>
          <p:nvPr/>
        </p:nvCxnSpPr>
        <p:spPr bwMode="auto">
          <a:xfrm flipH="1">
            <a:off x="990600" y="4953794"/>
            <a:ext cx="1589" cy="608806"/>
          </a:xfrm>
          <a:prstGeom prst="line">
            <a:avLst/>
          </a:prstGeom>
          <a:noFill/>
          <a:ln w="53975" cap="flat" cmpd="sng" algn="ctr">
            <a:solidFill>
              <a:schemeClr val="tx1"/>
            </a:solidFill>
            <a:prstDash val="solid"/>
            <a:round/>
            <a:headEnd type="none" w="med" len="med"/>
            <a:tailEnd type="triangle" w="med" len="med"/>
          </a:ln>
          <a:effectLst/>
        </p:spPr>
      </p:cxnSp>
      <p:cxnSp>
        <p:nvCxnSpPr>
          <p:cNvPr id="33" name="Straight Connector 32"/>
          <p:cNvCxnSpPr/>
          <p:nvPr/>
        </p:nvCxnSpPr>
        <p:spPr bwMode="auto">
          <a:xfrm>
            <a:off x="992189" y="5561012"/>
            <a:ext cx="6856411" cy="1588"/>
          </a:xfrm>
          <a:prstGeom prst="line">
            <a:avLst/>
          </a:prstGeom>
          <a:noFill/>
          <a:ln w="53975" cap="flat" cmpd="sng" algn="ctr">
            <a:solidFill>
              <a:schemeClr val="tx1"/>
            </a:solidFill>
            <a:prstDash val="solid"/>
            <a:round/>
            <a:headEnd type="none" w="med" len="med"/>
            <a:tailEnd type="triangle" w="med" len="med"/>
          </a:ln>
          <a:effectLst/>
        </p:spPr>
      </p:cxnSp>
      <p:cxnSp>
        <p:nvCxnSpPr>
          <p:cNvPr id="47" name="Straight Connector 46"/>
          <p:cNvCxnSpPr/>
          <p:nvPr/>
        </p:nvCxnSpPr>
        <p:spPr bwMode="auto">
          <a:xfrm rot="16200000" flipH="1">
            <a:off x="3809999" y="1905001"/>
            <a:ext cx="381002" cy="381000"/>
          </a:xfrm>
          <a:prstGeom prst="line">
            <a:avLst/>
          </a:prstGeom>
          <a:noFill/>
          <a:ln w="53975" cap="flat" cmpd="sng" algn="ctr">
            <a:solidFill>
              <a:schemeClr val="tx1"/>
            </a:solidFill>
            <a:prstDash val="solid"/>
            <a:round/>
            <a:headEnd type="none" w="med" len="med"/>
            <a:tailEnd type="triangle" w="med" len="med"/>
          </a:ln>
          <a:effectLst/>
        </p:spPr>
      </p:cxnSp>
      <p:cxnSp>
        <p:nvCxnSpPr>
          <p:cNvPr id="49" name="Straight Connector 48"/>
          <p:cNvCxnSpPr>
            <a:stCxn id="9" idx="3"/>
          </p:cNvCxnSpPr>
          <p:nvPr/>
        </p:nvCxnSpPr>
        <p:spPr bwMode="auto">
          <a:xfrm flipV="1">
            <a:off x="3810000" y="2590801"/>
            <a:ext cx="381001" cy="446115"/>
          </a:xfrm>
          <a:prstGeom prst="line">
            <a:avLst/>
          </a:prstGeom>
          <a:noFill/>
          <a:ln w="53975" cap="flat" cmpd="sng" algn="ctr">
            <a:solidFill>
              <a:schemeClr val="tx1"/>
            </a:solidFill>
            <a:prstDash val="solid"/>
            <a:round/>
            <a:headEnd type="none" w="med" len="med"/>
            <a:tailEnd type="triangle" w="med" len="med"/>
          </a:ln>
          <a:effectLst/>
        </p:spPr>
      </p:cxnSp>
      <p:cxnSp>
        <p:nvCxnSpPr>
          <p:cNvPr id="52" name="Straight Connector 51"/>
          <p:cNvCxnSpPr/>
          <p:nvPr/>
        </p:nvCxnSpPr>
        <p:spPr bwMode="auto">
          <a:xfrm rot="16200000" flipH="1">
            <a:off x="3809999" y="3200402"/>
            <a:ext cx="381002" cy="381000"/>
          </a:xfrm>
          <a:prstGeom prst="line">
            <a:avLst/>
          </a:prstGeom>
          <a:noFill/>
          <a:ln w="5397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flipV="1">
            <a:off x="3810000" y="4092714"/>
            <a:ext cx="381001" cy="326884"/>
          </a:xfrm>
          <a:prstGeom prst="line">
            <a:avLst/>
          </a:prstGeom>
          <a:noFill/>
          <a:ln w="53975" cap="flat" cmpd="sng" algn="ctr">
            <a:solidFill>
              <a:schemeClr val="tx1"/>
            </a:solidFill>
            <a:prstDash val="solid"/>
            <a:round/>
            <a:headEnd type="none" w="med" len="med"/>
            <a:tailEnd type="triangle" w="med" len="med"/>
          </a:ln>
          <a:effectLst/>
        </p:spPr>
      </p:cxnSp>
      <p:cxnSp>
        <p:nvCxnSpPr>
          <p:cNvPr id="55" name="Straight Connector 54"/>
          <p:cNvCxnSpPr>
            <a:endCxn id="14" idx="1"/>
          </p:cNvCxnSpPr>
          <p:nvPr/>
        </p:nvCxnSpPr>
        <p:spPr bwMode="auto">
          <a:xfrm rot="5400000" flipH="1" flipV="1">
            <a:off x="5542748" y="2189946"/>
            <a:ext cx="496905" cy="152400"/>
          </a:xfrm>
          <a:prstGeom prst="line">
            <a:avLst/>
          </a:prstGeom>
          <a:noFill/>
          <a:ln w="53975" cap="flat" cmpd="sng" algn="ctr">
            <a:solidFill>
              <a:schemeClr val="tx1"/>
            </a:solidFill>
            <a:prstDash val="solid"/>
            <a:round/>
            <a:headEnd type="none" w="med" len="med"/>
            <a:tailEnd type="triangle" w="med" len="med"/>
          </a:ln>
          <a:effectLst/>
        </p:spPr>
      </p:cxnSp>
      <p:cxnSp>
        <p:nvCxnSpPr>
          <p:cNvPr id="57" name="Straight Connector 56"/>
          <p:cNvCxnSpPr>
            <a:endCxn id="17" idx="1"/>
          </p:cNvCxnSpPr>
          <p:nvPr/>
        </p:nvCxnSpPr>
        <p:spPr bwMode="auto">
          <a:xfrm rot="16200000" flipH="1">
            <a:off x="5526733" y="4074468"/>
            <a:ext cx="528934" cy="152400"/>
          </a:xfrm>
          <a:prstGeom prst="line">
            <a:avLst/>
          </a:prstGeom>
          <a:noFill/>
          <a:ln w="53975" cap="flat" cmpd="sng" algn="ctr">
            <a:solidFill>
              <a:schemeClr val="tx1"/>
            </a:solidFill>
            <a:prstDash val="solid"/>
            <a:round/>
            <a:headEnd type="none" w="med" len="med"/>
            <a:tailEnd type="triangle" w="med" len="med"/>
          </a:ln>
          <a:effectLst/>
        </p:spPr>
      </p:cxnSp>
      <p:cxnSp>
        <p:nvCxnSpPr>
          <p:cNvPr id="59" name="Straight Connector 58"/>
          <p:cNvCxnSpPr>
            <a:endCxn id="19" idx="1"/>
          </p:cNvCxnSpPr>
          <p:nvPr/>
        </p:nvCxnSpPr>
        <p:spPr bwMode="auto">
          <a:xfrm flipV="1">
            <a:off x="7162800" y="1717596"/>
            <a:ext cx="685800" cy="184666"/>
          </a:xfrm>
          <a:prstGeom prst="line">
            <a:avLst/>
          </a:prstGeom>
          <a:noFill/>
          <a:ln w="53975" cap="flat" cmpd="sng" algn="ctr">
            <a:solidFill>
              <a:schemeClr val="tx1"/>
            </a:solidFill>
            <a:prstDash val="solid"/>
            <a:round/>
            <a:headEnd type="none" w="med" len="med"/>
            <a:tailEnd type="triangle" w="med" len="med"/>
          </a:ln>
          <a:effectLst/>
        </p:spPr>
      </p:cxnSp>
      <p:cxnSp>
        <p:nvCxnSpPr>
          <p:cNvPr id="61" name="Straight Connector 60"/>
          <p:cNvCxnSpPr>
            <a:endCxn id="20" idx="1"/>
          </p:cNvCxnSpPr>
          <p:nvPr/>
        </p:nvCxnSpPr>
        <p:spPr bwMode="auto">
          <a:xfrm rot="5400000" flipH="1" flipV="1">
            <a:off x="6377346" y="2886789"/>
            <a:ext cx="2256709" cy="685800"/>
          </a:xfrm>
          <a:prstGeom prst="line">
            <a:avLst/>
          </a:prstGeom>
          <a:noFill/>
          <a:ln w="53975" cap="flat" cmpd="sng" algn="ctr">
            <a:solidFill>
              <a:schemeClr val="tx1"/>
            </a:solidFill>
            <a:prstDash val="solid"/>
            <a:round/>
            <a:headEnd type="none" w="med" len="med"/>
            <a:tailEnd type="triangle" w="med" len="med"/>
          </a:ln>
          <a:effectLst/>
        </p:spPr>
      </p:cxnSp>
      <p:sp>
        <p:nvSpPr>
          <p:cNvPr id="34" name="Rectangle 6"/>
          <p:cNvSpPr>
            <a:spLocks noChangeArrowheads="1"/>
          </p:cNvSpPr>
          <p:nvPr/>
        </p:nvSpPr>
        <p:spPr bwMode="auto">
          <a:xfrm>
            <a:off x="1828800" y="3581400"/>
            <a:ext cx="2247808" cy="378857"/>
          </a:xfrm>
          <a:prstGeom prst="rect">
            <a:avLst/>
          </a:prstGeom>
          <a:solidFill>
            <a:schemeClr val="accent1"/>
          </a:solidFill>
          <a:ln w="9525">
            <a:solidFill>
              <a:schemeClr val="tx1"/>
            </a:solidFill>
            <a:miter lim="800000"/>
          </a:ln>
        </p:spPr>
        <p:txBody>
          <a:bodyPr wrap="none" anchor="ctr"/>
          <a:lstStyle/>
          <a:p>
            <a:pPr eaLnBrk="0" hangingPunct="0">
              <a:spcBef>
                <a:spcPct val="20000"/>
              </a:spcBef>
              <a:buClr>
                <a:schemeClr val="accent2"/>
              </a:buClr>
              <a:buSzPct val="85000"/>
              <a:buFont typeface="ZapfDingbats"/>
              <a:buNone/>
            </a:pPr>
            <a:endParaRPr lang="en-US"/>
          </a:p>
        </p:txBody>
      </p:sp>
      <p:sp>
        <p:nvSpPr>
          <p:cNvPr id="35" name="Text Box 7"/>
          <p:cNvSpPr txBox="1">
            <a:spLocks noChangeArrowheads="1"/>
          </p:cNvSpPr>
          <p:nvPr/>
        </p:nvSpPr>
        <p:spPr bwMode="auto">
          <a:xfrm>
            <a:off x="1828800" y="3581400"/>
            <a:ext cx="2255746" cy="369332"/>
          </a:xfrm>
          <a:prstGeom prst="rect">
            <a:avLst/>
          </a:prstGeom>
          <a:noFill/>
          <a:ln w="9525">
            <a:noFill/>
            <a:miter lim="800000"/>
          </a:ln>
        </p:spPr>
        <p:txBody>
          <a:bodyPr wrap="none">
            <a:spAutoFit/>
          </a:bodyPr>
          <a:lstStyle/>
          <a:p>
            <a:pPr algn="ctr"/>
            <a:r>
              <a:rPr lang="en-US" altLang="zh-CN" sz="1800" dirty="0">
                <a:solidFill>
                  <a:schemeClr val="bg1"/>
                </a:solidFill>
                <a:ea typeface="SimSun" pitchFamily="2" charset="-122"/>
              </a:rPr>
              <a:t>File Encryption Key</a:t>
            </a:r>
            <a:endParaRPr lang="en-US" altLang="zh-CN" sz="1800" dirty="0">
              <a:solidFill>
                <a:schemeClr val="bg1"/>
              </a:solidFill>
              <a:ea typeface="SimSun" pitchFamily="2" charset="-122"/>
            </a:endParaRPr>
          </a:p>
        </p:txBody>
      </p:sp>
      <p:sp>
        <p:nvSpPr>
          <p:cNvPr id="2" name="Oval 1"/>
          <p:cNvSpPr/>
          <p:nvPr/>
        </p:nvSpPr>
        <p:spPr bwMode="auto">
          <a:xfrm>
            <a:off x="76200" y="1131332"/>
            <a:ext cx="1752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7" name="Oval 36"/>
          <p:cNvSpPr/>
          <p:nvPr/>
        </p:nvSpPr>
        <p:spPr bwMode="auto">
          <a:xfrm>
            <a:off x="2133600" y="2502932"/>
            <a:ext cx="1752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20742" y="4815245"/>
            <a:ext cx="784458" cy="74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218" y="685800"/>
            <a:ext cx="889782" cy="876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Oval 39"/>
          <p:cNvSpPr/>
          <p:nvPr/>
        </p:nvSpPr>
        <p:spPr bwMode="auto">
          <a:xfrm>
            <a:off x="7772400" y="3493532"/>
            <a:ext cx="1371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42" name="Oval 41"/>
          <p:cNvSpPr/>
          <p:nvPr/>
        </p:nvSpPr>
        <p:spPr bwMode="auto">
          <a:xfrm>
            <a:off x="5181600" y="609600"/>
            <a:ext cx="39624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43" name="Picture 4" descr="http://2.bp.blogspot.com/-2UEVFiN2iWc/TkqHDvo6vlI/AAAAAAAAAEg/Kq4VJTpo04c/s1600/600px-WiimoteButton1.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2646" y="2937474"/>
            <a:ext cx="485774" cy="4868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blog.modernica.net/wp-content/uploads/2011/1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970" y="3659485"/>
            <a:ext cx="452456" cy="45342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upload.wikimedia.org/wikipedia/commons/6/69/VET_3_circ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6833" y="4845445"/>
            <a:ext cx="715567" cy="71556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pushtechnology.com/wp-content/uploads/2013/06/4NumberFourInCirc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2049" y="1537782"/>
            <a:ext cx="664577" cy="664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80708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76200" y="0"/>
            <a:ext cx="7772400" cy="685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Encrypted Attributes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45" name="Rectangle 2"/>
          <p:cNvSpPr txBox="1">
            <a:spLocks noChangeArrowheads="1"/>
          </p:cNvSpPr>
          <p:nvPr/>
        </p:nvSpPr>
        <p:spPr bwMode="auto">
          <a:xfrm>
            <a:off x="152400" y="5562600"/>
            <a:ext cx="8763000" cy="12954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b="1" u="sng"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Decryption process</a:t>
            </a:r>
            <a:r>
              <a:rPr lang="en-US"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starting with encrypted content, keys, and a user password, and ending with the decrypted content</a:t>
            </a:r>
            <a:endParaRPr kumimoji="0" lang="en-US" altLang="en-US"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6" name="Text Box 139"/>
          <p:cNvSpPr txBox="1">
            <a:spLocks noChangeArrowheads="1"/>
          </p:cNvSpPr>
          <p:nvPr/>
        </p:nvSpPr>
        <p:spPr bwMode="auto">
          <a:xfrm>
            <a:off x="533400" y="2508766"/>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7" name="Text Box 139"/>
          <p:cNvSpPr txBox="1">
            <a:spLocks noChangeArrowheads="1"/>
          </p:cNvSpPr>
          <p:nvPr/>
        </p:nvSpPr>
        <p:spPr bwMode="auto">
          <a:xfrm>
            <a:off x="533400" y="2892504"/>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8" name="Rectangle 2"/>
          <p:cNvSpPr txBox="1">
            <a:spLocks noChangeArrowheads="1"/>
          </p:cNvSpPr>
          <p:nvPr/>
        </p:nvSpPr>
        <p:spPr bwMode="auto">
          <a:xfrm>
            <a:off x="-76200" y="1638300"/>
            <a:ext cx="28956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$LOGGED_UTILITY_STREAM Attribute</a:t>
            </a:r>
            <a:endParaRPr kumimoji="0" lang="en-US" altLang="en-US" sz="2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0" name="Rectangle 2"/>
          <p:cNvSpPr txBox="1">
            <a:spLocks noChangeArrowheads="1"/>
          </p:cNvSpPr>
          <p:nvPr/>
        </p:nvSpPr>
        <p:spPr bwMode="auto">
          <a:xfrm>
            <a:off x="533400" y="533400"/>
            <a:ext cx="13716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$DATA</a:t>
            </a:r>
            <a:endPar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Attribute</a:t>
            </a:r>
            <a:endParaRPr kumimoji="0" lang="en-US" altLang="en-US" sz="20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1" name="Text Box 139"/>
          <p:cNvSpPr txBox="1">
            <a:spLocks noChangeArrowheads="1"/>
          </p:cNvSpPr>
          <p:nvPr/>
        </p:nvSpPr>
        <p:spPr bwMode="auto">
          <a:xfrm>
            <a:off x="533400" y="1181100"/>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12" name="Text Box 139"/>
          <p:cNvSpPr txBox="1">
            <a:spLocks noChangeArrowheads="1"/>
          </p:cNvSpPr>
          <p:nvPr/>
        </p:nvSpPr>
        <p:spPr bwMode="auto">
          <a:xfrm>
            <a:off x="2286000" y="2391370"/>
            <a:ext cx="1295400" cy="923330"/>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Encrypted FEK</a:t>
            </a:r>
            <a:endParaRPr lang="en-US" sz="1800" dirty="0"/>
          </a:p>
        </p:txBody>
      </p:sp>
      <p:sp>
        <p:nvSpPr>
          <p:cNvPr id="13" name="Rounded Rectangle 12"/>
          <p:cNvSpPr/>
          <p:nvPr/>
        </p:nvSpPr>
        <p:spPr bwMode="auto">
          <a:xfrm>
            <a:off x="4038600" y="2995136"/>
            <a:ext cx="1524000" cy="533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Decrypt</a:t>
            </a:r>
            <a:endParaRPr kumimoji="0" lang="en-US" sz="2400" b="0" i="0" u="none" strike="noStrike" cap="none" normalizeH="0" baseline="0" dirty="0">
              <a:ln>
                <a:noFill/>
              </a:ln>
              <a:solidFill>
                <a:schemeClr val="tx1"/>
              </a:solidFill>
              <a:effectLst/>
              <a:latin typeface="Comic Sans MS" pitchFamily="66" charset="0"/>
            </a:endParaRPr>
          </a:p>
        </p:txBody>
      </p:sp>
      <p:sp>
        <p:nvSpPr>
          <p:cNvPr id="14" name="Rounded Rectangle 13"/>
          <p:cNvSpPr/>
          <p:nvPr/>
        </p:nvSpPr>
        <p:spPr bwMode="auto">
          <a:xfrm>
            <a:off x="2286000" y="3886200"/>
            <a:ext cx="1524000" cy="533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Decrypt</a:t>
            </a:r>
            <a:endParaRPr kumimoji="0" lang="en-US" sz="2400" b="0" i="0" u="none" strike="noStrike" cap="none" normalizeH="0" baseline="0" dirty="0">
              <a:ln>
                <a:noFill/>
              </a:ln>
              <a:solidFill>
                <a:schemeClr val="tx1"/>
              </a:solidFill>
              <a:effectLst/>
              <a:latin typeface="Comic Sans MS" pitchFamily="66" charset="0"/>
            </a:endParaRPr>
          </a:p>
        </p:txBody>
      </p:sp>
      <p:sp>
        <p:nvSpPr>
          <p:cNvPr id="15" name="Text Box 139"/>
          <p:cNvSpPr txBox="1">
            <a:spLocks noChangeArrowheads="1"/>
          </p:cNvSpPr>
          <p:nvPr/>
        </p:nvSpPr>
        <p:spPr bwMode="auto">
          <a:xfrm>
            <a:off x="76200" y="3496270"/>
            <a:ext cx="1295400" cy="6463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Password</a:t>
            </a:r>
            <a:endParaRPr lang="en-US" sz="1800" dirty="0"/>
          </a:p>
        </p:txBody>
      </p:sp>
      <p:sp>
        <p:nvSpPr>
          <p:cNvPr id="16" name="Text Box 139"/>
          <p:cNvSpPr txBox="1">
            <a:spLocks noChangeArrowheads="1"/>
          </p:cNvSpPr>
          <p:nvPr/>
        </p:nvSpPr>
        <p:spPr bwMode="auto">
          <a:xfrm>
            <a:off x="1752600" y="4916269"/>
            <a:ext cx="2514600" cy="6463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Encrypted Private Key</a:t>
            </a:r>
            <a:endParaRPr lang="en-US" sz="1800" dirty="0"/>
          </a:p>
        </p:txBody>
      </p:sp>
      <p:sp>
        <p:nvSpPr>
          <p:cNvPr id="17" name="Text Box 139"/>
          <p:cNvSpPr txBox="1">
            <a:spLocks noChangeArrowheads="1"/>
          </p:cNvSpPr>
          <p:nvPr/>
        </p:nvSpPr>
        <p:spPr bwMode="auto">
          <a:xfrm>
            <a:off x="76200" y="5040868"/>
            <a:ext cx="1295400" cy="369332"/>
          </a:xfrm>
          <a:prstGeom prst="rect">
            <a:avLst/>
          </a:prstGeom>
          <a:noFill/>
          <a:ln w="53975" cap="sq">
            <a:solidFill>
              <a:schemeClr val="tx1"/>
            </a:solidFill>
            <a:miter lim="800000"/>
            <a:headEnd type="none" w="sm" len="sm"/>
            <a:tailEnd type="none" w="sm" len="sm"/>
          </a:ln>
        </p:spPr>
        <p:txBody>
          <a:bodyPr wrap="square">
            <a:spAutoFit/>
          </a:bodyPr>
          <a:lstStyle/>
          <a:p>
            <a:pPr algn="ctr"/>
            <a:endParaRPr lang="en-US" sz="1800" dirty="0"/>
          </a:p>
        </p:txBody>
      </p:sp>
      <p:sp>
        <p:nvSpPr>
          <p:cNvPr id="18" name="Rectangle 2"/>
          <p:cNvSpPr txBox="1">
            <a:spLocks noChangeArrowheads="1"/>
          </p:cNvSpPr>
          <p:nvPr/>
        </p:nvSpPr>
        <p:spPr bwMode="auto">
          <a:xfrm>
            <a:off x="-146050" y="4495800"/>
            <a:ext cx="1746250" cy="457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effectLst>
                  <a:outerShdw blurRad="38100" dist="38100" dir="2700000" algn="tl">
                    <a:srgbClr val="000000">
                      <a:alpha val="43137"/>
                    </a:srgbClr>
                  </a:outerShdw>
                </a:effectLst>
                <a:latin typeface="+mj-lt"/>
                <a:ea typeface="SimSun" pitchFamily="2" charset="-122"/>
                <a:cs typeface="+mj-cs"/>
              </a:rPr>
              <a:t>Registry Value</a:t>
            </a:r>
            <a:endParaRPr kumimoji="0" lang="en-US" altLang="en-US" sz="20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19" name="Text Box 139"/>
          <p:cNvSpPr txBox="1">
            <a:spLocks noChangeArrowheads="1"/>
          </p:cNvSpPr>
          <p:nvPr/>
        </p:nvSpPr>
        <p:spPr bwMode="auto">
          <a:xfrm>
            <a:off x="4038600" y="3791735"/>
            <a:ext cx="1600200" cy="7017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User 1’s </a:t>
            </a:r>
            <a:endParaRPr lang="en-US" sz="1800" dirty="0"/>
          </a:p>
          <a:p>
            <a:pPr algn="ctr"/>
            <a:r>
              <a:rPr lang="en-US" sz="1800" dirty="0"/>
              <a:t>Private Key</a:t>
            </a:r>
            <a:endParaRPr lang="en-US" sz="1800" dirty="0"/>
          </a:p>
        </p:txBody>
      </p:sp>
      <p:sp>
        <p:nvSpPr>
          <p:cNvPr id="20" name="Text Box 139"/>
          <p:cNvSpPr txBox="1">
            <a:spLocks noChangeArrowheads="1"/>
          </p:cNvSpPr>
          <p:nvPr/>
        </p:nvSpPr>
        <p:spPr bwMode="auto">
          <a:xfrm>
            <a:off x="5791200" y="2879669"/>
            <a:ext cx="1524000" cy="701731"/>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1800" dirty="0"/>
              <a:t>Random Key</a:t>
            </a:r>
            <a:endParaRPr lang="en-US" sz="1800" dirty="0"/>
          </a:p>
          <a:p>
            <a:pPr algn="ctr"/>
            <a:r>
              <a:rPr lang="en-US" sz="1800" dirty="0"/>
              <a:t>(FEK)</a:t>
            </a:r>
            <a:endParaRPr lang="en-US" sz="1800" dirty="0"/>
          </a:p>
        </p:txBody>
      </p:sp>
      <p:sp>
        <p:nvSpPr>
          <p:cNvPr id="21" name="Rounded Rectangle 20"/>
          <p:cNvSpPr/>
          <p:nvPr/>
        </p:nvSpPr>
        <p:spPr bwMode="auto">
          <a:xfrm>
            <a:off x="7620000" y="2743200"/>
            <a:ext cx="1524000" cy="914400"/>
          </a:xfrm>
          <a:prstGeom prst="round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400" b="0" i="0" u="none" strike="noStrike" cap="none" normalizeH="0" baseline="0" dirty="0">
                <a:ln>
                  <a:noFill/>
                </a:ln>
                <a:solidFill>
                  <a:schemeClr val="tx1"/>
                </a:solidFill>
                <a:effectLst/>
                <a:latin typeface="Comic Sans MS" pitchFamily="66" charset="0"/>
              </a:rPr>
              <a:t>Encrypt</a:t>
            </a:r>
            <a:endParaRPr kumimoji="0" lang="en-US" sz="2400" b="0" i="0" u="none" strike="noStrike" cap="none" normalizeH="0" baseline="0" dirty="0">
              <a:ln>
                <a:noFill/>
              </a:ln>
              <a:solidFill>
                <a:schemeClr val="tx1"/>
              </a:solidFill>
              <a:effectLst/>
              <a:latin typeface="Comic Sans MS" pitchFamily="66" charset="0"/>
            </a:endParaRPr>
          </a:p>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lang="en-US" dirty="0"/>
              <a:t>(DESX)</a:t>
            </a:r>
            <a:endParaRPr kumimoji="0" lang="en-CA" sz="2400" b="0" i="0" u="none" strike="noStrike" cap="none" normalizeH="0" baseline="0" dirty="0">
              <a:ln>
                <a:noFill/>
              </a:ln>
              <a:solidFill>
                <a:schemeClr val="tx1"/>
              </a:solidFill>
              <a:effectLst/>
              <a:latin typeface="Comic Sans MS" pitchFamily="66" charset="0"/>
            </a:endParaRPr>
          </a:p>
        </p:txBody>
      </p:sp>
      <p:sp>
        <p:nvSpPr>
          <p:cNvPr id="22" name="Text Box 139"/>
          <p:cNvSpPr txBox="1">
            <a:spLocks noChangeArrowheads="1"/>
          </p:cNvSpPr>
          <p:nvPr/>
        </p:nvSpPr>
        <p:spPr bwMode="auto">
          <a:xfrm>
            <a:off x="7696200" y="4552890"/>
            <a:ext cx="1447800" cy="400110"/>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File Content</a:t>
            </a:r>
            <a:endParaRPr lang="en-US" sz="2000" dirty="0">
              <a:latin typeface="Times New Roman" pitchFamily="18" charset="0"/>
              <a:cs typeface="Times New Roman" pitchFamily="18" charset="0"/>
            </a:endParaRPr>
          </a:p>
        </p:txBody>
      </p:sp>
      <p:sp>
        <p:nvSpPr>
          <p:cNvPr id="23" name="Text Box 139"/>
          <p:cNvSpPr txBox="1">
            <a:spLocks noChangeArrowheads="1"/>
          </p:cNvSpPr>
          <p:nvPr/>
        </p:nvSpPr>
        <p:spPr bwMode="auto">
          <a:xfrm>
            <a:off x="7315200" y="838200"/>
            <a:ext cx="1752600" cy="707886"/>
          </a:xfrm>
          <a:prstGeom prst="rect">
            <a:avLst/>
          </a:prstGeom>
          <a:noFill/>
          <a:ln w="53975" cap="sq">
            <a:solidFill>
              <a:schemeClr val="tx1"/>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Encrypted File Content</a:t>
            </a:r>
            <a:endParaRPr lang="en-US" sz="2000" dirty="0">
              <a:latin typeface="Times New Roman" pitchFamily="18" charset="0"/>
              <a:cs typeface="Times New Roman" pitchFamily="18" charset="0"/>
            </a:endParaRPr>
          </a:p>
        </p:txBody>
      </p:sp>
      <p:cxnSp>
        <p:nvCxnSpPr>
          <p:cNvPr id="24" name="Straight Connector 23"/>
          <p:cNvCxnSpPr>
            <a:endCxn id="12" idx="1"/>
          </p:cNvCxnSpPr>
          <p:nvPr/>
        </p:nvCxnSpPr>
        <p:spPr bwMode="auto">
          <a:xfrm>
            <a:off x="1828800" y="2687597"/>
            <a:ext cx="457200" cy="165438"/>
          </a:xfrm>
          <a:prstGeom prst="line">
            <a:avLst/>
          </a:prstGeom>
          <a:noFill/>
          <a:ln w="5397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rot="16200000" flipH="1">
            <a:off x="3581400" y="2804635"/>
            <a:ext cx="457201" cy="457200"/>
          </a:xfrm>
          <a:prstGeom prst="line">
            <a:avLst/>
          </a:prstGeom>
          <a:noFill/>
          <a:ln w="53975" cap="flat" cmpd="sng" algn="ctr">
            <a:solidFill>
              <a:schemeClr val="tx1"/>
            </a:solidFill>
            <a:prstDash val="solid"/>
            <a:round/>
            <a:headEnd type="none" w="med" len="med"/>
            <a:tailEnd type="triangle" w="med" len="med"/>
          </a:ln>
          <a:effectLst/>
        </p:spPr>
      </p:cxnSp>
      <p:cxnSp>
        <p:nvCxnSpPr>
          <p:cNvPr id="28" name="Straight Connector 27"/>
          <p:cNvCxnSpPr>
            <a:endCxn id="19" idx="1"/>
          </p:cNvCxnSpPr>
          <p:nvPr/>
        </p:nvCxnSpPr>
        <p:spPr bwMode="auto">
          <a:xfrm>
            <a:off x="3810000" y="4114798"/>
            <a:ext cx="228600" cy="27803"/>
          </a:xfrm>
          <a:prstGeom prst="line">
            <a:avLst/>
          </a:prstGeom>
          <a:noFill/>
          <a:ln w="53975" cap="flat" cmpd="sng" algn="ctr">
            <a:solidFill>
              <a:schemeClr val="tx1"/>
            </a:solidFill>
            <a:prstDash val="solid"/>
            <a:round/>
            <a:headEnd type="none" w="med" len="med"/>
            <a:tailEnd type="triangle" w="med" len="med"/>
          </a:ln>
          <a:effectLst/>
        </p:spPr>
      </p:cxnSp>
      <p:cxnSp>
        <p:nvCxnSpPr>
          <p:cNvPr id="30" name="Straight Connector 29"/>
          <p:cNvCxnSpPr>
            <a:endCxn id="14" idx="1"/>
          </p:cNvCxnSpPr>
          <p:nvPr/>
        </p:nvCxnSpPr>
        <p:spPr bwMode="auto">
          <a:xfrm>
            <a:off x="1371600" y="3791735"/>
            <a:ext cx="914400" cy="361165"/>
          </a:xfrm>
          <a:prstGeom prst="line">
            <a:avLst/>
          </a:prstGeom>
          <a:noFill/>
          <a:ln w="53975" cap="flat" cmpd="sng" algn="ctr">
            <a:solidFill>
              <a:schemeClr val="tx1"/>
            </a:solidFill>
            <a:prstDash val="solid"/>
            <a:round/>
            <a:headEnd type="none" w="med" len="med"/>
            <a:tailEnd type="triangle" w="med" len="med"/>
          </a:ln>
          <a:effectLst/>
        </p:spPr>
      </p:cxnSp>
      <p:cxnSp>
        <p:nvCxnSpPr>
          <p:cNvPr id="32" name="Straight Connector 31"/>
          <p:cNvCxnSpPr>
            <a:stCxn id="17" idx="3"/>
            <a:endCxn id="16" idx="1"/>
          </p:cNvCxnSpPr>
          <p:nvPr/>
        </p:nvCxnSpPr>
        <p:spPr bwMode="auto">
          <a:xfrm>
            <a:off x="1371600" y="5225534"/>
            <a:ext cx="381000" cy="13901"/>
          </a:xfrm>
          <a:prstGeom prst="line">
            <a:avLst/>
          </a:prstGeom>
          <a:noFill/>
          <a:ln w="53975" cap="flat" cmpd="sng" algn="ctr">
            <a:solidFill>
              <a:schemeClr val="tx1"/>
            </a:solidFill>
            <a:prstDash val="solid"/>
            <a:round/>
            <a:headEnd type="none" w="med" len="med"/>
            <a:tailEnd type="triangle" w="med" len="med"/>
          </a:ln>
          <a:effectLst/>
        </p:spPr>
      </p:cxnSp>
      <p:cxnSp>
        <p:nvCxnSpPr>
          <p:cNvPr id="35" name="Straight Connector 34"/>
          <p:cNvCxnSpPr>
            <a:stCxn id="16" idx="0"/>
          </p:cNvCxnSpPr>
          <p:nvPr/>
        </p:nvCxnSpPr>
        <p:spPr bwMode="auto">
          <a:xfrm rot="5400000" flipH="1" flipV="1">
            <a:off x="2761567" y="4667934"/>
            <a:ext cx="496669" cy="2"/>
          </a:xfrm>
          <a:prstGeom prst="line">
            <a:avLst/>
          </a:prstGeom>
          <a:noFill/>
          <a:ln w="53975" cap="flat" cmpd="sng" algn="ctr">
            <a:solidFill>
              <a:schemeClr val="tx1"/>
            </a:solidFill>
            <a:prstDash val="solid"/>
            <a:round/>
            <a:headEnd type="none" w="med" len="med"/>
            <a:tailEnd type="triangle" w="med" len="med"/>
          </a:ln>
          <a:effectLst/>
        </p:spPr>
      </p:cxnSp>
      <p:cxnSp>
        <p:nvCxnSpPr>
          <p:cNvPr id="38" name="Straight Connector 37"/>
          <p:cNvCxnSpPr>
            <a:endCxn id="20" idx="1"/>
          </p:cNvCxnSpPr>
          <p:nvPr/>
        </p:nvCxnSpPr>
        <p:spPr bwMode="auto">
          <a:xfrm flipV="1">
            <a:off x="5562600" y="3230535"/>
            <a:ext cx="228600" cy="46063"/>
          </a:xfrm>
          <a:prstGeom prst="line">
            <a:avLst/>
          </a:prstGeom>
          <a:noFill/>
          <a:ln w="53975" cap="flat" cmpd="sng" algn="ctr">
            <a:solidFill>
              <a:schemeClr val="tx1"/>
            </a:solidFill>
            <a:prstDash val="solid"/>
            <a:round/>
            <a:headEnd type="none" w="med" len="med"/>
            <a:tailEnd type="triangle" w="med" len="med"/>
          </a:ln>
          <a:effectLst/>
        </p:spPr>
      </p:cxnSp>
      <p:cxnSp>
        <p:nvCxnSpPr>
          <p:cNvPr id="40" name="Straight Connector 39"/>
          <p:cNvCxnSpPr>
            <a:stCxn id="19" idx="0"/>
          </p:cNvCxnSpPr>
          <p:nvPr/>
        </p:nvCxnSpPr>
        <p:spPr bwMode="auto">
          <a:xfrm rot="5400000" flipH="1" flipV="1">
            <a:off x="4690968" y="3644003"/>
            <a:ext cx="295465" cy="1"/>
          </a:xfrm>
          <a:prstGeom prst="line">
            <a:avLst/>
          </a:prstGeom>
          <a:noFill/>
          <a:ln w="53975" cap="flat" cmpd="sng" algn="ctr">
            <a:solidFill>
              <a:schemeClr val="tx1"/>
            </a:solidFill>
            <a:prstDash val="solid"/>
            <a:round/>
            <a:headEnd type="none" w="med" len="med"/>
            <a:tailEnd type="triangle" w="med" len="med"/>
          </a:ln>
          <a:effectLst/>
        </p:spPr>
      </p:cxnSp>
      <p:cxnSp>
        <p:nvCxnSpPr>
          <p:cNvPr id="44" name="Straight Connector 43"/>
          <p:cNvCxnSpPr>
            <a:stCxn id="20" idx="3"/>
          </p:cNvCxnSpPr>
          <p:nvPr/>
        </p:nvCxnSpPr>
        <p:spPr bwMode="auto">
          <a:xfrm>
            <a:off x="7315200" y="3230535"/>
            <a:ext cx="381000" cy="1588"/>
          </a:xfrm>
          <a:prstGeom prst="line">
            <a:avLst/>
          </a:prstGeom>
          <a:noFill/>
          <a:ln w="53975" cap="flat" cmpd="sng" algn="ctr">
            <a:solidFill>
              <a:schemeClr val="tx1"/>
            </a:solidFill>
            <a:prstDash val="solid"/>
            <a:round/>
            <a:headEnd type="none" w="med" len="med"/>
            <a:tailEnd type="triangle" w="med" len="med"/>
          </a:ln>
          <a:effectLst/>
        </p:spPr>
      </p:cxnSp>
      <p:cxnSp>
        <p:nvCxnSpPr>
          <p:cNvPr id="48" name="Straight Connector 47"/>
          <p:cNvCxnSpPr>
            <a:endCxn id="21" idx="0"/>
          </p:cNvCxnSpPr>
          <p:nvPr/>
        </p:nvCxnSpPr>
        <p:spPr bwMode="auto">
          <a:xfrm rot="5400000">
            <a:off x="7783446" y="2144643"/>
            <a:ext cx="1197112" cy="3"/>
          </a:xfrm>
          <a:prstGeom prst="line">
            <a:avLst/>
          </a:prstGeom>
          <a:noFill/>
          <a:ln w="5397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rot="16200000" flipH="1">
            <a:off x="7906175" y="4077060"/>
            <a:ext cx="951655" cy="4"/>
          </a:xfrm>
          <a:prstGeom prst="line">
            <a:avLst/>
          </a:prstGeom>
          <a:noFill/>
          <a:ln w="53975" cap="flat" cmpd="sng" algn="ctr">
            <a:solidFill>
              <a:schemeClr val="tx1"/>
            </a:solidFill>
            <a:prstDash val="solid"/>
            <a:round/>
            <a:headEnd type="none" w="med" len="med"/>
            <a:tailEnd type="triangle" w="med" len="med"/>
          </a:ln>
          <a:effectLst/>
        </p:spPr>
      </p:cxnSp>
      <p:cxnSp>
        <p:nvCxnSpPr>
          <p:cNvPr id="55" name="Straight Connector 54"/>
          <p:cNvCxnSpPr>
            <a:stCxn id="11" idx="3"/>
          </p:cNvCxnSpPr>
          <p:nvPr/>
        </p:nvCxnSpPr>
        <p:spPr bwMode="auto">
          <a:xfrm>
            <a:off x="1828800" y="1365766"/>
            <a:ext cx="5486400" cy="1588"/>
          </a:xfrm>
          <a:prstGeom prst="line">
            <a:avLst/>
          </a:prstGeom>
          <a:noFill/>
          <a:ln w="53975" cap="flat" cmpd="sng" algn="ctr">
            <a:solidFill>
              <a:schemeClr val="tx1"/>
            </a:solidFill>
            <a:prstDash val="solid"/>
            <a:round/>
            <a:headEnd type="none" w="med" len="med"/>
            <a:tailEnd type="triangle" w="med" len="med"/>
          </a:ln>
          <a:effectLst/>
        </p:spPr>
      </p:cxnSp>
      <p:sp>
        <p:nvSpPr>
          <p:cNvPr id="34" name="Oval 33"/>
          <p:cNvSpPr/>
          <p:nvPr/>
        </p:nvSpPr>
        <p:spPr bwMode="auto">
          <a:xfrm>
            <a:off x="5715000" y="2731532"/>
            <a:ext cx="1752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6" name="Oval 35"/>
          <p:cNvSpPr/>
          <p:nvPr/>
        </p:nvSpPr>
        <p:spPr bwMode="auto">
          <a:xfrm>
            <a:off x="7067550" y="647700"/>
            <a:ext cx="2076450" cy="1104900"/>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7" name="Oval 36"/>
          <p:cNvSpPr/>
          <p:nvPr/>
        </p:nvSpPr>
        <p:spPr bwMode="auto">
          <a:xfrm>
            <a:off x="-38100" y="3352800"/>
            <a:ext cx="1752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3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4109" y="1447699"/>
            <a:ext cx="889782" cy="876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Oval 41"/>
          <p:cNvSpPr/>
          <p:nvPr/>
        </p:nvSpPr>
        <p:spPr bwMode="auto">
          <a:xfrm>
            <a:off x="-76200" y="1447800"/>
            <a:ext cx="2895600" cy="926068"/>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43" name="Picture 4" descr="http://2.bp.blogspot.com/-2UEVFiN2iWc/TkqHDvo6vlI/AAAAAAAAAEg/Kq4VJTpo04c/s1600/600px-WiimoteButton1.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4419600"/>
            <a:ext cx="485774" cy="48681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blog.modernica.net/wp-content/uploads/2011/1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8772" y="2342072"/>
            <a:ext cx="452456" cy="45342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http://upload.wikimedia.org/wikipedia/commons/6/69/VET_3_circl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0950" y="3740319"/>
            <a:ext cx="715567" cy="7155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myecab.com/wp-content/uploads/2011/02/Searc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2200" y="340995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7042" name="灯片编号占位符 3"/>
          <p:cNvSpPr txBox="1">
            <a:spLocks noGrp="1"/>
          </p:cNvSpPr>
          <p:nvPr/>
        </p:nvSpPr>
        <p:spPr bwMode="auto">
          <a:xfrm>
            <a:off x="8223250" y="62484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r"/>
            <a:fld id="{A6AED4B1-8392-4878-9800-EEFB74C2478E}" type="slidenum">
              <a:rPr lang="zh-CN" altLang="en-US" sz="1400">
                <a:ea typeface="SimSun" pitchFamily="2" charset="-122"/>
              </a:rPr>
            </a:fld>
            <a:endParaRPr lang="en-US" altLang="zh-CN" sz="1400">
              <a:ea typeface="SimSun" pitchFamily="2" charset="-122"/>
            </a:endParaRPr>
          </a:p>
        </p:txBody>
      </p:sp>
      <p:pic>
        <p:nvPicPr>
          <p:cNvPr id="87045" name="Picture 4" descr="http://tbn1.google.com/images?q=tbn:HXTxyjPCrqpw1M:http://www.beust.com/pics/magnifying-gla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9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6"/>
          <p:cNvSpPr>
            <a:spLocks noChangeArrowheads="1"/>
          </p:cNvSpPr>
          <p:nvPr/>
        </p:nvSpPr>
        <p:spPr bwMode="auto">
          <a:xfrm>
            <a:off x="404813" y="2080418"/>
            <a:ext cx="4471988" cy="1847057"/>
          </a:xfrm>
          <a:prstGeom prst="cloudCallout">
            <a:avLst>
              <a:gd name="adj1" fmla="val 16156"/>
              <a:gd name="adj2" fmla="val 55112"/>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800" b="1" dirty="0">
                <a:solidFill>
                  <a:srgbClr val="FF0000"/>
                </a:solidFill>
              </a:rPr>
              <a:t>Efficient file lookup technique</a:t>
            </a:r>
            <a:endParaRPr lang="en-US" sz="2800" b="1" dirty="0">
              <a:solidFill>
                <a:srgbClr val="FF0000"/>
              </a:solidFill>
              <a:latin typeface="+mn-lt"/>
            </a:endParaRPr>
          </a:p>
        </p:txBody>
      </p:sp>
      <p:pic>
        <p:nvPicPr>
          <p:cNvPr id="9220" name="Picture 4" descr="http://kontrawize.blogs.com/fpml/Screenshot-fpml-4-7-7-rec-2-width-5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394" y="388937"/>
            <a:ext cx="3553206" cy="3421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6"/>
          <p:cNvSpPr>
            <a:spLocks noChangeArrowheads="1"/>
          </p:cNvSpPr>
          <p:nvPr/>
        </p:nvSpPr>
        <p:spPr bwMode="auto">
          <a:xfrm>
            <a:off x="3167954" y="6015653"/>
            <a:ext cx="5029200" cy="761464"/>
          </a:xfrm>
          <a:prstGeom prst="rect">
            <a:avLst/>
          </a:prstGeom>
          <a:solidFill>
            <a:schemeClr val="accent1"/>
          </a:solidFill>
          <a:ln w="9525">
            <a:solidFill>
              <a:schemeClr val="tx1"/>
            </a:solidFill>
            <a:miter lim="800000"/>
          </a:ln>
        </p:spPr>
        <p:txBody>
          <a:bodyPr wrap="none" anchor="ctr"/>
          <a:lstStyle/>
          <a:p>
            <a:r>
              <a:rPr lang="en-US" dirty="0">
                <a:latin typeface="Times New Roman" pitchFamily="18" charset="0"/>
                <a:cs typeface="Times New Roman" pitchFamily="18" charset="0"/>
              </a:rPr>
              <a:t>To sort the file names into an index,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for example, based on the hash value.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1143000"/>
            <a:ext cx="77724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FAT vs. NTFS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147" name="Rectangle 3"/>
          <p:cNvSpPr>
            <a:spLocks noGrp="1" noChangeArrowheads="1"/>
          </p:cNvSpPr>
          <p:nvPr>
            <p:ph type="body" idx="1"/>
          </p:nvPr>
        </p:nvSpPr>
        <p:spPr>
          <a:xfrm>
            <a:off x="533400" y="2362200"/>
            <a:ext cx="7772400" cy="3886200"/>
          </a:xfrm>
        </p:spPr>
        <p:txBody>
          <a:bodyPr/>
          <a:lstStyle/>
          <a:p>
            <a:pPr algn="just"/>
            <a:r>
              <a:rPr lang="en-US" dirty="0">
                <a:latin typeface="Times New Roman" pitchFamily="18" charset="0"/>
                <a:cs typeface="Times New Roman" pitchFamily="18" charset="0"/>
              </a:rPr>
              <a:t>FAT will still exist in mobile and small storage devices, but NTFS more likely for Windows</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NTFS is more complex and more scalable</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FAT retrieves a file by searching </a:t>
            </a:r>
            <a:r>
              <a:rPr lang="en-US" dirty="0">
                <a:effectLst>
                  <a:outerShdw blurRad="38100" dist="38100" dir="2700000" algn="tl">
                    <a:srgbClr val="000000">
                      <a:alpha val="43137"/>
                    </a:srgbClr>
                  </a:outerShdw>
                </a:effectLst>
                <a:latin typeface="Times New Roman" pitchFamily="18" charset="0"/>
                <a:cs typeface="Times New Roman" pitchFamily="18" charset="0"/>
              </a:rPr>
              <a:t>the chain of allocation units/directory entries</a:t>
            </a:r>
            <a:r>
              <a:rPr lang="en-US" dirty="0">
                <a:latin typeface="Times New Roman" pitchFamily="18" charset="0"/>
                <a:cs typeface="Times New Roman" pitchFamily="18" charset="0"/>
              </a:rPr>
              <a:t>, NTFS finds files more directly</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5" name="Title 1"/>
          <p:cNvSpPr txBox="1"/>
          <p:nvPr/>
        </p:nvSpPr>
        <p:spPr bwMode="auto">
          <a:xfrm>
            <a:off x="304800" y="76200"/>
            <a:ext cx="8534400" cy="8382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606425" y="152400"/>
            <a:ext cx="7772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Index</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0" name="Rectangle 2"/>
          <p:cNvSpPr txBox="1">
            <a:spLocks noChangeArrowheads="1"/>
          </p:cNvSpPr>
          <p:nvPr/>
        </p:nvSpPr>
        <p:spPr bwMode="auto">
          <a:xfrm>
            <a:off x="76200" y="838200"/>
            <a:ext cx="8839200" cy="5460957"/>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buFont typeface="Wingdings" panose="05000000000000000000" pitchFamily="2" charset="2"/>
              <a:buChar char="q"/>
            </a:pPr>
            <a:r>
              <a:rPr lang="en-US" altLang="en-US" sz="3200" kern="0" dirty="0">
                <a:solidFill>
                  <a:schemeClr val="accent2"/>
                </a:solidFill>
                <a:latin typeface="Times New Roman" pitchFamily="18" charset="0"/>
                <a:ea typeface="SimSun" pitchFamily="2" charset="-122"/>
                <a:cs typeface="Times New Roman" pitchFamily="18" charset="0"/>
              </a:rPr>
              <a:t>NTFS uses index data structures in many situations. An index in NTFS is a collection of attributes that is stored </a:t>
            </a:r>
            <a:r>
              <a:rPr lang="en-US" altLang="en-US" sz="3200" b="1" kern="0" dirty="0">
                <a:solidFill>
                  <a:schemeClr val="accent2"/>
                </a:solidFill>
                <a:latin typeface="Times New Roman" pitchFamily="18" charset="0"/>
                <a:ea typeface="SimSun" pitchFamily="2" charset="-122"/>
                <a:cs typeface="Times New Roman" pitchFamily="18" charset="0"/>
              </a:rPr>
              <a:t>in a sorted order</a:t>
            </a:r>
            <a:r>
              <a:rPr lang="en-US" altLang="en-US" sz="3200" kern="0" dirty="0">
                <a:solidFill>
                  <a:schemeClr val="accent2"/>
                </a:solidFill>
                <a:latin typeface="Times New Roman" pitchFamily="18" charset="0"/>
                <a:ea typeface="SimSun" pitchFamily="2" charset="-122"/>
                <a:cs typeface="Times New Roman" pitchFamily="18" charset="0"/>
              </a:rPr>
              <a:t>, which can be used for </a:t>
            </a:r>
            <a:r>
              <a:rPr lang="en-US" altLang="en-US" sz="3200" b="1" kern="0" dirty="0">
                <a:solidFill>
                  <a:schemeClr val="accent2"/>
                </a:solidFill>
                <a:latin typeface="Times New Roman" pitchFamily="18" charset="0"/>
                <a:ea typeface="SimSun" pitchFamily="2" charset="-122"/>
                <a:cs typeface="Times New Roman" pitchFamily="18" charset="0"/>
              </a:rPr>
              <a:t>fast lookup</a:t>
            </a:r>
            <a:r>
              <a:rPr lang="en-US" altLang="en-US" sz="3200" kern="0" dirty="0">
                <a:solidFill>
                  <a:schemeClr val="accent2"/>
                </a:solidFill>
                <a:latin typeface="Times New Roman" pitchFamily="18" charset="0"/>
                <a:ea typeface="SimSun" pitchFamily="2" charset="-122"/>
                <a:cs typeface="Times New Roman" pitchFamily="18" charset="0"/>
              </a:rPr>
              <a:t>.</a:t>
            </a:r>
            <a:endParaRPr lang="en-US" altLang="en-US" sz="3200" kern="0" dirty="0">
              <a:solidFill>
                <a:schemeClr val="accent2"/>
              </a:solidFill>
              <a:latin typeface="Times New Roman" pitchFamily="18" charset="0"/>
              <a:ea typeface="SimSun" pitchFamily="2" charset="-122"/>
              <a:cs typeface="Times New Roman" pitchFamily="18" charset="0"/>
            </a:endParaRPr>
          </a:p>
          <a:p>
            <a:pPr lvl="1" algn="just">
              <a:spcBef>
                <a:spcPct val="0"/>
              </a:spcBef>
              <a:buClrTx/>
              <a:buSzTx/>
              <a:buFont typeface="Wingdings" panose="05000000000000000000" pitchFamily="2" charset="2"/>
              <a:buChar char="Ø"/>
            </a:pPr>
            <a:r>
              <a:rPr lang="en-US" altLang="en-US" sz="2800" kern="0" dirty="0">
                <a:solidFill>
                  <a:schemeClr val="accent2"/>
                </a:solidFill>
                <a:latin typeface="Times New Roman" pitchFamily="18" charset="0"/>
                <a:ea typeface="SimSun" pitchFamily="2" charset="-122"/>
                <a:cs typeface="Times New Roman" pitchFamily="18" charset="0"/>
              </a:rPr>
              <a:t>The most common usage of </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an index is in a directory</a:t>
            </a:r>
            <a:r>
              <a:rPr lang="en-US" altLang="en-US" sz="2800" kern="0" dirty="0">
                <a:solidFill>
                  <a:schemeClr val="accent2"/>
                </a:solidFill>
                <a:latin typeface="Times New Roman" pitchFamily="18" charset="0"/>
                <a:ea typeface="SimSun" pitchFamily="2" charset="-122"/>
                <a:cs typeface="Times New Roman" pitchFamily="18" charset="0"/>
              </a:rPr>
              <a:t> because directories contain $FILE_NAME attributes.</a:t>
            </a:r>
            <a:endParaRPr lang="en-US" altLang="en-US" sz="2800" kern="0" dirty="0">
              <a:solidFill>
                <a:schemeClr val="accent2"/>
              </a:solidFill>
              <a:latin typeface="Times New Roman" pitchFamily="18" charset="0"/>
              <a:ea typeface="SimSun" pitchFamily="2" charset="-122"/>
              <a:cs typeface="Times New Roman" pitchFamily="18" charset="0"/>
            </a:endParaRPr>
          </a:p>
          <a:p>
            <a:pPr lvl="1" algn="just">
              <a:spcBef>
                <a:spcPct val="0"/>
              </a:spcBef>
              <a:buClrTx/>
              <a:buSzTx/>
              <a:buFont typeface="Wingdings" panose="05000000000000000000" pitchFamily="2" charset="2"/>
              <a:buChar char="Ø"/>
            </a:pPr>
            <a:r>
              <a:rPr lang="en-US" altLang="en-US" sz="2800" kern="0" dirty="0">
                <a:solidFill>
                  <a:schemeClr val="accent2"/>
                </a:solidFill>
                <a:latin typeface="Times New Roman" pitchFamily="18" charset="0"/>
                <a:ea typeface="SimSun" pitchFamily="2" charset="-122"/>
                <a:cs typeface="Times New Roman" pitchFamily="18" charset="0"/>
              </a:rPr>
              <a:t>An NTFS index sorts $FILE_NAME attributes (particularly </a:t>
            </a:r>
            <a:r>
              <a:rPr lang="en-US" altLang="en-US" sz="2800" b="1" kern="0" dirty="0">
                <a:solidFill>
                  <a:schemeClr val="accent2"/>
                </a:solidFill>
                <a:highlight>
                  <a:srgbClr val="FFFF00"/>
                </a:highlight>
                <a:latin typeface="Times New Roman" pitchFamily="18" charset="0"/>
                <a:ea typeface="SimSun" pitchFamily="2" charset="-122"/>
                <a:cs typeface="Times New Roman" pitchFamily="18" charset="0"/>
              </a:rPr>
              <a:t>file names</a:t>
            </a:r>
            <a:r>
              <a:rPr lang="en-US" altLang="en-US" sz="2800" kern="0" dirty="0">
                <a:solidFill>
                  <a:schemeClr val="accent2"/>
                </a:solidFill>
                <a:latin typeface="Times New Roman" pitchFamily="18" charset="0"/>
                <a:ea typeface="SimSun" pitchFamily="2" charset="-122"/>
                <a:cs typeface="Times New Roman" pitchFamily="18" charset="0"/>
              </a:rPr>
              <a:t>) into a tree, specifically a </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a:t>
            </a:r>
            <a:r>
              <a:rPr lang="en-US" altLang="en-US" sz="2800" kern="0" dirty="0">
                <a:solidFill>
                  <a:schemeClr val="accent2"/>
                </a:solidFill>
                <a:latin typeface="Times New Roman" pitchFamily="18" charset="0"/>
                <a:ea typeface="SimSun" pitchFamily="2" charset="-122"/>
                <a:cs typeface="Times New Roman" pitchFamily="18" charset="0"/>
              </a:rPr>
              <a:t>.</a:t>
            </a:r>
            <a:endParaRPr lang="en-US" altLang="en-US" sz="2800" kern="0" dirty="0">
              <a:solidFill>
                <a:schemeClr val="accent2"/>
              </a:solidFill>
              <a:latin typeface="Times New Roman" pitchFamily="18" charset="0"/>
              <a:ea typeface="SimSun" pitchFamily="2" charset="-122"/>
              <a:cs typeface="Times New Roman" pitchFamily="18" charset="0"/>
            </a:endParaRPr>
          </a:p>
          <a:p>
            <a:pPr marL="1371600" lvl="2" indent="-457200" algn="just">
              <a:spcBef>
                <a:spcPct val="0"/>
              </a:spcBef>
              <a:buClrTx/>
              <a:buSzTx/>
              <a:buFont typeface="Wingdings" panose="05000000000000000000" pitchFamily="2" charset="2"/>
              <a:buChar char="v"/>
            </a:pPr>
            <a:r>
              <a:rPr lang="en-US" altLang="en-US" sz="2800" kern="0" dirty="0">
                <a:solidFill>
                  <a:schemeClr val="accent2"/>
                </a:solidFill>
                <a:latin typeface="Times New Roman" pitchFamily="18" charset="0"/>
                <a:ea typeface="SimSun" pitchFamily="2" charset="-122"/>
                <a:cs typeface="Times New Roman" pitchFamily="18" charset="0"/>
              </a:rPr>
              <a:t>A tree is a group of data structures called nodes that are linked together such that there is a head node and it branches out to the other nodes.</a:t>
            </a:r>
            <a:endParaRPr lang="en-US" altLang="en-US" sz="2800" kern="0" dirty="0">
              <a:solidFill>
                <a:schemeClr val="accent2"/>
              </a:solidFill>
              <a:latin typeface="Times New Roman" pitchFamily="18" charset="0"/>
              <a:ea typeface="SimSun" pitchFamily="2" charset="-122"/>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994650" y="6324600"/>
            <a:ext cx="768350" cy="457200"/>
          </a:xfrm>
        </p:spPr>
        <p:txBody>
          <a:bodyPr/>
          <a:lstStyle/>
          <a:p>
            <a:pPr>
              <a:defRPr/>
            </a:pPr>
            <a:fld id="{FDEF4AB8-EBD9-4FDD-BB48-A030665EC33D}" type="slidenum">
              <a:rPr lang="zh-CN" altLang="en-US" smtClean="0"/>
            </a:fld>
            <a:endParaRPr lang="en-US" altLang="zh-CN"/>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120700"/>
            <a:ext cx="5091112" cy="49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http://tbn1.google.com/images?q=tbn:HXTxyjPCrqpw1M:http://www.beust.com/pics/magnifying-glas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9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bwMode="auto">
          <a:xfrm>
            <a:off x="1981200" y="5334000"/>
            <a:ext cx="1524000" cy="533400"/>
          </a:xfrm>
          <a:prstGeom prst="ellipse">
            <a:avLst/>
          </a:prstGeom>
          <a:noFill/>
          <a:ln w="857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nvGrpSpPr>
          <p:cNvPr id="10" name="Group 9"/>
          <p:cNvGrpSpPr/>
          <p:nvPr/>
        </p:nvGrpSpPr>
        <p:grpSpPr>
          <a:xfrm>
            <a:off x="3505200" y="228600"/>
            <a:ext cx="5461000" cy="5105400"/>
            <a:chOff x="3505200" y="228600"/>
            <a:chExt cx="5461000" cy="5105400"/>
          </a:xfrm>
        </p:grpSpPr>
        <p:sp>
          <p:nvSpPr>
            <p:cNvPr id="7" name="Rectangle 6"/>
            <p:cNvSpPr/>
            <p:nvPr/>
          </p:nvSpPr>
          <p:spPr bwMode="auto">
            <a:xfrm>
              <a:off x="3505200" y="828675"/>
              <a:ext cx="1676400" cy="4505325"/>
            </a:xfrm>
            <a:prstGeom prst="rect">
              <a:avLst/>
            </a:prstGeom>
            <a:noFill/>
            <a:ln w="730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2"/>
            <p:cNvSpPr txBox="1">
              <a:spLocks noChangeArrowheads="1"/>
            </p:cNvSpPr>
            <p:nvPr/>
          </p:nvSpPr>
          <p:spPr bwMode="auto">
            <a:xfrm>
              <a:off x="5689600" y="228600"/>
              <a:ext cx="3276600" cy="1636675"/>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file names have been indexed</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grpSp>
      <p:grpSp>
        <p:nvGrpSpPr>
          <p:cNvPr id="3" name="Group 2"/>
          <p:cNvGrpSpPr/>
          <p:nvPr/>
        </p:nvGrpSpPr>
        <p:grpSpPr>
          <a:xfrm>
            <a:off x="7064109" y="4727631"/>
            <a:ext cx="1698891" cy="1063569"/>
            <a:chOff x="7064109" y="4727631"/>
            <a:chExt cx="1698891" cy="1063569"/>
          </a:xfrm>
        </p:grpSpPr>
        <p:pic>
          <p:nvPicPr>
            <p:cNvPr id="2" name="Picture 2" descr="Account Look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600" y="4760848"/>
              <a:ext cx="1549400" cy="10303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bwMode="auto">
            <a:xfrm rot="20729202">
              <a:off x="7064109" y="4727631"/>
              <a:ext cx="1329369"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rgbClr val="FF0000"/>
                  </a:solidFill>
                  <a:effectLst>
                    <a:outerShdw blurRad="38100" dist="38100" dir="2700000" algn="tl">
                      <a:srgbClr val="000000">
                        <a:alpha val="43137"/>
                      </a:srgbClr>
                    </a:outerShdw>
                  </a:effectLst>
                  <a:latin typeface="+mj-lt"/>
                  <a:ea typeface="SimSun" pitchFamily="2" charset="-122"/>
                  <a:cs typeface="+mj-cs"/>
                </a:rPr>
                <a:t>fast</a:t>
              </a:r>
              <a:endParaRPr kumimoji="0" lang="en-US" altLang="en-US" sz="3600" b="1" i="0"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mj-lt"/>
                <a:ea typeface="SimSun" pitchFamily="2" charset="-122"/>
                <a:cs typeface="+mj-c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82994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494392" y="1143000"/>
            <a:ext cx="8116207" cy="1219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NTFS uses Tree-based Indexing, specifically, B-Tree, A Balanced </a:t>
            </a:r>
            <a:r>
              <a:rPr lang="en-US" altLang="en-US" sz="32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Tree</a:t>
            </a: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Data Structure </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3600" y="3200400"/>
            <a:ext cx="4142695" cy="1151579"/>
          </a:xfrm>
          <a:prstGeom prst="rect">
            <a:avLst/>
          </a:prstGeom>
        </p:spPr>
      </p:pic>
      <p:sp>
        <p:nvSpPr>
          <p:cNvPr id="9" name="Rectangle 4"/>
          <p:cNvSpPr txBox="1">
            <a:spLocks noChangeArrowheads="1"/>
          </p:cNvSpPr>
          <p:nvPr/>
        </p:nvSpPr>
        <p:spPr bwMode="auto">
          <a:xfrm>
            <a:off x="133350" y="5715000"/>
            <a:ext cx="8763000" cy="1066800"/>
          </a:xfrm>
          <a:prstGeom prst="rect">
            <a:avLst/>
          </a:prstGeom>
          <a:noFill/>
          <a:ln w="9525">
            <a:noFill/>
            <a:miter lim="800000"/>
          </a:ln>
        </p:spPr>
        <p:txBody>
          <a:bodyPr vert="horz" wrap="square" lIns="91440" tIns="45720" rIns="91440" bIns="45720" numCol="1" anchor="t" anchorCtr="0" compatLnSpc="1"/>
          <a:lstStyle/>
          <a:p>
            <a:pPr marL="342900" lvl="0" indent="-342900">
              <a:spcAft>
                <a:spcPts val="1200"/>
              </a:spcAft>
            </a:pPr>
            <a:r>
              <a:rPr kumimoji="0" lang="en-US" sz="22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[1] </a:t>
            </a:r>
            <a:r>
              <a:rPr lang="en-US" sz="2200" kern="0" dirty="0">
                <a:latin typeface="Times New Roman" pitchFamily="18" charset="0"/>
                <a:cs typeface="Times New Roman" pitchFamily="18" charset="0"/>
              </a:rPr>
              <a:t>Knuth, Donald (1998), Sorting and Searching, The Art of Computer Programming, Volume 3 (Second ed.), Addison-Wesley, ISBN 0-201-89685-0.</a:t>
            </a:r>
            <a:endParaRPr lang="en-US" sz="2200" kern="0" dirty="0">
              <a:latin typeface="Times New Roman" pitchFamily="18" charset="0"/>
              <a:cs typeface="Times New Roman" pitchFamily="18" charset="0"/>
            </a:endParaRPr>
          </a:p>
          <a:p>
            <a:pPr marL="342900" lvl="0" indent="-342900">
              <a:spcAft>
                <a:spcPts val="1200"/>
              </a:spcAft>
            </a:pPr>
            <a:endParaRPr kumimoji="0" lang="en-US" sz="22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3700" y="1704975"/>
            <a:ext cx="23622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Slide Number Placeholder 3"/>
          <p:cNvSpPr>
            <a:spLocks noGrp="1"/>
          </p:cNvSpPr>
          <p:nvPr>
            <p:ph type="sldNum" sz="quarter" idx="12"/>
          </p:nvPr>
        </p:nvSpPr>
        <p:spPr>
          <a:xfrm>
            <a:off x="82994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443873" y="228600"/>
            <a:ext cx="7772400" cy="381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Some Terminologies on Tree</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5" name="Picture 2" descr="http://tvisnotdead.files.wordpress.com/2010/12/brand-recal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323" y="0"/>
            <a:ext cx="870577" cy="838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Grp="1" noChangeArrowheads="1"/>
          </p:cNvSpPr>
          <p:nvPr/>
        </p:nvSpPr>
        <p:spPr bwMode="auto">
          <a:xfrm>
            <a:off x="114301" y="685800"/>
            <a:ext cx="818514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folHlink"/>
              </a:buClr>
              <a:buSzPct val="75000"/>
              <a:buFont typeface="Monotype Sort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0000"/>
              <a:buFont typeface="Monotype Sort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80000"/>
              <a:buFont typeface="Wingdings" panose="05000000000000000000" pitchFamily="2" charset="2"/>
              <a:buChar char="1"/>
              <a:defRPr sz="2000">
                <a:solidFill>
                  <a:schemeClr val="tx1"/>
                </a:solidFill>
                <a:latin typeface="+mn-lt"/>
              </a:defRPr>
            </a:lvl3pPr>
            <a:lvl4pPr marL="1600200" indent="-228600" algn="l" rtl="0" eaLnBrk="0" fontAlgn="base" hangingPunct="0">
              <a:spcBef>
                <a:spcPct val="20000"/>
              </a:spcBef>
              <a:spcAft>
                <a:spcPct val="0"/>
              </a:spcAft>
              <a:buClr>
                <a:schemeClr val="tx2"/>
              </a:buClr>
              <a:buSzPct val="65000"/>
              <a:buFont typeface="Monotype Sort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9pPr>
          </a:lstStyle>
          <a:p>
            <a:pPr>
              <a:buFont typeface="Wingdings" panose="05000000000000000000" pitchFamily="2" charset="2"/>
              <a:buChar char="q"/>
            </a:pPr>
            <a:r>
              <a:rPr lang="en-US" b="1" i="1" dirty="0">
                <a:latin typeface="Times New Roman" pitchFamily="18" charset="0"/>
                <a:cs typeface="Times New Roman" pitchFamily="18" charset="0"/>
              </a:rPr>
              <a:t>Node</a:t>
            </a:r>
            <a:endParaRPr lang="en-US" b="1" i="1" dirty="0">
              <a:latin typeface="Times New Roman" pitchFamily="18" charset="0"/>
              <a:cs typeface="Times New Roman" pitchFamily="18" charset="0"/>
            </a:endParaRPr>
          </a:p>
          <a:p>
            <a:pPr lvl="1">
              <a:buFont typeface="Wingdings" panose="05000000000000000000" pitchFamily="2" charset="2"/>
              <a:buChar char="q"/>
            </a:pPr>
            <a:r>
              <a:rPr lang="en-US" sz="2800" dirty="0">
                <a:latin typeface="Times New Roman" pitchFamily="18" charset="0"/>
                <a:cs typeface="Times New Roman" pitchFamily="18" charset="0"/>
              </a:rPr>
              <a:t>A node is a structure which may contain </a:t>
            </a:r>
            <a:r>
              <a:rPr lang="en-US" sz="2800" b="1" dirty="0">
                <a:latin typeface="Times New Roman" pitchFamily="18" charset="0"/>
                <a:cs typeface="Times New Roman" pitchFamily="18" charset="0"/>
              </a:rPr>
              <a:t>value</a:t>
            </a:r>
            <a:r>
              <a:rPr lang="en-US" sz="2800" dirty="0">
                <a:latin typeface="Times New Roman" pitchFamily="18" charset="0"/>
                <a:cs typeface="Times New Roman" pitchFamily="18" charset="0"/>
              </a:rPr>
              <a:t>(s) (</a:t>
            </a:r>
            <a:r>
              <a:rPr lang="en-US" sz="2800" b="1" dirty="0">
                <a:latin typeface="Times New Roman" pitchFamily="18" charset="0"/>
                <a:cs typeface="Times New Roman" pitchFamily="18" charset="0"/>
              </a:rPr>
              <a:t>key</a:t>
            </a:r>
            <a:r>
              <a:rPr lang="en-US" sz="2800" dirty="0">
                <a:latin typeface="Times New Roman" pitchFamily="18" charset="0"/>
                <a:cs typeface="Times New Roman" pitchFamily="18" charset="0"/>
              </a:rPr>
              <a:t>(s)) </a:t>
            </a:r>
            <a:endParaRPr lang="en-US" sz="2800" i="1" dirty="0">
              <a:latin typeface="Times New Roman" pitchFamily="18" charset="0"/>
              <a:cs typeface="Times New Roman" pitchFamily="18" charset="0"/>
            </a:endParaRPr>
          </a:p>
          <a:p>
            <a:pPr>
              <a:buFont typeface="Wingdings" panose="05000000000000000000" pitchFamily="2" charset="2"/>
              <a:buChar char="q"/>
            </a:pPr>
            <a:r>
              <a:rPr lang="en-US" b="1" i="1" dirty="0">
                <a:latin typeface="Times New Roman" pitchFamily="18" charset="0"/>
                <a:cs typeface="Times New Roman" pitchFamily="18" charset="0"/>
              </a:rPr>
              <a:t>Root</a:t>
            </a:r>
            <a:endParaRPr lang="en-US" b="1" i="1" dirty="0">
              <a:latin typeface="Times New Roman" pitchFamily="18" charset="0"/>
              <a:cs typeface="Times New Roman" pitchFamily="18" charset="0"/>
            </a:endParaRPr>
          </a:p>
          <a:p>
            <a:pPr lvl="1">
              <a:buFont typeface="Wingdings" panose="05000000000000000000" pitchFamily="2" charset="2"/>
              <a:buChar char="q"/>
            </a:pPr>
            <a:r>
              <a:rPr lang="en-US" sz="2800" dirty="0">
                <a:latin typeface="Times New Roman" pitchFamily="18" charset="0"/>
                <a:cs typeface="Times New Roman" pitchFamily="18" charset="0"/>
              </a:rPr>
              <a:t>The topmost node in a tree </a:t>
            </a:r>
            <a:endParaRPr lang="en-US" sz="2800" dirty="0">
              <a:latin typeface="Times New Roman" pitchFamily="18" charset="0"/>
              <a:cs typeface="Times New Roman" pitchFamily="18" charset="0"/>
            </a:endParaRPr>
          </a:p>
          <a:p>
            <a:pPr>
              <a:buFont typeface="Wingdings" panose="05000000000000000000" pitchFamily="2" charset="2"/>
              <a:buChar char="q"/>
            </a:pPr>
            <a:r>
              <a:rPr lang="en-US" b="1" i="1" dirty="0">
                <a:latin typeface="Times New Roman" pitchFamily="18" charset="0"/>
                <a:cs typeface="Times New Roman" pitchFamily="18" charset="0"/>
              </a:rPr>
              <a:t>Child</a:t>
            </a:r>
            <a:r>
              <a:rPr lang="en-US" b="1" dirty="0">
                <a:latin typeface="Times New Roman" pitchFamily="18" charset="0"/>
                <a:cs typeface="Times New Roman" pitchFamily="18" charset="0"/>
              </a:rPr>
              <a:t> and </a:t>
            </a:r>
            <a:r>
              <a:rPr lang="en-US" b="1" i="1" dirty="0">
                <a:latin typeface="Times New Roman" pitchFamily="18" charset="0"/>
                <a:cs typeface="Times New Roman" pitchFamily="18" charset="0"/>
              </a:rPr>
              <a:t>parent</a:t>
            </a:r>
            <a:endParaRPr lang="en-US" b="1" i="1"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Every node except the root has one parent </a:t>
            </a:r>
            <a:endParaRPr lang="en-US" sz="2800"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A node can have an arbitrary number of children</a:t>
            </a:r>
            <a:endParaRPr lang="en-US" sz="2800" dirty="0">
              <a:latin typeface="Times New Roman" pitchFamily="18" charset="0"/>
              <a:cs typeface="Times New Roman" pitchFamily="18" charset="0"/>
            </a:endParaRPr>
          </a:p>
          <a:p>
            <a:pPr>
              <a:buFont typeface="Wingdings" panose="05000000000000000000" pitchFamily="2" charset="2"/>
              <a:buChar char="q"/>
            </a:pPr>
            <a:r>
              <a:rPr lang="en-US" b="1" i="1" dirty="0">
                <a:latin typeface="Times New Roman" pitchFamily="18" charset="0"/>
                <a:cs typeface="Times New Roman" pitchFamily="18" charset="0"/>
              </a:rPr>
              <a:t>Leaves</a:t>
            </a:r>
            <a:endParaRPr lang="en-US" b="1" i="1"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Nodes with no children </a:t>
            </a:r>
            <a:endParaRPr lang="en-US" sz="2800" dirty="0">
              <a:latin typeface="Times New Roman" pitchFamily="18" charset="0"/>
              <a:cs typeface="Times New Roman" pitchFamily="18" charset="0"/>
            </a:endParaRPr>
          </a:p>
          <a:p>
            <a:pPr>
              <a:buFont typeface="Wingdings" panose="05000000000000000000" pitchFamily="2" charset="2"/>
              <a:buChar char="q"/>
            </a:pPr>
            <a:r>
              <a:rPr lang="en-US" b="1" i="1" dirty="0">
                <a:latin typeface="Times New Roman" pitchFamily="18" charset="0"/>
                <a:cs typeface="Times New Roman" pitchFamily="18" charset="0"/>
              </a:rPr>
              <a:t>Sibling</a:t>
            </a:r>
            <a:endParaRPr lang="en-US" b="1" i="1"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nodes with same parent</a:t>
            </a:r>
            <a:endParaRPr lang="en-US" sz="2800" dirty="0">
              <a:latin typeface="Times New Roman" pitchFamily="18" charset="0"/>
              <a:cs typeface="Times New Roman" pitchFamily="18" charset="0"/>
            </a:endParaRPr>
          </a:p>
        </p:txBody>
      </p:sp>
      <p:sp>
        <p:nvSpPr>
          <p:cNvPr id="8" name="Oval 7"/>
          <p:cNvSpPr/>
          <p:nvPr/>
        </p:nvSpPr>
        <p:spPr bwMode="auto">
          <a:xfrm>
            <a:off x="7162800" y="3276600"/>
            <a:ext cx="495300" cy="463034"/>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43700" y="1704975"/>
            <a:ext cx="23622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Slide Number Placeholder 3"/>
          <p:cNvSpPr>
            <a:spLocks noGrp="1"/>
          </p:cNvSpPr>
          <p:nvPr>
            <p:ph type="sldNum" sz="quarter" idx="12"/>
          </p:nvPr>
        </p:nvSpPr>
        <p:spPr>
          <a:xfrm>
            <a:off x="82994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27050" y="228600"/>
            <a:ext cx="7772400" cy="381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Some Terminologies on Tree (cont’d)</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5" name="Picture 2" descr="http://tvisnotdead.files.wordpress.com/2010/12/brand-recal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35323" y="0"/>
            <a:ext cx="870577" cy="838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Grp="1" noChangeArrowheads="1"/>
          </p:cNvSpPr>
          <p:nvPr/>
        </p:nvSpPr>
        <p:spPr bwMode="auto">
          <a:xfrm>
            <a:off x="76201" y="1066800"/>
            <a:ext cx="7010399"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marL="342900" indent="-342900" algn="l" rtl="0" eaLnBrk="0" fontAlgn="base" hangingPunct="0">
              <a:spcBef>
                <a:spcPct val="20000"/>
              </a:spcBef>
              <a:spcAft>
                <a:spcPct val="0"/>
              </a:spcAft>
              <a:buClr>
                <a:schemeClr val="folHlink"/>
              </a:buClr>
              <a:buSzPct val="75000"/>
              <a:buFont typeface="Monotype Sort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80000"/>
              <a:buFont typeface="Monotype Sort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folHlink"/>
              </a:buClr>
              <a:buSzPct val="80000"/>
              <a:buFont typeface="Wingdings" panose="05000000000000000000" pitchFamily="2" charset="2"/>
              <a:buChar char="1"/>
              <a:defRPr sz="2000">
                <a:solidFill>
                  <a:schemeClr val="tx1"/>
                </a:solidFill>
                <a:latin typeface="+mn-lt"/>
              </a:defRPr>
            </a:lvl3pPr>
            <a:lvl4pPr marL="1600200" indent="-228600" algn="l" rtl="0" eaLnBrk="0" fontAlgn="base" hangingPunct="0">
              <a:spcBef>
                <a:spcPct val="20000"/>
              </a:spcBef>
              <a:spcAft>
                <a:spcPct val="0"/>
              </a:spcAft>
              <a:buClr>
                <a:schemeClr val="tx2"/>
              </a:buClr>
              <a:buSzPct val="65000"/>
              <a:buFont typeface="Monotype Sorts" pitchFamily="2" charset="2"/>
              <a:buChar char="l"/>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chemeClr val="folHlink"/>
              </a:buClr>
              <a:buSzPct val="80000"/>
              <a:buFont typeface="Monotype Sorts" pitchFamily="2" charset="2"/>
              <a:buChar char="n"/>
              <a:defRPr sz="2000">
                <a:solidFill>
                  <a:schemeClr val="tx1"/>
                </a:solidFill>
                <a:latin typeface="+mn-lt"/>
              </a:defRPr>
            </a:lvl9pPr>
          </a:lstStyle>
          <a:p>
            <a:pPr>
              <a:buFont typeface="Wingdings" panose="05000000000000000000" pitchFamily="2" charset="2"/>
              <a:buChar char="q"/>
            </a:pPr>
            <a:r>
              <a:rPr lang="en-US" b="1" i="1" dirty="0">
                <a:solidFill>
                  <a:srgbClr val="FF0000"/>
                </a:solidFill>
                <a:latin typeface="Times New Roman" pitchFamily="18" charset="0"/>
                <a:cs typeface="Times New Roman" pitchFamily="18" charset="0"/>
              </a:rPr>
              <a:t>Depth of a node</a:t>
            </a:r>
            <a:endParaRPr lang="en-US" b="1" i="1" dirty="0">
              <a:solidFill>
                <a:srgbClr val="FF0000"/>
              </a:solidFill>
              <a:latin typeface="Times New Roman" pitchFamily="18" charset="0"/>
              <a:cs typeface="Times New Roman" pitchFamily="18" charset="0"/>
            </a:endParaRPr>
          </a:p>
          <a:p>
            <a:pPr lvl="1"/>
            <a:r>
              <a:rPr lang="en-US" sz="2800" dirty="0">
                <a:latin typeface="Times New Roman" pitchFamily="18" charset="0"/>
                <a:cs typeface="Times New Roman" pitchFamily="18" charset="0"/>
              </a:rPr>
              <a:t>length of the unique path from the root to that node</a:t>
            </a:r>
            <a:endParaRPr lang="en-US" sz="2800" dirty="0">
              <a:latin typeface="Times New Roman" pitchFamily="18" charset="0"/>
              <a:cs typeface="Times New Roman" pitchFamily="18" charset="0"/>
            </a:endParaRPr>
          </a:p>
          <a:p>
            <a:pPr lvl="1"/>
            <a:r>
              <a:rPr lang="en-US" sz="2800" u="sng" dirty="0">
                <a:latin typeface="Times New Roman" pitchFamily="18" charset="0"/>
                <a:cs typeface="Times New Roman" pitchFamily="18" charset="0"/>
              </a:rPr>
              <a:t>The depth of a tree</a:t>
            </a:r>
            <a:r>
              <a:rPr lang="en-US" sz="2800" dirty="0">
                <a:latin typeface="Times New Roman" pitchFamily="18" charset="0"/>
                <a:cs typeface="Times New Roman" pitchFamily="18" charset="0"/>
              </a:rPr>
              <a:t> is equal to the depth of the deepest leaf</a:t>
            </a:r>
            <a:endParaRPr lang="en-US" sz="2800" dirty="0">
              <a:latin typeface="Times New Roman" pitchFamily="18" charset="0"/>
              <a:cs typeface="Times New Roman" pitchFamily="18" charset="0"/>
            </a:endParaRPr>
          </a:p>
          <a:p>
            <a:pPr>
              <a:buFont typeface="Wingdings" panose="05000000000000000000" pitchFamily="2" charset="2"/>
              <a:buChar char="q"/>
            </a:pPr>
            <a:r>
              <a:rPr lang="en-US" b="1" i="1" dirty="0">
                <a:solidFill>
                  <a:srgbClr val="FF0000"/>
                </a:solidFill>
                <a:latin typeface="Times New Roman" pitchFamily="18" charset="0"/>
                <a:cs typeface="Times New Roman" pitchFamily="18" charset="0"/>
              </a:rPr>
              <a:t>Height of a node</a:t>
            </a:r>
            <a:endParaRPr lang="en-US" b="1" i="1" dirty="0">
              <a:solidFill>
                <a:srgbClr val="FF0000"/>
              </a:solidFill>
              <a:latin typeface="Times New Roman" pitchFamily="18" charset="0"/>
              <a:cs typeface="Times New Roman" pitchFamily="18" charset="0"/>
            </a:endParaRPr>
          </a:p>
          <a:p>
            <a:pPr lvl="1"/>
            <a:r>
              <a:rPr lang="en-US" sz="2800" dirty="0">
                <a:latin typeface="Times New Roman" pitchFamily="18" charset="0"/>
                <a:cs typeface="Times New Roman" pitchFamily="18" charset="0"/>
              </a:rPr>
              <a:t>The length of the longest downward path to a leaf from that node.</a:t>
            </a:r>
            <a:endParaRPr lang="en-US" sz="2800" dirty="0">
              <a:latin typeface="Times New Roman" pitchFamily="18" charset="0"/>
              <a:cs typeface="Times New Roman" pitchFamily="18" charset="0"/>
            </a:endParaRPr>
          </a:p>
          <a:p>
            <a:pPr lvl="1"/>
            <a:r>
              <a:rPr lang="en-US" sz="2800" dirty="0">
                <a:latin typeface="Times New Roman" pitchFamily="18" charset="0"/>
                <a:cs typeface="Times New Roman" pitchFamily="18" charset="0"/>
              </a:rPr>
              <a:t>All leaves are at height 0. </a:t>
            </a:r>
            <a:r>
              <a:rPr lang="en-US" sz="2800" u="sng" dirty="0">
                <a:latin typeface="Times New Roman" pitchFamily="18" charset="0"/>
                <a:cs typeface="Times New Roman" pitchFamily="18" charset="0"/>
              </a:rPr>
              <a:t>The </a:t>
            </a:r>
            <a:r>
              <a:rPr lang="en-US" sz="2800" b="1" u="sng" dirty="0">
                <a:highlight>
                  <a:srgbClr val="FFFF00"/>
                </a:highlight>
                <a:latin typeface="Times New Roman" pitchFamily="18" charset="0"/>
                <a:cs typeface="Times New Roman" pitchFamily="18" charset="0"/>
              </a:rPr>
              <a:t>height of a tree</a:t>
            </a:r>
            <a:r>
              <a:rPr lang="en-US" sz="2800" dirty="0">
                <a:latin typeface="Times New Roman" pitchFamily="18" charset="0"/>
                <a:cs typeface="Times New Roman" pitchFamily="18" charset="0"/>
              </a:rPr>
              <a:t> is equal to the height of the root</a:t>
            </a:r>
            <a:endParaRPr lang="en-US" sz="2800" dirty="0">
              <a:latin typeface="Times New Roman" pitchFamily="18" charset="0"/>
              <a:cs typeface="Times New Roman" pitchFamily="18" charset="0"/>
            </a:endParaRPr>
          </a:p>
        </p:txBody>
      </p:sp>
      <p:sp>
        <p:nvSpPr>
          <p:cNvPr id="8" name="Oval 7"/>
          <p:cNvSpPr/>
          <p:nvPr/>
        </p:nvSpPr>
        <p:spPr bwMode="auto">
          <a:xfrm>
            <a:off x="7162800" y="3276600"/>
            <a:ext cx="495300" cy="463034"/>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6"/>
          <p:cNvSpPr>
            <a:spLocks noChangeArrowheads="1"/>
          </p:cNvSpPr>
          <p:nvPr/>
        </p:nvSpPr>
        <p:spPr bwMode="auto">
          <a:xfrm>
            <a:off x="6718927" y="3810000"/>
            <a:ext cx="2272673" cy="470274"/>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Depth 3, </a:t>
            </a:r>
            <a:r>
              <a:rPr lang="en-US" sz="2000" b="1" dirty="0">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Height 0</a:t>
            </a: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3074" name="Picture 2" descr="http://inforrm.files.wordpress.com/2012/01/quiztitle.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15200" y="0"/>
            <a:ext cx="1828800" cy="102699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txBox="1">
            <a:spLocks noChangeArrowheads="1"/>
          </p:cNvSpPr>
          <p:nvPr/>
        </p:nvSpPr>
        <p:spPr bwMode="auto">
          <a:xfrm>
            <a:off x="381000" y="3733800"/>
            <a:ext cx="8610600" cy="2743200"/>
          </a:xfrm>
          <a:prstGeom prst="rect">
            <a:avLst/>
          </a:prstGeom>
          <a:noFill/>
          <a:ln w="9525">
            <a:noFill/>
            <a:miter lim="800000"/>
          </a:ln>
        </p:spPr>
        <p:txBody>
          <a:bodyPr vert="horz" wrap="square" lIns="91440" tIns="45720" rIns="91440" bIns="45720" numCol="1" anchor="ctr" anchorCtr="0" compatLnSpc="1"/>
          <a:lstStyle/>
          <a:p>
            <a:pPr marL="514350" lvl="1" indent="-514350">
              <a:spcBef>
                <a:spcPct val="0"/>
              </a:spcBef>
              <a:buClrTx/>
              <a:buSzTx/>
              <a:buAutoNum type="arabicParenR"/>
            </a:pPr>
            <a:r>
              <a:rPr lang="en-US" altLang="en-US" sz="2800" kern="0" dirty="0">
                <a:solidFill>
                  <a:schemeClr val="accent2"/>
                </a:solidFill>
                <a:latin typeface="Times New Roman" pitchFamily="18" charset="0"/>
                <a:ea typeface="SimSun" pitchFamily="2" charset="-122"/>
                <a:cs typeface="Times New Roman" pitchFamily="18" charset="0"/>
              </a:rPr>
              <a:t>How many child(ren) does node 9 have? What is child(ren) of node 9? </a:t>
            </a:r>
            <a:endParaRPr lang="en-US" altLang="en-US" sz="2800" kern="0" dirty="0">
              <a:solidFill>
                <a:schemeClr val="accent2"/>
              </a:solidFill>
              <a:latin typeface="Times New Roman" pitchFamily="18" charset="0"/>
              <a:ea typeface="SimSun" pitchFamily="2" charset="-122"/>
              <a:cs typeface="Times New Roman" pitchFamily="18" charset="0"/>
            </a:endParaRPr>
          </a:p>
          <a:p>
            <a:pPr marL="514350" lvl="1" indent="-514350">
              <a:spcBef>
                <a:spcPct val="0"/>
              </a:spcBef>
              <a:buClrTx/>
              <a:buSzTx/>
              <a:buFont typeface="ZapfDingbats" pitchFamily="82" charset="2"/>
              <a:buAutoNum type="arabicParenR"/>
            </a:pPr>
            <a:r>
              <a:rPr lang="en-US" altLang="en-US" sz="2800" kern="0" dirty="0">
                <a:solidFill>
                  <a:schemeClr val="accent2"/>
                </a:solidFill>
                <a:latin typeface="Times New Roman" pitchFamily="18" charset="0"/>
                <a:ea typeface="SimSun" pitchFamily="2" charset="-122"/>
                <a:cs typeface="Times New Roman" pitchFamily="18" charset="0"/>
              </a:rPr>
              <a:t>Which nodes are leaf nodes (leaves)?</a:t>
            </a:r>
            <a:endParaRPr lang="en-US" altLang="en-US" sz="2800" kern="0" dirty="0">
              <a:solidFill>
                <a:schemeClr val="accent2"/>
              </a:solidFill>
              <a:latin typeface="Times New Roman" pitchFamily="18" charset="0"/>
              <a:ea typeface="SimSun" pitchFamily="2" charset="-122"/>
              <a:cs typeface="Times New Roman" pitchFamily="18" charset="0"/>
            </a:endParaRPr>
          </a:p>
          <a:p>
            <a:pPr marL="0" lvl="1">
              <a:spcBef>
                <a:spcPct val="0"/>
              </a:spcBef>
              <a:buClrTx/>
              <a:buSzTx/>
            </a:pPr>
            <a:endParaRPr lang="en-US" altLang="en-US" sz="2800" kern="0" dirty="0">
              <a:solidFill>
                <a:schemeClr val="accent2"/>
              </a:solidFill>
              <a:latin typeface="Times New Roman" pitchFamily="18" charset="0"/>
              <a:ea typeface="SimSun" pitchFamily="2" charset="-122"/>
              <a:cs typeface="Times New Roman" pitchFamily="18" charset="0"/>
            </a:endParaRPr>
          </a:p>
          <a:p>
            <a:pPr marL="514350" lvl="1" indent="-514350">
              <a:spcBef>
                <a:spcPct val="0"/>
              </a:spcBef>
              <a:buClrTx/>
              <a:buSzTx/>
              <a:buFont typeface="+mj-lt"/>
              <a:buAutoNum type="arabicParenR" startAt="3"/>
            </a:pPr>
            <a:r>
              <a:rPr lang="en-US" altLang="en-US" sz="2800" kern="0" dirty="0">
                <a:solidFill>
                  <a:schemeClr val="accent2"/>
                </a:solidFill>
                <a:latin typeface="Times New Roman" pitchFamily="18" charset="0"/>
                <a:ea typeface="SimSun" pitchFamily="2" charset="-122"/>
                <a:cs typeface="Times New Roman" pitchFamily="18" charset="0"/>
              </a:rPr>
              <a:t>What is the height of node 8?</a:t>
            </a:r>
            <a:endParaRPr lang="en-US" altLang="en-US" sz="2800" kern="0" dirty="0">
              <a:solidFill>
                <a:schemeClr val="accent2"/>
              </a:solidFill>
              <a:latin typeface="Times New Roman" pitchFamily="18" charset="0"/>
              <a:ea typeface="SimSun" pitchFamily="2" charset="-122"/>
              <a:cs typeface="Times New Roman" pitchFamily="18" charset="0"/>
            </a:endParaRPr>
          </a:p>
          <a:p>
            <a:pPr marL="514350" lvl="1" indent="-514350">
              <a:spcBef>
                <a:spcPct val="0"/>
              </a:spcBef>
              <a:buClrTx/>
              <a:buSzTx/>
              <a:buFont typeface="ZapfDingbats" pitchFamily="82" charset="2"/>
              <a:buAutoNum type="arabicParenR" startAt="3"/>
            </a:pPr>
            <a:r>
              <a:rPr lang="en-US" altLang="en-US" sz="2800" kern="0" dirty="0">
                <a:solidFill>
                  <a:schemeClr val="accent2"/>
                </a:solidFill>
                <a:latin typeface="Times New Roman" pitchFamily="18" charset="0"/>
                <a:ea typeface="SimSun" pitchFamily="2" charset="-122"/>
                <a:cs typeface="Times New Roman" pitchFamily="18" charset="0"/>
              </a:rPr>
              <a:t>What is the depth of nodes 4, 6, 8, and 18?</a:t>
            </a:r>
            <a:endParaRPr lang="en-US" altLang="en-US" sz="2800" kern="0" dirty="0">
              <a:solidFill>
                <a:schemeClr val="accent2"/>
              </a:solidFill>
              <a:latin typeface="Times New Roman" pitchFamily="18" charset="0"/>
              <a:ea typeface="SimSun" pitchFamily="2" charset="-122"/>
              <a:cs typeface="Times New Roman" pitchFamily="18" charset="0"/>
            </a:endParaRPr>
          </a:p>
        </p:txBody>
      </p:sp>
      <p:grpSp>
        <p:nvGrpSpPr>
          <p:cNvPr id="29" name="Group 28"/>
          <p:cNvGrpSpPr/>
          <p:nvPr/>
        </p:nvGrpSpPr>
        <p:grpSpPr>
          <a:xfrm>
            <a:off x="1447800" y="685800"/>
            <a:ext cx="4343400" cy="2590800"/>
            <a:chOff x="1828800" y="685800"/>
            <a:chExt cx="4343400" cy="2590800"/>
          </a:xfrm>
        </p:grpSpPr>
        <p:sp>
          <p:nvSpPr>
            <p:cNvPr id="5" name="Flowchart: Connector 4"/>
            <p:cNvSpPr/>
            <p:nvPr/>
          </p:nvSpPr>
          <p:spPr bwMode="auto">
            <a:xfrm>
              <a:off x="3524250" y="6858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7</a:t>
              </a:r>
              <a:endParaRPr kumimoji="0" lang="en-CA" sz="2400" b="0" i="0" u="none" strike="noStrike" cap="none" normalizeH="0" baseline="0" dirty="0">
                <a:ln>
                  <a:noFill/>
                </a:ln>
                <a:solidFill>
                  <a:schemeClr val="tx1"/>
                </a:solidFill>
                <a:effectLst/>
                <a:latin typeface="Comic Sans MS" pitchFamily="66" charset="0"/>
              </a:endParaRPr>
            </a:p>
          </p:txBody>
        </p:sp>
        <p:sp>
          <p:nvSpPr>
            <p:cNvPr id="7" name="Flowchart: Connector 6"/>
            <p:cNvSpPr/>
            <p:nvPr/>
          </p:nvSpPr>
          <p:spPr bwMode="auto">
            <a:xfrm>
              <a:off x="2514600" y="16002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5</a:t>
              </a:r>
              <a:endParaRPr kumimoji="0" lang="en-CA" sz="2400" b="0" i="0" u="none" strike="noStrike" cap="none" normalizeH="0" baseline="0" dirty="0">
                <a:ln>
                  <a:noFill/>
                </a:ln>
                <a:solidFill>
                  <a:schemeClr val="tx1"/>
                </a:solidFill>
                <a:effectLst/>
                <a:latin typeface="Comic Sans MS" pitchFamily="66" charset="0"/>
              </a:endParaRPr>
            </a:p>
          </p:txBody>
        </p:sp>
        <p:sp>
          <p:nvSpPr>
            <p:cNvPr id="8" name="Flowchart: Connector 7"/>
            <p:cNvSpPr/>
            <p:nvPr/>
          </p:nvSpPr>
          <p:spPr bwMode="auto">
            <a:xfrm>
              <a:off x="4095750" y="25908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8</a:t>
              </a:r>
              <a:endParaRPr kumimoji="0" lang="en-CA" sz="2400" b="0" i="0" u="none" strike="noStrike" cap="none" normalizeH="0" baseline="0" dirty="0">
                <a:ln>
                  <a:noFill/>
                </a:ln>
                <a:solidFill>
                  <a:schemeClr val="tx1"/>
                </a:solidFill>
                <a:effectLst/>
                <a:latin typeface="Comic Sans MS" pitchFamily="66" charset="0"/>
              </a:endParaRPr>
            </a:p>
          </p:txBody>
        </p:sp>
        <p:sp>
          <p:nvSpPr>
            <p:cNvPr id="9" name="Flowchart: Connector 8"/>
            <p:cNvSpPr/>
            <p:nvPr/>
          </p:nvSpPr>
          <p:spPr bwMode="auto">
            <a:xfrm>
              <a:off x="1828800" y="25908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4</a:t>
              </a:r>
              <a:endParaRPr kumimoji="0" lang="en-CA" sz="2400" b="0" i="0" u="none" strike="noStrike" cap="none" normalizeH="0" baseline="0" dirty="0">
                <a:ln>
                  <a:noFill/>
                </a:ln>
                <a:solidFill>
                  <a:schemeClr val="tx1"/>
                </a:solidFill>
                <a:effectLst/>
                <a:latin typeface="Comic Sans MS" pitchFamily="66" charset="0"/>
              </a:endParaRPr>
            </a:p>
          </p:txBody>
        </p:sp>
        <p:sp>
          <p:nvSpPr>
            <p:cNvPr id="10" name="Flowchart: Connector 9"/>
            <p:cNvSpPr/>
            <p:nvPr/>
          </p:nvSpPr>
          <p:spPr bwMode="auto">
            <a:xfrm>
              <a:off x="4495800" y="16002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9</a:t>
              </a:r>
              <a:endParaRPr kumimoji="0" lang="en-CA" sz="2400" b="0" i="0" u="none" strike="noStrike" cap="none" normalizeH="0" baseline="0" dirty="0">
                <a:ln>
                  <a:noFill/>
                </a:ln>
                <a:solidFill>
                  <a:schemeClr val="tx1"/>
                </a:solidFill>
                <a:effectLst/>
                <a:latin typeface="Comic Sans MS" pitchFamily="66" charset="0"/>
              </a:endParaRPr>
            </a:p>
          </p:txBody>
        </p:sp>
        <p:sp>
          <p:nvSpPr>
            <p:cNvPr id="11" name="Flowchart: Connector 10"/>
            <p:cNvSpPr/>
            <p:nvPr/>
          </p:nvSpPr>
          <p:spPr bwMode="auto">
            <a:xfrm>
              <a:off x="3009900" y="2628900"/>
              <a:ext cx="685800" cy="6096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6</a:t>
              </a:r>
              <a:endParaRPr kumimoji="0" lang="en-CA" sz="2400" b="0" i="0" u="none" strike="noStrike" cap="none" normalizeH="0" baseline="0" dirty="0">
                <a:ln>
                  <a:noFill/>
                </a:ln>
                <a:solidFill>
                  <a:schemeClr val="tx1"/>
                </a:solidFill>
                <a:effectLst/>
                <a:latin typeface="Comic Sans MS" pitchFamily="66" charset="0"/>
              </a:endParaRPr>
            </a:p>
          </p:txBody>
        </p:sp>
        <p:sp>
          <p:nvSpPr>
            <p:cNvPr id="12" name="Flowchart: Connector 11"/>
            <p:cNvSpPr/>
            <p:nvPr/>
          </p:nvSpPr>
          <p:spPr bwMode="auto">
            <a:xfrm>
              <a:off x="5200650" y="2476500"/>
              <a:ext cx="971550" cy="800100"/>
            </a:xfrm>
            <a:prstGeom prst="flowChartConnector">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400" b="0" i="0" u="none" strike="noStrike" cap="none" normalizeH="0" baseline="0" dirty="0">
                  <a:ln>
                    <a:noFill/>
                  </a:ln>
                  <a:solidFill>
                    <a:schemeClr val="tx1"/>
                  </a:solidFill>
                  <a:effectLst/>
                  <a:latin typeface="Comic Sans MS" pitchFamily="66" charset="0"/>
                </a:rPr>
                <a:t>18</a:t>
              </a:r>
              <a:endParaRPr kumimoji="0" lang="en-CA" sz="2400" b="0" i="0" u="none" strike="noStrike" cap="none" normalizeH="0" baseline="0" dirty="0">
                <a:ln>
                  <a:noFill/>
                </a:ln>
                <a:solidFill>
                  <a:schemeClr val="tx1"/>
                </a:solidFill>
                <a:effectLst/>
                <a:latin typeface="Comic Sans MS" pitchFamily="66" charset="0"/>
              </a:endParaRPr>
            </a:p>
          </p:txBody>
        </p:sp>
        <p:cxnSp>
          <p:nvCxnSpPr>
            <p:cNvPr id="14" name="Straight Arrow Connector 13"/>
            <p:cNvCxnSpPr>
              <a:stCxn id="5" idx="3"/>
              <a:endCxn id="7" idx="7"/>
            </p:cNvCxnSpPr>
            <p:nvPr/>
          </p:nvCxnSpPr>
          <p:spPr bwMode="auto">
            <a:xfrm flipH="1">
              <a:off x="3099967" y="1206126"/>
              <a:ext cx="524716" cy="483348"/>
            </a:xfrm>
            <a:prstGeom prst="straightConnector1">
              <a:avLst/>
            </a:prstGeom>
            <a:noFill/>
            <a:ln w="57150" cap="flat" cmpd="sng" algn="ctr">
              <a:solidFill>
                <a:schemeClr val="tx1"/>
              </a:solidFill>
              <a:prstDash val="solid"/>
              <a:round/>
              <a:headEnd type="none" w="med" len="med"/>
              <a:tailEnd type="triangle"/>
            </a:ln>
            <a:effectLst/>
          </p:spPr>
        </p:cxnSp>
        <p:cxnSp>
          <p:nvCxnSpPr>
            <p:cNvPr id="17" name="Straight Arrow Connector 16"/>
            <p:cNvCxnSpPr>
              <a:stCxn id="7" idx="3"/>
            </p:cNvCxnSpPr>
            <p:nvPr/>
          </p:nvCxnSpPr>
          <p:spPr bwMode="auto">
            <a:xfrm flipH="1">
              <a:off x="2370885" y="2120526"/>
              <a:ext cx="244148" cy="496422"/>
            </a:xfrm>
            <a:prstGeom prst="straightConnector1">
              <a:avLst/>
            </a:prstGeom>
            <a:noFill/>
            <a:ln w="57150"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4129508" y="1244226"/>
              <a:ext cx="652042" cy="445248"/>
            </a:xfrm>
            <a:prstGeom prst="straightConnector1">
              <a:avLst/>
            </a:prstGeom>
            <a:noFill/>
            <a:ln w="57150"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flipH="1">
              <a:off x="4495800" y="2234826"/>
              <a:ext cx="219916" cy="483348"/>
            </a:xfrm>
            <a:prstGeom prst="straightConnector1">
              <a:avLst/>
            </a:prstGeom>
            <a:noFill/>
            <a:ln w="57150" cap="flat" cmpd="sng" algn="ctr">
              <a:solidFill>
                <a:schemeClr val="tx1"/>
              </a:solidFill>
              <a:prstDash val="solid"/>
              <a:round/>
              <a:headEnd type="none" w="med" len="med"/>
              <a:tailEnd type="triangle"/>
            </a:ln>
            <a:effectLst/>
          </p:spPr>
        </p:cxnSp>
        <p:cxnSp>
          <p:nvCxnSpPr>
            <p:cNvPr id="26" name="Straight Arrow Connector 25"/>
            <p:cNvCxnSpPr>
              <a:stCxn id="10" idx="5"/>
            </p:cNvCxnSpPr>
            <p:nvPr/>
          </p:nvCxnSpPr>
          <p:spPr bwMode="auto">
            <a:xfrm>
              <a:off x="5081167" y="2120526"/>
              <a:ext cx="604417" cy="355974"/>
            </a:xfrm>
            <a:prstGeom prst="straightConnector1">
              <a:avLst/>
            </a:prstGeom>
            <a:noFill/>
            <a:ln w="57150" cap="flat" cmpd="sng" algn="ctr">
              <a:solidFill>
                <a:schemeClr val="tx1"/>
              </a:solidFill>
              <a:prstDash val="solid"/>
              <a:round/>
              <a:headEnd type="none" w="med" len="med"/>
              <a:tailEnd type="triangle"/>
            </a:ln>
            <a:effectLst/>
          </p:spPr>
        </p:cxnSp>
        <p:cxnSp>
          <p:nvCxnSpPr>
            <p:cNvPr id="28" name="Straight Arrow Connector 27"/>
            <p:cNvCxnSpPr>
              <a:endCxn id="11" idx="0"/>
            </p:cNvCxnSpPr>
            <p:nvPr/>
          </p:nvCxnSpPr>
          <p:spPr bwMode="auto">
            <a:xfrm>
              <a:off x="3109492" y="2158626"/>
              <a:ext cx="243308" cy="470274"/>
            </a:xfrm>
            <a:prstGeom prst="straightConnector1">
              <a:avLst/>
            </a:prstGeom>
            <a:noFill/>
            <a:ln w="57150" cap="flat" cmpd="sng" algn="ctr">
              <a:solidFill>
                <a:schemeClr val="tx1"/>
              </a:solidFill>
              <a:prstDash val="solid"/>
              <a:round/>
              <a:headEnd type="none" w="med" len="med"/>
              <a:tailEnd type="triangle"/>
            </a:ln>
            <a:effectLst/>
          </p:spPr>
        </p:cxnSp>
      </p:grpSp>
      <p:pic>
        <p:nvPicPr>
          <p:cNvPr id="31" name="Picture 2" descr="http://www.zwcadclub.com/en/blogs/CAD-1/upload/2009/12/review-cover.jpg"/>
          <p:cNvPicPr>
            <a:picLocks noChangeAspect="1" noChangeArrowheads="1"/>
          </p:cNvPicPr>
          <p:nvPr/>
        </p:nvPicPr>
        <p:blipFill>
          <a:blip r:embed="rId2"/>
          <a:srcRect/>
          <a:stretch>
            <a:fillRect/>
          </a:stretch>
        </p:blipFill>
        <p:spPr bwMode="auto">
          <a:xfrm>
            <a:off x="-3175" y="0"/>
            <a:ext cx="1527176" cy="1145383"/>
          </a:xfrm>
          <a:prstGeom prst="rect">
            <a:avLst/>
          </a:prstGeom>
          <a:noFill/>
        </p:spPr>
      </p:pic>
      <p:sp>
        <p:nvSpPr>
          <p:cNvPr id="20" name="AutoShape 9"/>
          <p:cNvSpPr>
            <a:spLocks noChangeArrowheads="1"/>
          </p:cNvSpPr>
          <p:nvPr/>
        </p:nvSpPr>
        <p:spPr bwMode="auto">
          <a:xfrm>
            <a:off x="5686425" y="1219200"/>
            <a:ext cx="3305175" cy="838200"/>
          </a:xfrm>
          <a:prstGeom prst="cloudCallout">
            <a:avLst>
              <a:gd name="adj1" fmla="val -12194"/>
              <a:gd name="adj2" fmla="val 3462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binary tree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 name="Rectangle 6"/>
          <p:cNvSpPr>
            <a:spLocks noChangeArrowheads="1"/>
          </p:cNvSpPr>
          <p:nvPr/>
        </p:nvSpPr>
        <p:spPr bwMode="auto">
          <a:xfrm>
            <a:off x="6019800" y="2705636"/>
            <a:ext cx="2971800" cy="761464"/>
          </a:xfrm>
          <a:prstGeom prst="rect">
            <a:avLst/>
          </a:prstGeom>
          <a:solidFill>
            <a:schemeClr val="accent1"/>
          </a:solidFill>
          <a:ln w="9525">
            <a:solidFill>
              <a:schemeClr val="tx1"/>
            </a:solidFill>
            <a:miter lim="800000"/>
          </a:ln>
        </p:spPr>
        <p:txBody>
          <a:bodyPr wrap="none" anchor="ctr"/>
          <a:lstStyle/>
          <a:p>
            <a:r>
              <a:rPr lang="en-US" sz="2800" dirty="0">
                <a:latin typeface="Times New Roman" pitchFamily="18" charset="0"/>
                <a:cs typeface="Times New Roman" pitchFamily="18" charset="0"/>
              </a:rPr>
              <a:t>Binary Search Tree</a:t>
            </a:r>
            <a:endParaRPr lang="en-US" sz="2800" dirty="0">
              <a:latin typeface="Times New Roman" pitchFamily="18" charset="0"/>
              <a:cs typeface="Times New Roman" pitchFamily="18" charset="0"/>
            </a:endParaRPr>
          </a:p>
        </p:txBody>
      </p:sp>
      <p:sp>
        <p:nvSpPr>
          <p:cNvPr id="23" name="Rectangle 6"/>
          <p:cNvSpPr>
            <a:spLocks noChangeArrowheads="1"/>
          </p:cNvSpPr>
          <p:nvPr/>
        </p:nvSpPr>
        <p:spPr bwMode="auto">
          <a:xfrm>
            <a:off x="4191000" y="4241600"/>
            <a:ext cx="3048000" cy="470274"/>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2 children, Nodes 8 and 18</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
        <p:nvSpPr>
          <p:cNvPr id="25" name="Rectangle 6"/>
          <p:cNvSpPr>
            <a:spLocks noChangeArrowheads="1"/>
          </p:cNvSpPr>
          <p:nvPr/>
        </p:nvSpPr>
        <p:spPr bwMode="auto">
          <a:xfrm>
            <a:off x="1600200" y="5016126"/>
            <a:ext cx="2438400" cy="470274"/>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Nodes 4, 6, 8 and 18</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
        <p:nvSpPr>
          <p:cNvPr id="27" name="Rectangle 6"/>
          <p:cNvSpPr>
            <a:spLocks noChangeArrowheads="1"/>
          </p:cNvSpPr>
          <p:nvPr/>
        </p:nvSpPr>
        <p:spPr bwMode="auto">
          <a:xfrm>
            <a:off x="5410200" y="5473326"/>
            <a:ext cx="381000" cy="470274"/>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0</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
        <p:nvSpPr>
          <p:cNvPr id="30" name="Rectangle 6"/>
          <p:cNvSpPr>
            <a:spLocks noChangeArrowheads="1"/>
          </p:cNvSpPr>
          <p:nvPr/>
        </p:nvSpPr>
        <p:spPr bwMode="auto">
          <a:xfrm>
            <a:off x="1676400" y="6311526"/>
            <a:ext cx="2895600" cy="470274"/>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All have the depth of 2</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8147050" y="63246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76200"/>
            <a:ext cx="7772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2" name="Rectangle 2"/>
          <p:cNvSpPr txBox="1">
            <a:spLocks noChangeArrowheads="1"/>
          </p:cNvSpPr>
          <p:nvPr/>
        </p:nvSpPr>
        <p:spPr bwMode="auto">
          <a:xfrm>
            <a:off x="76200" y="914400"/>
            <a:ext cx="8839200" cy="1371600"/>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buFont typeface="Wingdings" panose="05000000000000000000" pitchFamily="2" charset="2"/>
              <a:buChar char="q"/>
            </a:pPr>
            <a:r>
              <a:rPr lang="en-US" altLang="en-US" sz="2800" kern="0" dirty="0">
                <a:solidFill>
                  <a:schemeClr val="accent2"/>
                </a:solidFill>
                <a:latin typeface="Times New Roman" pitchFamily="18" charset="0"/>
                <a:ea typeface="SimSun" pitchFamily="2" charset="-122"/>
                <a:cs typeface="Times New Roman" pitchFamily="18" charset="0"/>
              </a:rPr>
              <a:t>A B-tree is a tree data structure that keeps data </a:t>
            </a:r>
            <a:r>
              <a:rPr lang="en-US" altLang="en-US" sz="2800" b="1" kern="0" dirty="0">
                <a:solidFill>
                  <a:srgbClr val="FF0000"/>
                </a:solidFill>
                <a:latin typeface="Times New Roman" pitchFamily="18" charset="0"/>
                <a:ea typeface="SimSun" pitchFamily="2" charset="-122"/>
                <a:cs typeface="Times New Roman" pitchFamily="18" charset="0"/>
              </a:rPr>
              <a:t>sorted</a:t>
            </a:r>
            <a:r>
              <a:rPr lang="en-US" altLang="en-US" sz="2800" kern="0" dirty="0">
                <a:solidFill>
                  <a:schemeClr val="accent2"/>
                </a:solidFill>
                <a:latin typeface="Times New Roman" pitchFamily="18" charset="0"/>
                <a:ea typeface="SimSun" pitchFamily="2" charset="-122"/>
                <a:cs typeface="Times New Roman" pitchFamily="18" charset="0"/>
              </a:rPr>
              <a:t> and allows searches, insertions, deletions, and sequential access in </a:t>
            </a:r>
            <a:r>
              <a:rPr lang="en-US" altLang="en-US" sz="2800" b="1" kern="0" dirty="0">
                <a:solidFill>
                  <a:srgbClr val="FF0000"/>
                </a:solidFill>
                <a:latin typeface="Times New Roman" pitchFamily="18" charset="0"/>
                <a:ea typeface="SimSun" pitchFamily="2" charset="-122"/>
                <a:cs typeface="Times New Roman" pitchFamily="18" charset="0"/>
              </a:rPr>
              <a:t>a very efficient way</a:t>
            </a:r>
            <a:r>
              <a:rPr lang="en-US" altLang="en-US" sz="2800" kern="0" dirty="0">
                <a:solidFill>
                  <a:schemeClr val="accent2"/>
                </a:solidFill>
                <a:latin typeface="Times New Roman" pitchFamily="18" charset="0"/>
                <a:ea typeface="SimSun" pitchFamily="2" charset="-122"/>
                <a:cs typeface="Times New Roman" pitchFamily="18" charset="0"/>
              </a:rPr>
              <a:t>. </a:t>
            </a:r>
            <a:endPar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endParaRPr>
          </a:p>
        </p:txBody>
      </p:sp>
      <p:sp>
        <p:nvSpPr>
          <p:cNvPr id="29" name="Rectangle 2"/>
          <p:cNvSpPr txBox="1">
            <a:spLocks noChangeArrowheads="1"/>
          </p:cNvSpPr>
          <p:nvPr/>
        </p:nvSpPr>
        <p:spPr bwMode="auto">
          <a:xfrm>
            <a:off x="228600" y="2286000"/>
            <a:ext cx="5334000" cy="3200400"/>
          </a:xfrm>
          <a:prstGeom prst="rect">
            <a:avLst/>
          </a:prstGeom>
          <a:noFill/>
          <a:ln w="9525">
            <a:noFill/>
            <a:miter lim="800000"/>
          </a:ln>
        </p:spPr>
        <p:txBody>
          <a:bodyPr vert="horz" wrap="square" lIns="91440" tIns="45720" rIns="91440" bIns="45720" numCol="1" anchor="ctr" anchorCtr="0" compatLnSpc="1"/>
          <a:lstStyle/>
          <a:p>
            <a:pPr marL="0" lvl="1" algn="just">
              <a:spcBef>
                <a:spcPct val="0"/>
              </a:spcBef>
              <a:buClrTx/>
              <a:buSzTx/>
              <a:buFont typeface="Wingdings" panose="05000000000000000000" pitchFamily="2" charset="2"/>
              <a:buChar char="Ø"/>
            </a:pPr>
            <a:r>
              <a:rPr lang="en-US" altLang="en-US" kern="0" dirty="0">
                <a:solidFill>
                  <a:schemeClr val="accent2"/>
                </a:solidFill>
                <a:latin typeface="Times New Roman" pitchFamily="18" charset="0"/>
                <a:ea typeface="SimSun" pitchFamily="2" charset="-122"/>
                <a:cs typeface="Times New Roman" pitchFamily="18" charset="0"/>
              </a:rPr>
              <a:t>The B-tree is a generalization of a binary search tree in that </a:t>
            </a:r>
            <a:r>
              <a:rPr lang="en-US"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more than two paths</a:t>
            </a:r>
            <a:r>
              <a:rPr lang="en-US" altLang="en-US" kern="0" dirty="0">
                <a:solidFill>
                  <a:schemeClr val="accent2"/>
                </a:solidFill>
                <a:latin typeface="Times New Roman" pitchFamily="18" charset="0"/>
                <a:ea typeface="SimSun" pitchFamily="2" charset="-122"/>
                <a:cs typeface="Times New Roman" pitchFamily="18" charset="0"/>
              </a:rPr>
              <a:t> diverge from a single node.</a:t>
            </a:r>
            <a:endParaRPr lang="en-US" altLang="en-US" kern="0" dirty="0">
              <a:solidFill>
                <a:schemeClr val="accent2"/>
              </a:solidFill>
              <a:latin typeface="Times New Roman" pitchFamily="18" charset="0"/>
              <a:ea typeface="SimSun" pitchFamily="2" charset="-122"/>
              <a:cs typeface="Times New Roman" pitchFamily="18" charset="0"/>
            </a:endParaRPr>
          </a:p>
          <a:p>
            <a:pPr marL="0" lvl="1" algn="just">
              <a:spcBef>
                <a:spcPct val="0"/>
              </a:spcBef>
              <a:buClrTx/>
              <a:buSzTx/>
            </a:pPr>
            <a:endParaRPr lang="en-US" altLang="en-US" kern="0" dirty="0">
              <a:solidFill>
                <a:schemeClr val="accent2"/>
              </a:solidFill>
              <a:latin typeface="Times New Roman" pitchFamily="18" charset="0"/>
              <a:ea typeface="SimSun" pitchFamily="2" charset="-122"/>
              <a:cs typeface="Times New Roman" pitchFamily="18" charset="0"/>
            </a:endParaRPr>
          </a:p>
          <a:p>
            <a:pPr marL="0" lvl="1" algn="just">
              <a:spcBef>
                <a:spcPct val="0"/>
              </a:spcBef>
              <a:buClrTx/>
              <a:buSzTx/>
              <a:buFont typeface="Wingdings" panose="05000000000000000000" pitchFamily="2" charset="2"/>
              <a:buChar char="Ø"/>
            </a:pPr>
            <a:r>
              <a:rPr lang="en-US" altLang="en-US" kern="0" dirty="0">
                <a:solidFill>
                  <a:schemeClr val="accent2"/>
                </a:solidFill>
                <a:latin typeface="Times New Roman" pitchFamily="18" charset="0"/>
                <a:ea typeface="SimSun" pitchFamily="2" charset="-122"/>
                <a:cs typeface="Times New Roman" pitchFamily="18" charset="0"/>
              </a:rPr>
              <a:t>The B-tree is optimized for systems that read and write large blocks of data. It is most commonly used in databases and file systems.</a:t>
            </a:r>
            <a:endParaRPr lang="en-US" altLang="en-US" kern="0" dirty="0">
              <a:solidFill>
                <a:schemeClr val="accent2"/>
              </a:solidFill>
              <a:latin typeface="Times New Roman" pitchFamily="18" charset="0"/>
              <a:ea typeface="SimSun" pitchFamily="2" charset="-122"/>
              <a:cs typeface="Times New Roman" pitchFamily="18" charset="0"/>
            </a:endParaRPr>
          </a:p>
        </p:txBody>
      </p:sp>
      <p:sp>
        <p:nvSpPr>
          <p:cNvPr id="30" name="Rectangle 4"/>
          <p:cNvSpPr txBox="1">
            <a:spLocks noChangeArrowheads="1"/>
          </p:cNvSpPr>
          <p:nvPr/>
        </p:nvSpPr>
        <p:spPr bwMode="auto">
          <a:xfrm>
            <a:off x="133350" y="6362700"/>
            <a:ext cx="8763000" cy="381000"/>
          </a:xfrm>
          <a:prstGeom prst="rect">
            <a:avLst/>
          </a:prstGeom>
          <a:noFill/>
          <a:ln w="9525">
            <a:noFill/>
            <a:miter lim="800000"/>
          </a:ln>
        </p:spPr>
        <p:txBody>
          <a:bodyPr vert="horz" wrap="square" lIns="91440" tIns="45720" rIns="91440" bIns="45720" numCol="1" anchor="t" anchorCtr="0" compatLnSpc="1"/>
          <a:lstStyle/>
          <a:p>
            <a:pPr marL="342900" lvl="0" indent="-342900">
              <a:spcAft>
                <a:spcPts val="1200"/>
              </a:spcAft>
            </a:pPr>
            <a:r>
              <a:rPr kumimoji="0" lang="en-US" sz="22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[1] B-tree.</a:t>
            </a:r>
            <a:r>
              <a:rPr lang="en-US" sz="2200" kern="0" dirty="0">
                <a:latin typeface="Times New Roman" pitchFamily="18" charset="0"/>
                <a:cs typeface="Times New Roman" pitchFamily="18" charset="0"/>
              </a:rPr>
              <a:t> http://en.wikipedia.org/wiki/B-tree</a:t>
            </a:r>
            <a:endParaRPr kumimoji="0" lang="en-US" sz="22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31" name="Rectangle 30"/>
          <p:cNvSpPr>
            <a:spLocks noChangeArrowheads="1"/>
          </p:cNvSpPr>
          <p:nvPr/>
        </p:nvSpPr>
        <p:spPr bwMode="auto">
          <a:xfrm>
            <a:off x="7086600" y="2057400"/>
            <a:ext cx="533400" cy="533400"/>
          </a:xfrm>
          <a:prstGeom prst="rect">
            <a:avLst/>
          </a:prstGeom>
          <a:solidFill>
            <a:schemeClr val="accent1"/>
          </a:solidFill>
          <a:ln w="9525">
            <a:solidFill>
              <a:schemeClr val="tx1"/>
            </a:solidFill>
            <a:miter lim="800000"/>
          </a:ln>
        </p:spPr>
        <p:txBody>
          <a:bodyPr wrap="none" anchor="ctr"/>
          <a:lstStyle/>
          <a:p>
            <a:pPr algn="ctr"/>
            <a:r>
              <a:rPr lang="en-US" dirty="0"/>
              <a:t>7</a:t>
            </a:r>
            <a:endParaRPr lang="en-US" dirty="0"/>
          </a:p>
        </p:txBody>
      </p:sp>
      <p:sp>
        <p:nvSpPr>
          <p:cNvPr id="34" name="Rectangle 33"/>
          <p:cNvSpPr>
            <a:spLocks noChangeArrowheads="1"/>
          </p:cNvSpPr>
          <p:nvPr/>
        </p:nvSpPr>
        <p:spPr bwMode="auto">
          <a:xfrm>
            <a:off x="7620000" y="2057400"/>
            <a:ext cx="533400" cy="533400"/>
          </a:xfrm>
          <a:prstGeom prst="rect">
            <a:avLst/>
          </a:prstGeom>
          <a:solidFill>
            <a:schemeClr val="accent1"/>
          </a:solidFill>
          <a:ln w="9525">
            <a:solidFill>
              <a:schemeClr val="tx1"/>
            </a:solidFill>
            <a:miter lim="800000"/>
          </a:ln>
        </p:spPr>
        <p:txBody>
          <a:bodyPr wrap="none" anchor="ctr"/>
          <a:lstStyle/>
          <a:p>
            <a:pPr algn="ctr"/>
            <a:r>
              <a:rPr lang="en-US" dirty="0"/>
              <a:t>16</a:t>
            </a:r>
            <a:endParaRPr lang="en-US" dirty="0"/>
          </a:p>
        </p:txBody>
      </p:sp>
      <p:sp>
        <p:nvSpPr>
          <p:cNvPr id="35" name="Rectangle 34"/>
          <p:cNvSpPr>
            <a:spLocks noChangeArrowheads="1"/>
          </p:cNvSpPr>
          <p:nvPr/>
        </p:nvSpPr>
        <p:spPr bwMode="auto">
          <a:xfrm>
            <a:off x="7467600" y="4343400"/>
            <a:ext cx="533400" cy="533400"/>
          </a:xfrm>
          <a:prstGeom prst="rect">
            <a:avLst/>
          </a:prstGeom>
          <a:solidFill>
            <a:schemeClr val="accent1"/>
          </a:solidFill>
          <a:ln w="9525">
            <a:solidFill>
              <a:schemeClr val="tx1"/>
            </a:solidFill>
            <a:miter lim="800000"/>
          </a:ln>
        </p:spPr>
        <p:txBody>
          <a:bodyPr wrap="none" anchor="ctr"/>
          <a:lstStyle/>
          <a:p>
            <a:pPr algn="ctr"/>
            <a:r>
              <a:rPr lang="en-US" dirty="0"/>
              <a:t>9</a:t>
            </a:r>
            <a:endParaRPr lang="en-US" dirty="0"/>
          </a:p>
        </p:txBody>
      </p:sp>
      <p:sp>
        <p:nvSpPr>
          <p:cNvPr id="36" name="Rectangle 35"/>
          <p:cNvSpPr>
            <a:spLocks noChangeArrowheads="1"/>
          </p:cNvSpPr>
          <p:nvPr/>
        </p:nvSpPr>
        <p:spPr bwMode="auto">
          <a:xfrm>
            <a:off x="8001000" y="4343400"/>
            <a:ext cx="533400" cy="533400"/>
          </a:xfrm>
          <a:prstGeom prst="rect">
            <a:avLst/>
          </a:prstGeom>
          <a:solidFill>
            <a:schemeClr val="accent1"/>
          </a:solidFill>
          <a:ln w="9525">
            <a:solidFill>
              <a:schemeClr val="tx1"/>
            </a:solidFill>
            <a:miter lim="800000"/>
          </a:ln>
        </p:spPr>
        <p:txBody>
          <a:bodyPr wrap="none" anchor="ctr"/>
          <a:lstStyle/>
          <a:p>
            <a:pPr algn="ctr"/>
            <a:r>
              <a:rPr lang="en-US" dirty="0"/>
              <a:t>12</a:t>
            </a:r>
            <a:endParaRPr lang="en-US" dirty="0"/>
          </a:p>
        </p:txBody>
      </p:sp>
      <p:sp>
        <p:nvSpPr>
          <p:cNvPr id="37" name="Rectangle 36"/>
          <p:cNvSpPr>
            <a:spLocks noChangeArrowheads="1"/>
          </p:cNvSpPr>
          <p:nvPr/>
        </p:nvSpPr>
        <p:spPr bwMode="auto">
          <a:xfrm>
            <a:off x="8001000" y="3505200"/>
            <a:ext cx="533400" cy="533400"/>
          </a:xfrm>
          <a:prstGeom prst="rect">
            <a:avLst/>
          </a:prstGeom>
          <a:solidFill>
            <a:schemeClr val="accent1"/>
          </a:solidFill>
          <a:ln w="9525">
            <a:solidFill>
              <a:schemeClr val="tx1"/>
            </a:solidFill>
            <a:miter lim="800000"/>
          </a:ln>
        </p:spPr>
        <p:txBody>
          <a:bodyPr wrap="none" anchor="ctr"/>
          <a:lstStyle/>
          <a:p>
            <a:pPr algn="ctr"/>
            <a:r>
              <a:rPr lang="en-US" dirty="0"/>
              <a:t>18</a:t>
            </a:r>
            <a:endParaRPr lang="en-US" dirty="0"/>
          </a:p>
        </p:txBody>
      </p:sp>
      <p:sp>
        <p:nvSpPr>
          <p:cNvPr id="38" name="Rectangle 37"/>
          <p:cNvSpPr>
            <a:spLocks noChangeArrowheads="1"/>
          </p:cNvSpPr>
          <p:nvPr/>
        </p:nvSpPr>
        <p:spPr bwMode="auto">
          <a:xfrm>
            <a:off x="8534400" y="3505200"/>
            <a:ext cx="533400" cy="533400"/>
          </a:xfrm>
          <a:prstGeom prst="rect">
            <a:avLst/>
          </a:prstGeom>
          <a:solidFill>
            <a:schemeClr val="accent1"/>
          </a:solidFill>
          <a:ln w="9525">
            <a:solidFill>
              <a:schemeClr val="tx1"/>
            </a:solidFill>
            <a:miter lim="800000"/>
          </a:ln>
        </p:spPr>
        <p:txBody>
          <a:bodyPr wrap="none" anchor="ctr"/>
          <a:lstStyle/>
          <a:p>
            <a:pPr algn="ctr"/>
            <a:r>
              <a:rPr lang="en-US" dirty="0"/>
              <a:t>21</a:t>
            </a:r>
            <a:endParaRPr lang="en-US" dirty="0"/>
          </a:p>
        </p:txBody>
      </p:sp>
      <p:sp>
        <p:nvSpPr>
          <p:cNvPr id="39" name="Rectangle 38"/>
          <p:cNvSpPr>
            <a:spLocks noChangeArrowheads="1"/>
          </p:cNvSpPr>
          <p:nvPr/>
        </p:nvSpPr>
        <p:spPr bwMode="auto">
          <a:xfrm>
            <a:off x="5791200" y="3581400"/>
            <a:ext cx="533400" cy="533400"/>
          </a:xfrm>
          <a:prstGeom prst="rect">
            <a:avLst/>
          </a:prstGeom>
          <a:solidFill>
            <a:schemeClr val="accent1"/>
          </a:solidFill>
          <a:ln w="9525">
            <a:solidFill>
              <a:schemeClr val="tx1"/>
            </a:solidFill>
            <a:miter lim="800000"/>
          </a:ln>
        </p:spPr>
        <p:txBody>
          <a:bodyPr wrap="none" anchor="ctr"/>
          <a:lstStyle/>
          <a:p>
            <a:pPr algn="ctr"/>
            <a:r>
              <a:rPr lang="en-US" dirty="0"/>
              <a:t>1</a:t>
            </a:r>
            <a:endParaRPr lang="en-US" dirty="0"/>
          </a:p>
        </p:txBody>
      </p:sp>
      <p:sp>
        <p:nvSpPr>
          <p:cNvPr id="40" name="Rectangle 39"/>
          <p:cNvSpPr>
            <a:spLocks noChangeArrowheads="1"/>
          </p:cNvSpPr>
          <p:nvPr/>
        </p:nvSpPr>
        <p:spPr bwMode="auto">
          <a:xfrm>
            <a:off x="6324600" y="3581400"/>
            <a:ext cx="533400" cy="533400"/>
          </a:xfrm>
          <a:prstGeom prst="rect">
            <a:avLst/>
          </a:prstGeom>
          <a:solidFill>
            <a:schemeClr val="accent1"/>
          </a:solidFill>
          <a:ln w="9525">
            <a:solidFill>
              <a:schemeClr val="tx1"/>
            </a:solidFill>
            <a:miter lim="800000"/>
          </a:ln>
        </p:spPr>
        <p:txBody>
          <a:bodyPr wrap="none" anchor="ctr"/>
          <a:lstStyle/>
          <a:p>
            <a:pPr algn="ctr"/>
            <a:r>
              <a:rPr lang="en-US" dirty="0"/>
              <a:t>2</a:t>
            </a:r>
            <a:endParaRPr lang="en-US" dirty="0"/>
          </a:p>
        </p:txBody>
      </p:sp>
      <p:sp>
        <p:nvSpPr>
          <p:cNvPr id="44" name="Line 22"/>
          <p:cNvSpPr>
            <a:spLocks noChangeShapeType="1"/>
          </p:cNvSpPr>
          <p:nvPr/>
        </p:nvSpPr>
        <p:spPr bwMode="auto">
          <a:xfrm flipH="1">
            <a:off x="5791200" y="2590800"/>
            <a:ext cx="1295400" cy="990600"/>
          </a:xfrm>
          <a:prstGeom prst="line">
            <a:avLst/>
          </a:prstGeom>
          <a:noFill/>
          <a:ln w="9525">
            <a:solidFill>
              <a:schemeClr val="tx1"/>
            </a:solidFill>
            <a:round/>
            <a:tailEnd type="triangle" w="med" len="med"/>
          </a:ln>
        </p:spPr>
        <p:txBody>
          <a:bodyPr/>
          <a:lstStyle/>
          <a:p>
            <a:endParaRPr lang="en-CA"/>
          </a:p>
        </p:txBody>
      </p:sp>
      <p:sp>
        <p:nvSpPr>
          <p:cNvPr id="45" name="Line 22"/>
          <p:cNvSpPr>
            <a:spLocks noChangeShapeType="1"/>
          </p:cNvSpPr>
          <p:nvPr/>
        </p:nvSpPr>
        <p:spPr bwMode="auto">
          <a:xfrm flipH="1">
            <a:off x="7467600" y="2590800"/>
            <a:ext cx="152400" cy="1752600"/>
          </a:xfrm>
          <a:prstGeom prst="line">
            <a:avLst/>
          </a:prstGeom>
          <a:noFill/>
          <a:ln w="9525">
            <a:solidFill>
              <a:schemeClr val="tx1"/>
            </a:solidFill>
            <a:round/>
            <a:tailEnd type="triangle" w="med" len="med"/>
          </a:ln>
        </p:spPr>
        <p:txBody>
          <a:bodyPr/>
          <a:lstStyle/>
          <a:p>
            <a:endParaRPr lang="en-CA"/>
          </a:p>
        </p:txBody>
      </p:sp>
      <p:sp>
        <p:nvSpPr>
          <p:cNvPr id="46" name="Line 22"/>
          <p:cNvSpPr>
            <a:spLocks noChangeShapeType="1"/>
          </p:cNvSpPr>
          <p:nvPr/>
        </p:nvSpPr>
        <p:spPr bwMode="auto">
          <a:xfrm flipH="1">
            <a:off x="8000999" y="2590800"/>
            <a:ext cx="152399" cy="914400"/>
          </a:xfrm>
          <a:prstGeom prst="line">
            <a:avLst/>
          </a:prstGeom>
          <a:noFill/>
          <a:ln w="9525">
            <a:solidFill>
              <a:schemeClr val="tx1"/>
            </a:solidFill>
            <a:round/>
            <a:tailEnd type="triangle" w="med" len="med"/>
          </a:ln>
        </p:spPr>
        <p:txBody>
          <a:bodyPr/>
          <a:lstStyle/>
          <a:p>
            <a:endParaRPr lang="en-CA"/>
          </a:p>
        </p:txBody>
      </p:sp>
      <p:pic>
        <p:nvPicPr>
          <p:cNvPr id="2" name="Picture 1"/>
          <p:cNvPicPr>
            <a:picLocks noChangeAspect="1"/>
          </p:cNvPicPr>
          <p:nvPr/>
        </p:nvPicPr>
        <p:blipFill>
          <a:blip r:embed="rId1"/>
          <a:stretch>
            <a:fillRect/>
          </a:stretch>
        </p:blipFill>
        <p:spPr>
          <a:xfrm>
            <a:off x="5929312" y="5562600"/>
            <a:ext cx="2314575" cy="495300"/>
          </a:xfrm>
          <a:prstGeom prst="rect">
            <a:avLst/>
          </a:prstGeom>
        </p:spPr>
      </p:pic>
      <p:grpSp>
        <p:nvGrpSpPr>
          <p:cNvPr id="5" name="Group 4"/>
          <p:cNvGrpSpPr/>
          <p:nvPr/>
        </p:nvGrpSpPr>
        <p:grpSpPr>
          <a:xfrm>
            <a:off x="6224650" y="162852"/>
            <a:ext cx="2876550" cy="2580348"/>
            <a:chOff x="6224650" y="162852"/>
            <a:chExt cx="2876550" cy="2580348"/>
          </a:xfrm>
        </p:grpSpPr>
        <p:sp>
          <p:nvSpPr>
            <p:cNvPr id="20" name="Oval 19"/>
            <p:cNvSpPr/>
            <p:nvPr/>
          </p:nvSpPr>
          <p:spPr bwMode="auto">
            <a:xfrm>
              <a:off x="6781800" y="1905000"/>
              <a:ext cx="1752600" cy="838200"/>
            </a:xfrm>
            <a:prstGeom prst="ellipse">
              <a:avLst/>
            </a:prstGeom>
            <a:noFill/>
            <a:ln w="603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1" name="Rectangle 2"/>
            <p:cNvSpPr txBox="1">
              <a:spLocks noChangeArrowheads="1"/>
            </p:cNvSpPr>
            <p:nvPr/>
          </p:nvSpPr>
          <p:spPr bwMode="auto">
            <a:xfrm>
              <a:off x="6224650" y="162852"/>
              <a:ext cx="2876550" cy="714375"/>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b="1"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 Node with</a:t>
              </a:r>
              <a:endParaRPr lang="en-US" altLang="en-US" b="1"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lvl="0" algn="ctr">
                <a:spcBef>
                  <a:spcPct val="0"/>
                </a:spcBef>
                <a:buClrTx/>
                <a:buSzTx/>
              </a:pPr>
              <a:r>
                <a:rPr lang="en-US" altLang="en-US" b="1" u="sng"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2</a:t>
              </a:r>
              <a:r>
                <a:rPr lang="en-US" altLang="en-US" b="1" kern="0"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keys or 3 Children</a:t>
              </a:r>
              <a:endParaRPr kumimoji="0" lang="en-US" altLang="en-US"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23" name="Straight Connector 22"/>
            <p:cNvCxnSpPr/>
            <p:nvPr/>
          </p:nvCxnSpPr>
          <p:spPr bwMode="auto">
            <a:xfrm flipV="1">
              <a:off x="7658100" y="914401"/>
              <a:ext cx="0" cy="990599"/>
            </a:xfrm>
            <a:prstGeom prst="line">
              <a:avLst/>
            </a:prstGeom>
            <a:noFill/>
            <a:ln w="53975" cap="flat" cmpd="sng" algn="ctr">
              <a:solidFill>
                <a:schemeClr val="tx1"/>
              </a:solidFill>
              <a:prstDash val="solid"/>
              <a:round/>
              <a:headEnd type="triangl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8147050" y="63246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76200"/>
            <a:ext cx="7772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9" name="Rectangle 2"/>
          <p:cNvSpPr txBox="1">
            <a:spLocks noChangeArrowheads="1"/>
          </p:cNvSpPr>
          <p:nvPr/>
        </p:nvSpPr>
        <p:spPr bwMode="auto">
          <a:xfrm>
            <a:off x="533400" y="762000"/>
            <a:ext cx="8191500" cy="5562600"/>
          </a:xfrm>
          <a:prstGeom prst="rect">
            <a:avLst/>
          </a:prstGeom>
          <a:noFill/>
          <a:ln w="9525">
            <a:noFill/>
            <a:miter lim="800000"/>
          </a:ln>
        </p:spPr>
        <p:txBody>
          <a:bodyPr vert="horz" wrap="square" lIns="91440" tIns="45720" rIns="91440" bIns="45720" numCol="1" anchor="ctr" anchorCtr="0" compatLnSpc="1"/>
          <a:lstStyle/>
          <a:p>
            <a:pPr marL="0" lvl="1">
              <a:spcBef>
                <a:spcPct val="0"/>
              </a:spcBef>
              <a:buClrTx/>
              <a:buSzTx/>
            </a:pPr>
            <a:r>
              <a:rPr lang="en-US" altLang="en-US" sz="2800" kern="0" dirty="0">
                <a:solidFill>
                  <a:schemeClr val="accent2"/>
                </a:solidFill>
                <a:latin typeface="Times New Roman" pitchFamily="18" charset="0"/>
                <a:ea typeface="SimSun" pitchFamily="2" charset="-122"/>
                <a:cs typeface="Times New Roman" pitchFamily="18" charset="0"/>
              </a:rPr>
              <a:t>A B-tree of order </a:t>
            </a:r>
            <a:r>
              <a:rPr lang="en-US" altLang="en-US" sz="2800" b="1" i="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a:t>
            </a:r>
            <a:r>
              <a:rPr lang="en-US" altLang="en-US" sz="2800" kern="0" dirty="0">
                <a:solidFill>
                  <a:schemeClr val="accent2"/>
                </a:solidFill>
                <a:latin typeface="Times New Roman" pitchFamily="18" charset="0"/>
                <a:ea typeface="SimSun" pitchFamily="2" charset="-122"/>
                <a:cs typeface="Times New Roman" pitchFamily="18" charset="0"/>
              </a:rPr>
              <a:t> </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maximum number of children for each node)</a:t>
            </a:r>
            <a:r>
              <a:rPr lang="en-US" altLang="en-US" sz="2800" kern="0" dirty="0">
                <a:solidFill>
                  <a:schemeClr val="accent2"/>
                </a:solidFill>
                <a:latin typeface="Times New Roman" pitchFamily="18" charset="0"/>
                <a:ea typeface="SimSun" pitchFamily="2" charset="-122"/>
                <a:cs typeface="Times New Roman" pitchFamily="18" charset="0"/>
              </a:rPr>
              <a:t> consists of </a:t>
            </a:r>
            <a:endParaRPr lang="en-US" altLang="en-US" sz="2800" kern="0" dirty="0">
              <a:solidFill>
                <a:schemeClr val="accent2"/>
              </a:solidFill>
              <a:latin typeface="Times New Roman" pitchFamily="18" charset="0"/>
              <a:ea typeface="SimSun" pitchFamily="2" charset="-122"/>
              <a:cs typeface="Times New Roman" pitchFamily="18" charset="0"/>
            </a:endParaRPr>
          </a:p>
          <a:p>
            <a:pPr marL="457200" lvl="2">
              <a:spcBef>
                <a:spcPct val="0"/>
              </a:spcBef>
              <a:buClrTx/>
              <a:buSzTx/>
              <a:buFont typeface="Wingdings" panose="05000000000000000000" pitchFamily="2" charset="2"/>
              <a:buChar char="Ø"/>
            </a:pPr>
            <a:r>
              <a:rPr lang="en-US" altLang="en-US" sz="2800" kern="0" dirty="0">
                <a:solidFill>
                  <a:schemeClr val="accent2"/>
                </a:solidFill>
                <a:latin typeface="Times New Roman" pitchFamily="18" charset="0"/>
                <a:ea typeface="SimSun" pitchFamily="2" charset="-122"/>
                <a:cs typeface="Times New Roman" pitchFamily="18" charset="0"/>
              </a:rPr>
              <a:t>a root which has at least </a:t>
            </a:r>
            <a:r>
              <a:rPr lang="en-US" altLang="en-US" sz="2800" u="sng" kern="0" dirty="0">
                <a:solidFill>
                  <a:schemeClr val="accent2"/>
                </a:solidFill>
                <a:latin typeface="Times New Roman" pitchFamily="18" charset="0"/>
                <a:ea typeface="SimSun" pitchFamily="2" charset="-122"/>
                <a:cs typeface="Times New Roman" pitchFamily="18" charset="0"/>
              </a:rPr>
              <a:t>2 </a:t>
            </a:r>
            <a:r>
              <a:rPr lang="en-US" altLang="en-US" sz="2800" u="sng" kern="0" dirty="0">
                <a:solidFill>
                  <a:srgbClr val="FF0000"/>
                </a:solidFill>
                <a:latin typeface="Times New Roman" pitchFamily="18" charset="0"/>
                <a:ea typeface="SimSun" pitchFamily="2" charset="-122"/>
                <a:cs typeface="Times New Roman" pitchFamily="18" charset="0"/>
              </a:rPr>
              <a:t>children</a:t>
            </a:r>
            <a:r>
              <a:rPr lang="en-US" altLang="en-US" sz="2800" kern="0" dirty="0">
                <a:solidFill>
                  <a:schemeClr val="accent2"/>
                </a:solidFill>
                <a:latin typeface="Times New Roman" pitchFamily="18" charset="0"/>
                <a:ea typeface="SimSun" pitchFamily="2" charset="-122"/>
                <a:cs typeface="Times New Roman" pitchFamily="18" charset="0"/>
              </a:rPr>
              <a:t> (if not a leaf), and all other nodes (except the root) have at least </a:t>
            </a:r>
            <a:r>
              <a:rPr lang="en-US" altLang="en-US" sz="2800" u="sng" kern="0" dirty="0">
                <a:solidFill>
                  <a:schemeClr val="accent2"/>
                </a:solidFill>
                <a:latin typeface="Times New Roman" pitchFamily="18" charset="0"/>
                <a:ea typeface="SimSun" pitchFamily="2" charset="-122"/>
                <a:cs typeface="Times New Roman" pitchFamily="18" charset="0"/>
              </a:rPr>
              <a:t>children </a:t>
            </a:r>
            <a:r>
              <a:rPr lang="en-US" altLang="en-US" sz="2800" b="1" u="sng" kern="0" dirty="0">
                <a:solidFill>
                  <a:schemeClr val="accent2"/>
                </a:solidFill>
                <a:latin typeface="Times New Roman" pitchFamily="18" charset="0"/>
                <a:ea typeface="SimSun" pitchFamily="2" charset="-122"/>
                <a:cs typeface="Times New Roman" pitchFamily="18" charset="0"/>
              </a:rPr>
              <a:t>ceil(n/2)</a:t>
            </a:r>
            <a:r>
              <a:rPr lang="en-US" altLang="en-US" sz="2800" kern="0" dirty="0">
                <a:solidFill>
                  <a:schemeClr val="accent2"/>
                </a:solidFill>
                <a:latin typeface="Times New Roman" pitchFamily="18" charset="0"/>
                <a:ea typeface="SimSun" pitchFamily="2" charset="-122"/>
                <a:cs typeface="Times New Roman" pitchFamily="18" charset="0"/>
              </a:rPr>
              <a:t> (</a:t>
            </a:r>
            <a:r>
              <a:rPr lang="en-US" altLang="en-US" sz="2800" b="1" u="sng" kern="0" dirty="0">
                <a:solidFill>
                  <a:schemeClr val="accent2"/>
                </a:solidFill>
                <a:latin typeface="Times New Roman" pitchFamily="18" charset="0"/>
                <a:ea typeface="SimSun" pitchFamily="2" charset="-122"/>
                <a:cs typeface="Times New Roman" pitchFamily="18" charset="0"/>
              </a:rPr>
              <a:t>ceil(n/2)- 1</a:t>
            </a:r>
            <a:r>
              <a:rPr lang="en-US" altLang="en-US" sz="2800" u="sng" kern="0" dirty="0">
                <a:solidFill>
                  <a:schemeClr val="accent2"/>
                </a:solidFill>
                <a:latin typeface="Times New Roman" pitchFamily="18" charset="0"/>
                <a:ea typeface="SimSun" pitchFamily="2" charset="-122"/>
                <a:cs typeface="Times New Roman" pitchFamily="18" charset="0"/>
              </a:rPr>
              <a:t> keys</a:t>
            </a:r>
            <a:r>
              <a:rPr lang="en-US" altLang="en-US" sz="2800" kern="0" dirty="0">
                <a:solidFill>
                  <a:schemeClr val="accent2"/>
                </a:solidFill>
                <a:latin typeface="Times New Roman" pitchFamily="18" charset="0"/>
                <a:ea typeface="SimSun" pitchFamily="2" charset="-122"/>
                <a:cs typeface="Times New Roman" pitchFamily="18" charset="0"/>
              </a:rPr>
              <a:t>) . Every node has at most </a:t>
            </a:r>
            <a:r>
              <a:rPr lang="en-US" altLang="en-US" sz="2800" b="1" i="1" u="sng"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a:t>
            </a:r>
            <a:r>
              <a:rPr lang="en-US" altLang="en-US" sz="2800" u="sng" kern="0" dirty="0">
                <a:solidFill>
                  <a:schemeClr val="accent2"/>
                </a:solidFill>
                <a:latin typeface="Times New Roman" pitchFamily="18" charset="0"/>
                <a:ea typeface="SimSun" pitchFamily="2" charset="-122"/>
                <a:cs typeface="Times New Roman" pitchFamily="18" charset="0"/>
              </a:rPr>
              <a:t> children</a:t>
            </a:r>
            <a:r>
              <a:rPr lang="en-US" altLang="en-US" sz="2800" kern="0" dirty="0">
                <a:solidFill>
                  <a:schemeClr val="accent2"/>
                </a:solidFill>
                <a:latin typeface="Times New Roman" pitchFamily="18" charset="0"/>
                <a:ea typeface="SimSun" pitchFamily="2" charset="-122"/>
                <a:cs typeface="Times New Roman" pitchFamily="18" charset="0"/>
              </a:rPr>
              <a:t> (</a:t>
            </a:r>
            <a:r>
              <a:rPr lang="en-US" altLang="en-US" sz="2800" b="1" u="sng" kern="0" dirty="0">
                <a:solidFill>
                  <a:schemeClr val="accent2"/>
                </a:solidFill>
                <a:latin typeface="Times New Roman" pitchFamily="18" charset="0"/>
                <a:ea typeface="SimSun" pitchFamily="2" charset="-122"/>
                <a:cs typeface="Times New Roman" pitchFamily="18" charset="0"/>
              </a:rPr>
              <a:t>n-1</a:t>
            </a:r>
            <a:r>
              <a:rPr lang="en-US" altLang="en-US" sz="2800" u="sng" kern="0" dirty="0">
                <a:solidFill>
                  <a:schemeClr val="accent2"/>
                </a:solidFill>
                <a:latin typeface="Times New Roman" pitchFamily="18" charset="0"/>
                <a:ea typeface="SimSun" pitchFamily="2" charset="-122"/>
                <a:cs typeface="Times New Roman" pitchFamily="18" charset="0"/>
              </a:rPr>
              <a:t> </a:t>
            </a:r>
            <a:r>
              <a:rPr lang="en-US" altLang="en-US" sz="2800" u="sng" kern="0" dirty="0">
                <a:solidFill>
                  <a:srgbClr val="FF0000"/>
                </a:solidFill>
                <a:latin typeface="Times New Roman" pitchFamily="18" charset="0"/>
                <a:ea typeface="SimSun" pitchFamily="2" charset="-122"/>
                <a:cs typeface="Times New Roman" pitchFamily="18" charset="0"/>
              </a:rPr>
              <a:t>key</a:t>
            </a:r>
            <a:r>
              <a:rPr lang="en-US" altLang="en-US" sz="2800" u="sng" kern="0" dirty="0">
                <a:solidFill>
                  <a:schemeClr val="accent2"/>
                </a:solidFill>
                <a:latin typeface="Times New Roman" pitchFamily="18" charset="0"/>
                <a:ea typeface="SimSun" pitchFamily="2" charset="-122"/>
                <a:cs typeface="Times New Roman" pitchFamily="18" charset="0"/>
              </a:rPr>
              <a:t>s</a:t>
            </a:r>
            <a:r>
              <a:rPr lang="en-US" altLang="en-US" sz="2800" kern="0" dirty="0">
                <a:solidFill>
                  <a:schemeClr val="accent2"/>
                </a:solidFill>
                <a:latin typeface="Times New Roman" pitchFamily="18" charset="0"/>
                <a:ea typeface="SimSun" pitchFamily="2" charset="-122"/>
                <a:cs typeface="Times New Roman" pitchFamily="18" charset="0"/>
              </a:rPr>
              <a:t> (or </a:t>
            </a:r>
            <a:r>
              <a:rPr lang="en-US" altLang="en-US" sz="2800" kern="0" dirty="0">
                <a:solidFill>
                  <a:srgbClr val="FF0000"/>
                </a:solidFill>
                <a:latin typeface="Times New Roman" pitchFamily="18" charset="0"/>
                <a:ea typeface="SimSun" pitchFamily="2" charset="-122"/>
                <a:cs typeface="Times New Roman" pitchFamily="18" charset="0"/>
              </a:rPr>
              <a:t>data value</a:t>
            </a:r>
            <a:r>
              <a:rPr lang="en-US" altLang="en-US" sz="2800" kern="0" dirty="0">
                <a:solidFill>
                  <a:schemeClr val="accent2"/>
                </a:solidFill>
                <a:latin typeface="Times New Roman" pitchFamily="18" charset="0"/>
                <a:ea typeface="SimSun" pitchFamily="2" charset="-122"/>
                <a:cs typeface="Times New Roman" pitchFamily="18" charset="0"/>
              </a:rPr>
              <a:t>s)) .</a:t>
            </a:r>
            <a:endParaRPr lang="en-US" altLang="en-US" sz="2800" kern="0" dirty="0">
              <a:solidFill>
                <a:schemeClr val="accent2"/>
              </a:solidFill>
              <a:latin typeface="Times New Roman" pitchFamily="18" charset="0"/>
              <a:ea typeface="SimSun" pitchFamily="2" charset="-122"/>
              <a:cs typeface="Times New Roman" pitchFamily="18" charset="0"/>
            </a:endParaRPr>
          </a:p>
          <a:p>
            <a:pPr marL="457200" lvl="2" algn="ctr">
              <a:spcBef>
                <a:spcPct val="0"/>
              </a:spcBef>
              <a:buClrTx/>
              <a:buSzTx/>
            </a:pPr>
            <a:r>
              <a:rPr lang="en-US" altLang="en-US" sz="2800" kern="0" dirty="0">
                <a:solidFill>
                  <a:schemeClr val="accent2"/>
                </a:solidFill>
                <a:latin typeface="Times New Roman" pitchFamily="18" charset="0"/>
                <a:ea typeface="SimSun" pitchFamily="2" charset="-122"/>
                <a:cs typeface="Times New Roman" pitchFamily="18" charset="0"/>
              </a:rPr>
              <a:t>ceil(n/2)&lt;=</a:t>
            </a:r>
            <a:r>
              <a:rPr lang="en-US" altLang="en-US" sz="2800" b="1" kern="0" dirty="0">
                <a:solidFill>
                  <a:schemeClr val="accent2"/>
                </a:solidFill>
                <a:latin typeface="Times New Roman" pitchFamily="18" charset="0"/>
                <a:ea typeface="SimSun" pitchFamily="2" charset="-122"/>
                <a:cs typeface="Times New Roman" pitchFamily="18" charset="0"/>
              </a:rPr>
              <a:t>k</a:t>
            </a:r>
            <a:r>
              <a:rPr lang="en-US" altLang="en-US" sz="2800" kern="0" dirty="0">
                <a:solidFill>
                  <a:schemeClr val="accent2"/>
                </a:solidFill>
                <a:latin typeface="Times New Roman" pitchFamily="18" charset="0"/>
                <a:ea typeface="SimSun" pitchFamily="2" charset="-122"/>
                <a:cs typeface="Times New Roman" pitchFamily="18" charset="0"/>
              </a:rPr>
              <a:t>&lt;=</a:t>
            </a:r>
            <a:r>
              <a:rPr lang="en-US" altLang="en-US" sz="2800" b="1" kern="0" dirty="0">
                <a:solidFill>
                  <a:schemeClr val="accent2"/>
                </a:solidFill>
                <a:latin typeface="Times New Roman" pitchFamily="18" charset="0"/>
                <a:ea typeface="SimSun" pitchFamily="2" charset="-122"/>
                <a:cs typeface="Times New Roman" pitchFamily="18" charset="0"/>
              </a:rPr>
              <a:t>n</a:t>
            </a:r>
            <a:endParaRPr lang="en-US" altLang="en-US" sz="2800" b="1" kern="0" dirty="0">
              <a:solidFill>
                <a:schemeClr val="accent2"/>
              </a:solidFill>
              <a:latin typeface="Times New Roman" pitchFamily="18" charset="0"/>
              <a:ea typeface="SimSun" pitchFamily="2" charset="-122"/>
              <a:cs typeface="Times New Roman" pitchFamily="18" charset="0"/>
            </a:endParaRPr>
          </a:p>
          <a:p>
            <a:pPr marL="457200" lvl="2">
              <a:spcBef>
                <a:spcPct val="0"/>
              </a:spcBef>
              <a:buClrTx/>
              <a:buSzTx/>
            </a:pPr>
            <a:r>
              <a:rPr lang="en-US" altLang="en-US" sz="2800" kern="0" dirty="0">
                <a:solidFill>
                  <a:schemeClr val="accent2"/>
                </a:solidFill>
                <a:latin typeface="Times New Roman" pitchFamily="18" charset="0"/>
                <a:ea typeface="SimSun" pitchFamily="2" charset="-122"/>
                <a:cs typeface="Times New Roman" pitchFamily="18" charset="0"/>
              </a:rPr>
              <a:t>Where </a:t>
            </a:r>
            <a:r>
              <a:rPr lang="en-US" altLang="en-US" sz="2800" b="1" kern="0" dirty="0">
                <a:solidFill>
                  <a:schemeClr val="accent2"/>
                </a:solidFill>
                <a:latin typeface="Times New Roman" pitchFamily="18" charset="0"/>
                <a:ea typeface="SimSun" pitchFamily="2" charset="-122"/>
                <a:cs typeface="Times New Roman" pitchFamily="18" charset="0"/>
              </a:rPr>
              <a:t>k</a:t>
            </a:r>
            <a:r>
              <a:rPr lang="en-US" altLang="en-US" sz="2800" kern="0" dirty="0">
                <a:solidFill>
                  <a:schemeClr val="accent2"/>
                </a:solidFill>
                <a:latin typeface="Times New Roman" pitchFamily="18" charset="0"/>
                <a:ea typeface="SimSun" pitchFamily="2" charset="-122"/>
                <a:cs typeface="Times New Roman" pitchFamily="18" charset="0"/>
              </a:rPr>
              <a:t> represents </a:t>
            </a:r>
            <a:r>
              <a:rPr lang="en-US" altLang="en-US" sz="2800" b="1" kern="0" dirty="0">
                <a:solidFill>
                  <a:schemeClr val="accent2"/>
                </a:solidFill>
                <a:latin typeface="Times New Roman" pitchFamily="18" charset="0"/>
                <a:ea typeface="SimSun" pitchFamily="2" charset="-122"/>
                <a:cs typeface="Times New Roman" pitchFamily="18" charset="0"/>
              </a:rPr>
              <a:t>the number of children</a:t>
            </a:r>
            <a:r>
              <a:rPr lang="en-US" altLang="en-US" sz="2800" kern="0" dirty="0">
                <a:solidFill>
                  <a:schemeClr val="accent2"/>
                </a:solidFill>
                <a:latin typeface="Times New Roman" pitchFamily="18" charset="0"/>
                <a:ea typeface="SimSun" pitchFamily="2" charset="-122"/>
                <a:cs typeface="Times New Roman" pitchFamily="18" charset="0"/>
              </a:rPr>
              <a:t> </a:t>
            </a:r>
            <a:endParaRPr lang="en-US" altLang="en-US" sz="2800" kern="0" dirty="0">
              <a:solidFill>
                <a:schemeClr val="accent2"/>
              </a:solidFill>
              <a:latin typeface="Times New Roman" pitchFamily="18" charset="0"/>
              <a:ea typeface="SimSun" pitchFamily="2" charset="-122"/>
              <a:cs typeface="Times New Roman" pitchFamily="18" charset="0"/>
            </a:endParaRPr>
          </a:p>
          <a:p>
            <a:pPr marL="457200" lvl="2">
              <a:spcBef>
                <a:spcPct val="0"/>
              </a:spcBef>
              <a:buClrTx/>
              <a:buSzTx/>
              <a:buFont typeface="Wingdings" panose="05000000000000000000" pitchFamily="2" charset="2"/>
              <a:buChar char="Ø"/>
            </a:pPr>
            <a:r>
              <a:rPr lang="en-US" altLang="en-US" sz="2800" kern="0" dirty="0">
                <a:solidFill>
                  <a:schemeClr val="accent2"/>
                </a:solidFill>
                <a:latin typeface="Times New Roman" pitchFamily="18" charset="0"/>
                <a:ea typeface="SimSun" pitchFamily="2" charset="-122"/>
                <a:cs typeface="Times New Roman" pitchFamily="18" charset="0"/>
              </a:rPr>
              <a:t>A B-tree is kept </a:t>
            </a:r>
            <a:r>
              <a:rPr lang="en-US" altLang="en-US" sz="2800" b="1" u="sng" kern="0" dirty="0">
                <a:solidFill>
                  <a:schemeClr val="accent2"/>
                </a:solidFill>
                <a:latin typeface="Times New Roman" pitchFamily="18" charset="0"/>
                <a:ea typeface="SimSun" pitchFamily="2" charset="-122"/>
                <a:cs typeface="Times New Roman" pitchFamily="18" charset="0"/>
              </a:rPr>
              <a:t>balanced</a:t>
            </a:r>
            <a:r>
              <a:rPr lang="en-US" altLang="en-US" sz="2800" kern="0" dirty="0">
                <a:solidFill>
                  <a:schemeClr val="accent2"/>
                </a:solidFill>
                <a:latin typeface="Times New Roman" pitchFamily="18" charset="0"/>
                <a:ea typeface="SimSun" pitchFamily="2" charset="-122"/>
                <a:cs typeface="Times New Roman" pitchFamily="18" charset="0"/>
              </a:rPr>
              <a:t> by requiring that all leaf nodes are at the same depth.</a:t>
            </a:r>
            <a:endParaRPr lang="en-US" altLang="en-US" sz="2800" kern="0" dirty="0">
              <a:solidFill>
                <a:schemeClr val="accent2"/>
              </a:solidFill>
              <a:latin typeface="Times New Roman" pitchFamily="18" charset="0"/>
              <a:ea typeface="SimSun" pitchFamily="2" charset="-122"/>
              <a:cs typeface="Times New Roman" pitchFamily="18" charset="0"/>
            </a:endParaRPr>
          </a:p>
          <a:p>
            <a:pPr marL="457200" lvl="2">
              <a:spcBef>
                <a:spcPct val="0"/>
              </a:spcBef>
              <a:buClrTx/>
              <a:buSzTx/>
              <a:buFont typeface="Wingdings" panose="05000000000000000000" pitchFamily="2" charset="2"/>
              <a:buChar char="Ø"/>
            </a:pPr>
            <a:r>
              <a:rPr lang="en-US" altLang="en-US" sz="2800" kern="0" dirty="0">
                <a:solidFill>
                  <a:schemeClr val="accent2"/>
                </a:solidFill>
                <a:latin typeface="Times New Roman" pitchFamily="18" charset="0"/>
                <a:ea typeface="SimSun" pitchFamily="2" charset="-122"/>
                <a:cs typeface="Times New Roman" pitchFamily="18" charset="0"/>
              </a:rPr>
              <a:t>Ordering: The keys (values) in the data items in all nodes are </a:t>
            </a:r>
            <a:r>
              <a:rPr lang="en-US" altLang="en-US" sz="2800" b="1" u="sng" kern="0" dirty="0">
                <a:solidFill>
                  <a:schemeClr val="accent2"/>
                </a:solidFill>
                <a:latin typeface="Times New Roman" pitchFamily="18" charset="0"/>
                <a:ea typeface="SimSun" pitchFamily="2" charset="-122"/>
                <a:cs typeface="Times New Roman" pitchFamily="18" charset="0"/>
              </a:rPr>
              <a:t>in increasing order</a:t>
            </a:r>
            <a:r>
              <a:rPr lang="en-US" altLang="en-US" sz="2800" kern="0" dirty="0">
                <a:solidFill>
                  <a:schemeClr val="accent2"/>
                </a:solidFill>
                <a:latin typeface="Times New Roman" pitchFamily="18" charset="0"/>
                <a:ea typeface="SimSun" pitchFamily="2" charset="-122"/>
                <a:cs typeface="Times New Roman" pitchFamily="18" charset="0"/>
              </a:rPr>
              <a:t>.</a:t>
            </a:r>
            <a:endParaRPr lang="en-US" altLang="en-US" sz="2800" kern="0" dirty="0">
              <a:solidFill>
                <a:schemeClr val="accent2"/>
              </a:solidFill>
              <a:latin typeface="Times New Roman" pitchFamily="18" charset="0"/>
              <a:ea typeface="SimSun" pitchFamily="2" charset="-122"/>
              <a:cs typeface="Times New Roman" pitchFamily="18" charset="0"/>
            </a:endParaRPr>
          </a:p>
        </p:txBody>
      </p:sp>
      <p:sp>
        <p:nvSpPr>
          <p:cNvPr id="2" name="Octagon 1"/>
          <p:cNvSpPr/>
          <p:nvPr/>
        </p:nvSpPr>
        <p:spPr bwMode="auto">
          <a:xfrm>
            <a:off x="152400" y="2362200"/>
            <a:ext cx="685800" cy="7620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rPr>
              <a:t>1</a:t>
            </a:r>
            <a:endPar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endParaRPr>
          </a:p>
        </p:txBody>
      </p:sp>
      <p:sp>
        <p:nvSpPr>
          <p:cNvPr id="6" name="Octagon 5"/>
          <p:cNvSpPr/>
          <p:nvPr/>
        </p:nvSpPr>
        <p:spPr bwMode="auto">
          <a:xfrm>
            <a:off x="152400" y="4495800"/>
            <a:ext cx="685800" cy="7620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rPr>
              <a:t>2</a:t>
            </a:r>
            <a:endPar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endParaRPr>
          </a:p>
        </p:txBody>
      </p:sp>
      <p:sp>
        <p:nvSpPr>
          <p:cNvPr id="7" name="Octagon 6"/>
          <p:cNvSpPr/>
          <p:nvPr/>
        </p:nvSpPr>
        <p:spPr bwMode="auto">
          <a:xfrm>
            <a:off x="133350" y="5410200"/>
            <a:ext cx="685800" cy="7620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rPr>
              <a:t>3</a:t>
            </a:r>
            <a:endParaRPr kumimoji="0" lang="en-CA" sz="36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994650" y="6324600"/>
            <a:ext cx="768350" cy="457200"/>
          </a:xfrm>
        </p:spPr>
        <p:txBody>
          <a:bodyPr/>
          <a:lstStyle/>
          <a:p>
            <a:pPr>
              <a:defRPr/>
            </a:pPr>
            <a:fld id="{FDEF4AB8-EBD9-4FDD-BB48-A030665EC33D}" type="slidenum">
              <a:rPr lang="zh-CN" altLang="en-US" smtClean="0"/>
            </a:fld>
            <a:endParaRPr lang="en-US" altLang="zh-CN"/>
          </a:p>
        </p:txBody>
      </p:sp>
      <p:sp>
        <p:nvSpPr>
          <p:cNvPr id="8" name="Rectangle 2"/>
          <p:cNvSpPr txBox="1">
            <a:spLocks noChangeArrowheads="1"/>
          </p:cNvSpPr>
          <p:nvPr/>
        </p:nvSpPr>
        <p:spPr bwMode="auto">
          <a:xfrm>
            <a:off x="533400" y="5791200"/>
            <a:ext cx="7772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 B-tree of order 5</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9" name="Rectangle 8"/>
          <p:cNvSpPr>
            <a:spLocks noChangeArrowheads="1"/>
          </p:cNvSpPr>
          <p:nvPr/>
        </p:nvSpPr>
        <p:spPr bwMode="auto">
          <a:xfrm>
            <a:off x="4343400" y="2209800"/>
            <a:ext cx="533400" cy="533400"/>
          </a:xfrm>
          <a:prstGeom prst="rect">
            <a:avLst/>
          </a:prstGeom>
          <a:solidFill>
            <a:schemeClr val="accent1"/>
          </a:solidFill>
          <a:ln w="9525">
            <a:solidFill>
              <a:schemeClr val="tx1"/>
            </a:solidFill>
            <a:miter lim="800000"/>
          </a:ln>
        </p:spPr>
        <p:txBody>
          <a:bodyPr wrap="none" anchor="ctr"/>
          <a:lstStyle/>
          <a:p>
            <a:pPr algn="ctr"/>
            <a:r>
              <a:rPr lang="en-US" dirty="0"/>
              <a:t>10</a:t>
            </a:r>
            <a:endParaRPr lang="en-US" dirty="0"/>
          </a:p>
        </p:txBody>
      </p:sp>
      <p:sp>
        <p:nvSpPr>
          <p:cNvPr id="11" name="Rectangle 10"/>
          <p:cNvSpPr>
            <a:spLocks noChangeArrowheads="1"/>
          </p:cNvSpPr>
          <p:nvPr/>
        </p:nvSpPr>
        <p:spPr bwMode="auto">
          <a:xfrm>
            <a:off x="762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a:t>
            </a:r>
            <a:endParaRPr lang="en-US" dirty="0"/>
          </a:p>
        </p:txBody>
      </p:sp>
      <p:sp>
        <p:nvSpPr>
          <p:cNvPr id="12" name="Rectangle 11"/>
          <p:cNvSpPr>
            <a:spLocks noChangeArrowheads="1"/>
          </p:cNvSpPr>
          <p:nvPr/>
        </p:nvSpPr>
        <p:spPr bwMode="auto">
          <a:xfrm>
            <a:off x="6096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2</a:t>
            </a:r>
            <a:endParaRPr lang="en-US" dirty="0"/>
          </a:p>
        </p:txBody>
      </p:sp>
      <p:sp>
        <p:nvSpPr>
          <p:cNvPr id="13" name="Rectangle 12"/>
          <p:cNvSpPr>
            <a:spLocks noChangeArrowheads="1"/>
          </p:cNvSpPr>
          <p:nvPr/>
        </p:nvSpPr>
        <p:spPr bwMode="auto">
          <a:xfrm>
            <a:off x="5562600" y="2971800"/>
            <a:ext cx="533400" cy="533400"/>
          </a:xfrm>
          <a:prstGeom prst="rect">
            <a:avLst/>
          </a:prstGeom>
          <a:solidFill>
            <a:schemeClr val="accent1"/>
          </a:solidFill>
          <a:ln w="9525">
            <a:solidFill>
              <a:schemeClr val="tx1"/>
            </a:solidFill>
            <a:miter lim="800000"/>
          </a:ln>
        </p:spPr>
        <p:txBody>
          <a:bodyPr wrap="none" anchor="ctr"/>
          <a:lstStyle/>
          <a:p>
            <a:pPr algn="ctr"/>
            <a:r>
              <a:rPr lang="en-US" dirty="0"/>
              <a:t>13</a:t>
            </a:r>
            <a:endParaRPr lang="en-US" dirty="0"/>
          </a:p>
        </p:txBody>
      </p:sp>
      <p:sp>
        <p:nvSpPr>
          <p:cNvPr id="14" name="Rectangle 13"/>
          <p:cNvSpPr>
            <a:spLocks noChangeArrowheads="1"/>
          </p:cNvSpPr>
          <p:nvPr/>
        </p:nvSpPr>
        <p:spPr bwMode="auto">
          <a:xfrm>
            <a:off x="6096000" y="2971800"/>
            <a:ext cx="533400" cy="533400"/>
          </a:xfrm>
          <a:prstGeom prst="rect">
            <a:avLst/>
          </a:prstGeom>
          <a:solidFill>
            <a:schemeClr val="accent1"/>
          </a:solidFill>
          <a:ln w="9525">
            <a:solidFill>
              <a:schemeClr val="tx1"/>
            </a:solidFill>
            <a:miter lim="800000"/>
          </a:ln>
        </p:spPr>
        <p:txBody>
          <a:bodyPr wrap="none" anchor="ctr"/>
          <a:lstStyle/>
          <a:p>
            <a:pPr algn="ctr"/>
            <a:r>
              <a:rPr lang="en-US" dirty="0"/>
              <a:t>16</a:t>
            </a:r>
            <a:endParaRPr lang="en-US" dirty="0"/>
          </a:p>
        </p:txBody>
      </p:sp>
      <p:sp>
        <p:nvSpPr>
          <p:cNvPr id="15" name="Rectangle 14"/>
          <p:cNvSpPr>
            <a:spLocks noChangeArrowheads="1"/>
          </p:cNvSpPr>
          <p:nvPr/>
        </p:nvSpPr>
        <p:spPr bwMode="auto">
          <a:xfrm>
            <a:off x="2819400" y="2971800"/>
            <a:ext cx="533400" cy="533400"/>
          </a:xfrm>
          <a:prstGeom prst="rect">
            <a:avLst/>
          </a:prstGeom>
          <a:solidFill>
            <a:schemeClr val="accent1"/>
          </a:solidFill>
          <a:ln w="9525">
            <a:solidFill>
              <a:schemeClr val="tx1"/>
            </a:solidFill>
            <a:miter lim="800000"/>
          </a:ln>
        </p:spPr>
        <p:txBody>
          <a:bodyPr wrap="none" anchor="ctr"/>
          <a:lstStyle/>
          <a:p>
            <a:pPr algn="ctr"/>
            <a:r>
              <a:rPr lang="en-US" dirty="0"/>
              <a:t>3</a:t>
            </a:r>
            <a:endParaRPr lang="en-US" dirty="0"/>
          </a:p>
        </p:txBody>
      </p:sp>
      <p:sp>
        <p:nvSpPr>
          <p:cNvPr id="16" name="Rectangle 15"/>
          <p:cNvSpPr>
            <a:spLocks noChangeArrowheads="1"/>
          </p:cNvSpPr>
          <p:nvPr/>
        </p:nvSpPr>
        <p:spPr bwMode="auto">
          <a:xfrm>
            <a:off x="3352800" y="2971800"/>
            <a:ext cx="533400" cy="533400"/>
          </a:xfrm>
          <a:prstGeom prst="rect">
            <a:avLst/>
          </a:prstGeom>
          <a:solidFill>
            <a:schemeClr val="accent1"/>
          </a:solidFill>
          <a:ln w="9525">
            <a:solidFill>
              <a:schemeClr val="tx1"/>
            </a:solidFill>
            <a:miter lim="800000"/>
          </a:ln>
        </p:spPr>
        <p:txBody>
          <a:bodyPr wrap="none" anchor="ctr"/>
          <a:lstStyle/>
          <a:p>
            <a:pPr algn="ctr"/>
            <a:r>
              <a:rPr lang="en-US" dirty="0"/>
              <a:t>6</a:t>
            </a:r>
            <a:endParaRPr lang="en-US" dirty="0"/>
          </a:p>
        </p:txBody>
      </p:sp>
      <p:sp>
        <p:nvSpPr>
          <p:cNvPr id="17" name="Line 22"/>
          <p:cNvSpPr>
            <a:spLocks noChangeShapeType="1"/>
          </p:cNvSpPr>
          <p:nvPr/>
        </p:nvSpPr>
        <p:spPr bwMode="auto">
          <a:xfrm flipH="1">
            <a:off x="3352800" y="2743199"/>
            <a:ext cx="914400" cy="266699"/>
          </a:xfrm>
          <a:prstGeom prst="line">
            <a:avLst/>
          </a:prstGeom>
          <a:noFill/>
          <a:ln w="9525">
            <a:solidFill>
              <a:schemeClr val="tx1"/>
            </a:solidFill>
            <a:round/>
            <a:tailEnd type="triangle" w="med" len="med"/>
          </a:ln>
        </p:spPr>
        <p:txBody>
          <a:bodyPr/>
          <a:lstStyle/>
          <a:p>
            <a:endParaRPr lang="en-CA"/>
          </a:p>
        </p:txBody>
      </p:sp>
      <p:sp>
        <p:nvSpPr>
          <p:cNvPr id="18" name="Line 22"/>
          <p:cNvSpPr>
            <a:spLocks noChangeShapeType="1"/>
          </p:cNvSpPr>
          <p:nvPr/>
        </p:nvSpPr>
        <p:spPr bwMode="auto">
          <a:xfrm flipH="1">
            <a:off x="533399" y="3505200"/>
            <a:ext cx="2286001" cy="1219200"/>
          </a:xfrm>
          <a:prstGeom prst="line">
            <a:avLst/>
          </a:prstGeom>
          <a:noFill/>
          <a:ln w="9525">
            <a:solidFill>
              <a:schemeClr val="tx1"/>
            </a:solidFill>
            <a:round/>
            <a:tailEnd type="triangle" w="med" len="med"/>
          </a:ln>
        </p:spPr>
        <p:txBody>
          <a:bodyPr/>
          <a:lstStyle/>
          <a:p>
            <a:endParaRPr lang="en-CA"/>
          </a:p>
        </p:txBody>
      </p:sp>
      <p:sp>
        <p:nvSpPr>
          <p:cNvPr id="19" name="Line 22"/>
          <p:cNvSpPr>
            <a:spLocks noChangeShapeType="1"/>
          </p:cNvSpPr>
          <p:nvPr/>
        </p:nvSpPr>
        <p:spPr bwMode="auto">
          <a:xfrm>
            <a:off x="4876800" y="2743200"/>
            <a:ext cx="1219199" cy="266700"/>
          </a:xfrm>
          <a:prstGeom prst="line">
            <a:avLst/>
          </a:prstGeom>
          <a:noFill/>
          <a:ln w="9525">
            <a:solidFill>
              <a:schemeClr val="tx1"/>
            </a:solidFill>
            <a:round/>
            <a:tailEnd type="triangle" w="med" len="med"/>
          </a:ln>
        </p:spPr>
        <p:txBody>
          <a:bodyPr/>
          <a:lstStyle/>
          <a:p>
            <a:endParaRPr lang="en-CA"/>
          </a:p>
        </p:txBody>
      </p:sp>
      <p:sp>
        <p:nvSpPr>
          <p:cNvPr id="20" name="Rectangle 19"/>
          <p:cNvSpPr>
            <a:spLocks noChangeArrowheads="1"/>
          </p:cNvSpPr>
          <p:nvPr/>
        </p:nvSpPr>
        <p:spPr bwMode="auto">
          <a:xfrm>
            <a:off x="13716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4</a:t>
            </a:r>
            <a:endParaRPr lang="en-US" dirty="0"/>
          </a:p>
        </p:txBody>
      </p:sp>
      <p:sp>
        <p:nvSpPr>
          <p:cNvPr id="21" name="Rectangle 20"/>
          <p:cNvSpPr>
            <a:spLocks noChangeArrowheads="1"/>
          </p:cNvSpPr>
          <p:nvPr/>
        </p:nvSpPr>
        <p:spPr bwMode="auto">
          <a:xfrm>
            <a:off x="19050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5</a:t>
            </a:r>
            <a:endParaRPr lang="en-US" dirty="0"/>
          </a:p>
        </p:txBody>
      </p:sp>
      <p:sp>
        <p:nvSpPr>
          <p:cNvPr id="22" name="Rectangle 21"/>
          <p:cNvSpPr>
            <a:spLocks noChangeArrowheads="1"/>
          </p:cNvSpPr>
          <p:nvPr/>
        </p:nvSpPr>
        <p:spPr bwMode="auto">
          <a:xfrm>
            <a:off x="26670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7</a:t>
            </a:r>
            <a:endParaRPr lang="en-US" dirty="0"/>
          </a:p>
        </p:txBody>
      </p:sp>
      <p:sp>
        <p:nvSpPr>
          <p:cNvPr id="23" name="Rectangle 22"/>
          <p:cNvSpPr>
            <a:spLocks noChangeArrowheads="1"/>
          </p:cNvSpPr>
          <p:nvPr/>
        </p:nvSpPr>
        <p:spPr bwMode="auto">
          <a:xfrm>
            <a:off x="32004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8</a:t>
            </a:r>
            <a:endParaRPr lang="en-US" dirty="0"/>
          </a:p>
        </p:txBody>
      </p:sp>
      <p:sp>
        <p:nvSpPr>
          <p:cNvPr id="24" name="Rectangle 23"/>
          <p:cNvSpPr>
            <a:spLocks noChangeArrowheads="1"/>
          </p:cNvSpPr>
          <p:nvPr/>
        </p:nvSpPr>
        <p:spPr bwMode="auto">
          <a:xfrm>
            <a:off x="37338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9</a:t>
            </a:r>
            <a:endParaRPr lang="en-US" dirty="0"/>
          </a:p>
        </p:txBody>
      </p:sp>
      <p:sp>
        <p:nvSpPr>
          <p:cNvPr id="25" name="Line 22"/>
          <p:cNvSpPr>
            <a:spLocks noChangeShapeType="1"/>
          </p:cNvSpPr>
          <p:nvPr/>
        </p:nvSpPr>
        <p:spPr bwMode="auto">
          <a:xfrm flipH="1">
            <a:off x="1905000" y="3505200"/>
            <a:ext cx="1447798" cy="1219200"/>
          </a:xfrm>
          <a:prstGeom prst="line">
            <a:avLst/>
          </a:prstGeom>
          <a:noFill/>
          <a:ln w="9525">
            <a:solidFill>
              <a:schemeClr val="tx1"/>
            </a:solidFill>
            <a:round/>
            <a:tailEnd type="triangle" w="med" len="med"/>
          </a:ln>
        </p:spPr>
        <p:txBody>
          <a:bodyPr/>
          <a:lstStyle/>
          <a:p>
            <a:endParaRPr lang="en-CA"/>
          </a:p>
        </p:txBody>
      </p:sp>
      <p:sp>
        <p:nvSpPr>
          <p:cNvPr id="26" name="Line 22"/>
          <p:cNvSpPr>
            <a:spLocks noChangeShapeType="1"/>
          </p:cNvSpPr>
          <p:nvPr/>
        </p:nvSpPr>
        <p:spPr bwMode="auto">
          <a:xfrm flipH="1">
            <a:off x="3505199" y="3505200"/>
            <a:ext cx="381000" cy="1219200"/>
          </a:xfrm>
          <a:prstGeom prst="line">
            <a:avLst/>
          </a:prstGeom>
          <a:noFill/>
          <a:ln w="9525">
            <a:solidFill>
              <a:schemeClr val="tx1"/>
            </a:solidFill>
            <a:round/>
            <a:tailEnd type="triangle" w="med" len="med"/>
          </a:ln>
        </p:spPr>
        <p:txBody>
          <a:bodyPr/>
          <a:lstStyle/>
          <a:p>
            <a:endParaRPr lang="en-CA"/>
          </a:p>
        </p:txBody>
      </p:sp>
      <p:sp>
        <p:nvSpPr>
          <p:cNvPr id="27" name="Rectangle 26"/>
          <p:cNvSpPr>
            <a:spLocks noChangeArrowheads="1"/>
          </p:cNvSpPr>
          <p:nvPr/>
        </p:nvSpPr>
        <p:spPr bwMode="auto">
          <a:xfrm>
            <a:off x="44196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11</a:t>
            </a:r>
            <a:endParaRPr lang="en-US" dirty="0"/>
          </a:p>
        </p:txBody>
      </p:sp>
      <p:sp>
        <p:nvSpPr>
          <p:cNvPr id="28" name="Rectangle 27"/>
          <p:cNvSpPr>
            <a:spLocks noChangeArrowheads="1"/>
          </p:cNvSpPr>
          <p:nvPr/>
        </p:nvSpPr>
        <p:spPr bwMode="auto">
          <a:xfrm>
            <a:off x="49530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12</a:t>
            </a:r>
            <a:endParaRPr lang="en-US" dirty="0"/>
          </a:p>
        </p:txBody>
      </p:sp>
      <p:sp>
        <p:nvSpPr>
          <p:cNvPr id="29" name="Rectangle 28"/>
          <p:cNvSpPr>
            <a:spLocks noChangeArrowheads="1"/>
          </p:cNvSpPr>
          <p:nvPr/>
        </p:nvSpPr>
        <p:spPr bwMode="auto">
          <a:xfrm>
            <a:off x="561975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14</a:t>
            </a:r>
            <a:endParaRPr lang="en-US" dirty="0"/>
          </a:p>
        </p:txBody>
      </p:sp>
      <p:sp>
        <p:nvSpPr>
          <p:cNvPr id="30" name="Rectangle 29"/>
          <p:cNvSpPr>
            <a:spLocks noChangeArrowheads="1"/>
          </p:cNvSpPr>
          <p:nvPr/>
        </p:nvSpPr>
        <p:spPr bwMode="auto">
          <a:xfrm>
            <a:off x="615315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15</a:t>
            </a:r>
            <a:endParaRPr lang="en-US" dirty="0"/>
          </a:p>
        </p:txBody>
      </p:sp>
      <p:sp>
        <p:nvSpPr>
          <p:cNvPr id="31" name="Rectangle 30"/>
          <p:cNvSpPr>
            <a:spLocks noChangeArrowheads="1"/>
          </p:cNvSpPr>
          <p:nvPr/>
        </p:nvSpPr>
        <p:spPr bwMode="auto">
          <a:xfrm>
            <a:off x="68580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17</a:t>
            </a:r>
            <a:endParaRPr lang="en-US" dirty="0"/>
          </a:p>
        </p:txBody>
      </p:sp>
      <p:sp>
        <p:nvSpPr>
          <p:cNvPr id="32" name="Rectangle 31"/>
          <p:cNvSpPr>
            <a:spLocks noChangeArrowheads="1"/>
          </p:cNvSpPr>
          <p:nvPr/>
        </p:nvSpPr>
        <p:spPr bwMode="auto">
          <a:xfrm>
            <a:off x="73914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18</a:t>
            </a:r>
            <a:endParaRPr lang="en-US" dirty="0"/>
          </a:p>
        </p:txBody>
      </p:sp>
      <p:sp>
        <p:nvSpPr>
          <p:cNvPr id="33" name="Rectangle 32"/>
          <p:cNvSpPr>
            <a:spLocks noChangeArrowheads="1"/>
          </p:cNvSpPr>
          <p:nvPr/>
        </p:nvSpPr>
        <p:spPr bwMode="auto">
          <a:xfrm>
            <a:off x="79248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19</a:t>
            </a:r>
            <a:endParaRPr lang="en-US" dirty="0"/>
          </a:p>
        </p:txBody>
      </p:sp>
      <p:sp>
        <p:nvSpPr>
          <p:cNvPr id="34" name="Rectangle 33"/>
          <p:cNvSpPr>
            <a:spLocks noChangeArrowheads="1"/>
          </p:cNvSpPr>
          <p:nvPr/>
        </p:nvSpPr>
        <p:spPr bwMode="auto">
          <a:xfrm>
            <a:off x="8458200" y="4724400"/>
            <a:ext cx="533400" cy="533400"/>
          </a:xfrm>
          <a:prstGeom prst="rect">
            <a:avLst/>
          </a:prstGeom>
          <a:solidFill>
            <a:schemeClr val="accent1"/>
          </a:solidFill>
          <a:ln w="9525">
            <a:solidFill>
              <a:schemeClr val="tx1"/>
            </a:solidFill>
            <a:miter lim="800000"/>
          </a:ln>
        </p:spPr>
        <p:txBody>
          <a:bodyPr wrap="none" anchor="ctr"/>
          <a:lstStyle/>
          <a:p>
            <a:pPr algn="ctr"/>
            <a:r>
              <a:rPr lang="en-US" dirty="0"/>
              <a:t>20</a:t>
            </a:r>
            <a:endParaRPr lang="en-US" dirty="0"/>
          </a:p>
        </p:txBody>
      </p:sp>
      <p:sp>
        <p:nvSpPr>
          <p:cNvPr id="35" name="Line 22"/>
          <p:cNvSpPr>
            <a:spLocks noChangeShapeType="1"/>
          </p:cNvSpPr>
          <p:nvPr/>
        </p:nvSpPr>
        <p:spPr bwMode="auto">
          <a:xfrm flipH="1">
            <a:off x="4953000" y="3505200"/>
            <a:ext cx="609600" cy="1219200"/>
          </a:xfrm>
          <a:prstGeom prst="line">
            <a:avLst/>
          </a:prstGeom>
          <a:noFill/>
          <a:ln w="9525">
            <a:solidFill>
              <a:schemeClr val="tx1"/>
            </a:solidFill>
            <a:round/>
            <a:tailEnd type="triangle" w="med" len="med"/>
          </a:ln>
        </p:spPr>
        <p:txBody>
          <a:bodyPr/>
          <a:lstStyle/>
          <a:p>
            <a:endParaRPr lang="en-CA"/>
          </a:p>
        </p:txBody>
      </p:sp>
      <p:sp>
        <p:nvSpPr>
          <p:cNvPr id="36" name="Line 22"/>
          <p:cNvSpPr>
            <a:spLocks noChangeShapeType="1"/>
          </p:cNvSpPr>
          <p:nvPr/>
        </p:nvSpPr>
        <p:spPr bwMode="auto">
          <a:xfrm>
            <a:off x="6126481" y="3505200"/>
            <a:ext cx="45719" cy="1219200"/>
          </a:xfrm>
          <a:prstGeom prst="line">
            <a:avLst/>
          </a:prstGeom>
          <a:noFill/>
          <a:ln w="9525">
            <a:solidFill>
              <a:schemeClr val="tx1"/>
            </a:solidFill>
            <a:round/>
            <a:tailEnd type="triangle" w="med" len="med"/>
          </a:ln>
        </p:spPr>
        <p:txBody>
          <a:bodyPr/>
          <a:lstStyle/>
          <a:p>
            <a:endParaRPr lang="en-CA"/>
          </a:p>
        </p:txBody>
      </p:sp>
      <p:sp>
        <p:nvSpPr>
          <p:cNvPr id="37" name="Line 22"/>
          <p:cNvSpPr>
            <a:spLocks noChangeShapeType="1"/>
          </p:cNvSpPr>
          <p:nvPr/>
        </p:nvSpPr>
        <p:spPr bwMode="auto">
          <a:xfrm>
            <a:off x="6629400" y="3505200"/>
            <a:ext cx="1295400" cy="1219200"/>
          </a:xfrm>
          <a:prstGeom prst="line">
            <a:avLst/>
          </a:prstGeom>
          <a:noFill/>
          <a:ln w="9525">
            <a:solidFill>
              <a:schemeClr val="tx1"/>
            </a:solidFill>
            <a:round/>
            <a:tailEnd type="triangle" w="med" len="med"/>
          </a:ln>
        </p:spPr>
        <p:txBody>
          <a:bodyPr/>
          <a:lstStyle/>
          <a:p>
            <a:endParaRPr lang="en-CA"/>
          </a:p>
        </p:txBody>
      </p:sp>
      <p:sp>
        <p:nvSpPr>
          <p:cNvPr id="38" name="Rectangle 2"/>
          <p:cNvSpPr txBox="1">
            <a:spLocks noChangeArrowheads="1"/>
          </p:cNvSpPr>
          <p:nvPr/>
        </p:nvSpPr>
        <p:spPr bwMode="auto">
          <a:xfrm>
            <a:off x="1524000" y="76200"/>
            <a:ext cx="7543800" cy="2286000"/>
          </a:xfrm>
          <a:prstGeom prst="rect">
            <a:avLst/>
          </a:prstGeom>
          <a:noFill/>
          <a:ln w="9525">
            <a:noFill/>
            <a:miter lim="800000"/>
          </a:ln>
        </p:spPr>
        <p:txBody>
          <a:bodyPr vert="horz" wrap="square" lIns="91440" tIns="45720" rIns="91440" bIns="45720" numCol="1" anchor="ctr" anchorCtr="0" compatLnSpc="1"/>
          <a:lstStyle/>
          <a:p>
            <a:pPr marL="0" lvl="1">
              <a:spcBef>
                <a:spcPct val="0"/>
              </a:spcBef>
              <a:buClrTx/>
              <a:buSzTx/>
            </a:pPr>
            <a:r>
              <a:rPr lang="en-US" altLang="en-US" kern="0" dirty="0">
                <a:solidFill>
                  <a:schemeClr val="accent2"/>
                </a:solidFill>
                <a:latin typeface="Times New Roman" pitchFamily="18" charset="0"/>
                <a:ea typeface="SimSun" pitchFamily="2" charset="-122"/>
                <a:cs typeface="Times New Roman" pitchFamily="18" charset="0"/>
              </a:rPr>
              <a:t>This means that (other that the root node) all internal nodes have at least ceil(5 / 2) = ceil(2.5) = </a:t>
            </a:r>
            <a:r>
              <a:rPr lang="en-US" altLang="en-US" b="1" u="sng" kern="0" dirty="0">
                <a:solidFill>
                  <a:schemeClr val="accent2"/>
                </a:solidFill>
                <a:latin typeface="Times New Roman" pitchFamily="18" charset="0"/>
                <a:ea typeface="SimSun" pitchFamily="2" charset="-122"/>
                <a:cs typeface="Times New Roman" pitchFamily="18" charset="0"/>
              </a:rPr>
              <a:t>3</a:t>
            </a:r>
            <a:r>
              <a:rPr lang="en-US" altLang="en-US" kern="0" dirty="0">
                <a:solidFill>
                  <a:schemeClr val="accent2"/>
                </a:solidFill>
                <a:latin typeface="Times New Roman" pitchFamily="18" charset="0"/>
                <a:ea typeface="SimSun" pitchFamily="2" charset="-122"/>
                <a:cs typeface="Times New Roman" pitchFamily="18" charset="0"/>
              </a:rPr>
              <a:t> children (and hence at least 2 keys). Of course, the maximum number of children that a node can have is </a:t>
            </a:r>
            <a:r>
              <a:rPr lang="en-US" altLang="en-US" b="1" u="sng" kern="0" dirty="0">
                <a:solidFill>
                  <a:schemeClr val="accent2"/>
                </a:solidFill>
                <a:latin typeface="Times New Roman" pitchFamily="18" charset="0"/>
                <a:ea typeface="SimSun" pitchFamily="2" charset="-122"/>
                <a:cs typeface="Times New Roman" pitchFamily="18" charset="0"/>
              </a:rPr>
              <a:t>5</a:t>
            </a:r>
            <a:r>
              <a:rPr lang="en-US" altLang="en-US" kern="0" dirty="0">
                <a:solidFill>
                  <a:schemeClr val="accent2"/>
                </a:solidFill>
                <a:latin typeface="Times New Roman" pitchFamily="18" charset="0"/>
                <a:ea typeface="SimSun" pitchFamily="2" charset="-122"/>
                <a:cs typeface="Times New Roman" pitchFamily="18" charset="0"/>
              </a:rPr>
              <a:t> (so that 4 is the maximum number of keys).</a:t>
            </a:r>
            <a:endParaRPr lang="en-US" altLang="en-US" kern="0" dirty="0">
              <a:solidFill>
                <a:schemeClr val="accent2"/>
              </a:solidFill>
              <a:latin typeface="Times New Roman" pitchFamily="18" charset="0"/>
              <a:ea typeface="SimSun" pitchFamily="2" charset="-122"/>
              <a:cs typeface="Times New Roman" pitchFamily="18" charset="0"/>
            </a:endParaRPr>
          </a:p>
        </p:txBody>
      </p:sp>
      <p:pic>
        <p:nvPicPr>
          <p:cNvPr id="3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343" y="381000"/>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heckerboard(across)">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4191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Rectangle 4"/>
          <p:cNvSpPr>
            <a:spLocks noChangeArrowheads="1"/>
          </p:cNvSpPr>
          <p:nvPr/>
        </p:nvSpPr>
        <p:spPr bwMode="auto">
          <a:xfrm>
            <a:off x="1981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6" name="Rectangle 5"/>
          <p:cNvSpPr>
            <a:spLocks noChangeArrowheads="1"/>
          </p:cNvSpPr>
          <p:nvPr/>
        </p:nvSpPr>
        <p:spPr bwMode="auto">
          <a:xfrm>
            <a:off x="1600200" y="28194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3124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4648200" y="45720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457200" y="28194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3505200" y="45720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12" name="Rectangle 13"/>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181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4267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096000" y="25908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239000" y="25908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762000" y="23622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a:off x="3124198" y="2362200"/>
            <a:ext cx="381001" cy="22098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267200" y="2362200"/>
            <a:ext cx="914400" cy="11430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a:off x="5410200" y="2362200"/>
            <a:ext cx="685800" cy="228600"/>
          </a:xfrm>
          <a:prstGeom prst="line">
            <a:avLst/>
          </a:prstGeom>
          <a:noFill/>
          <a:ln w="9525">
            <a:solidFill>
              <a:schemeClr val="tx1"/>
            </a:solidFill>
            <a:round/>
            <a:tailEnd type="triangle" w="med" len="med"/>
          </a:ln>
        </p:spPr>
        <p:txBody>
          <a:bodyPr/>
          <a:lstStyle/>
          <a:p>
            <a:endParaRPr lang="en-CA"/>
          </a:p>
        </p:txBody>
      </p:sp>
      <p:sp>
        <p:nvSpPr>
          <p:cNvPr id="22" name="Rectangle 2"/>
          <p:cNvSpPr txBox="1">
            <a:spLocks noChangeArrowheads="1"/>
          </p:cNvSpPr>
          <p:nvPr/>
        </p:nvSpPr>
        <p:spPr bwMode="auto">
          <a:xfrm>
            <a:off x="762000" y="6019800"/>
            <a:ext cx="79248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 B-tree with file names as values</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3" name="Rectangle 2"/>
          <p:cNvSpPr txBox="1">
            <a:spLocks noChangeArrowheads="1"/>
          </p:cNvSpPr>
          <p:nvPr/>
        </p:nvSpPr>
        <p:spPr bwMode="auto">
          <a:xfrm>
            <a:off x="1752600" y="1295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A</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5791200" y="45720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228600" y="2324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3505200" y="39243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C</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181600" y="28956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096000" y="20193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9" name="AutoShape 9"/>
          <p:cNvSpPr>
            <a:spLocks noChangeArrowheads="1"/>
          </p:cNvSpPr>
          <p:nvPr/>
        </p:nvSpPr>
        <p:spPr bwMode="auto">
          <a:xfrm>
            <a:off x="4838700" y="76201"/>
            <a:ext cx="3733800" cy="1904999"/>
          </a:xfrm>
          <a:prstGeom prst="cloudCallout">
            <a:avLst>
              <a:gd name="adj1" fmla="val -30051"/>
              <a:gd name="adj2" fmla="val 5562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An index speeds the search</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0" name="Text Box 139"/>
          <p:cNvSpPr txBox="1">
            <a:spLocks noChangeArrowheads="1"/>
          </p:cNvSpPr>
          <p:nvPr/>
        </p:nvSpPr>
        <p:spPr bwMode="auto">
          <a:xfrm>
            <a:off x="0" y="0"/>
            <a:ext cx="2667000" cy="1200329"/>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dirty="0">
                <a:latin typeface="Times New Roman" pitchFamily="18" charset="0"/>
                <a:cs typeface="Times New Roman" pitchFamily="18" charset="0"/>
              </a:rPr>
              <a:t>A B-Tree is a </a:t>
            </a:r>
            <a:r>
              <a:rPr lang="en-US" b="1" dirty="0">
                <a:effectLst>
                  <a:outerShdw blurRad="38100" dist="38100" dir="2700000" algn="tl">
                    <a:srgbClr val="000000">
                      <a:alpha val="43137"/>
                    </a:srgbClr>
                  </a:outerShdw>
                </a:effectLst>
                <a:latin typeface="Times New Roman" pitchFamily="18" charset="0"/>
                <a:cs typeface="Times New Roman" pitchFamily="18" charset="0"/>
              </a:rPr>
              <a:t>height balanced </a:t>
            </a:r>
            <a:r>
              <a:rPr lang="en-US" dirty="0">
                <a:latin typeface="Times New Roman" pitchFamily="18" charset="0"/>
                <a:cs typeface="Times New Roman" pitchFamily="18" charset="0"/>
              </a:rPr>
              <a:t>search tree</a:t>
            </a:r>
            <a:endParaRPr lang="en-US" dirty="0">
              <a:latin typeface="Times New Roman" pitchFamily="18" charset="0"/>
              <a:cs typeface="Times New Roman" pitchFamily="18" charset="0"/>
            </a:endParaRPr>
          </a:p>
        </p:txBody>
      </p:sp>
      <p:sp>
        <p:nvSpPr>
          <p:cNvPr id="32" name="AutoShape 9"/>
          <p:cNvSpPr>
            <a:spLocks noChangeArrowheads="1"/>
          </p:cNvSpPr>
          <p:nvPr/>
        </p:nvSpPr>
        <p:spPr bwMode="auto">
          <a:xfrm>
            <a:off x="0" y="3581400"/>
            <a:ext cx="3429000" cy="2057400"/>
          </a:xfrm>
          <a:prstGeom prst="cloudCallout">
            <a:avLst>
              <a:gd name="adj1" fmla="val 11307"/>
              <a:gd name="adj2" fmla="val -43587"/>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B-tree of order 4</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3" name="Text Box 139"/>
          <p:cNvSpPr txBox="1">
            <a:spLocks noChangeArrowheads="1"/>
          </p:cNvSpPr>
          <p:nvPr/>
        </p:nvSpPr>
        <p:spPr bwMode="auto">
          <a:xfrm>
            <a:off x="114300" y="5791200"/>
            <a:ext cx="4724400" cy="461665"/>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dirty="0">
                <a:latin typeface="Times New Roman" pitchFamily="18" charset="0"/>
                <a:cs typeface="Times New Roman" pitchFamily="18" charset="0"/>
              </a:rPr>
              <a:t>3 key values and 4 children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NTFS and Operating Systems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172" name="Rectangle 3"/>
          <p:cNvSpPr>
            <a:spLocks noGrp="1" noChangeArrowheads="1"/>
          </p:cNvSpPr>
          <p:nvPr>
            <p:ph type="body" idx="1"/>
          </p:nvPr>
        </p:nvSpPr>
        <p:spPr>
          <a:xfrm>
            <a:off x="533400" y="1600200"/>
            <a:ext cx="8077200" cy="4114800"/>
          </a:xfrm>
        </p:spPr>
        <p:txBody>
          <a:bodyPr/>
          <a:lstStyle/>
          <a:p>
            <a:pPr eaLnBrk="1" hangingPunct="1"/>
            <a:r>
              <a:rPr lang="en-US" dirty="0">
                <a:latin typeface="Times New Roman" pitchFamily="18" charset="0"/>
                <a:cs typeface="Times New Roman" pitchFamily="18" charset="0"/>
              </a:rPr>
              <a:t>Designed by Microsoft and is the default file system for: </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Windows NT</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Windows 2000</a:t>
            </a:r>
            <a:endParaRPr lang="en-US" dirty="0">
              <a:latin typeface="Times New Roman" pitchFamily="18" charset="0"/>
              <a:cs typeface="Times New Roman" pitchFamily="18" charset="0"/>
            </a:endParaRPr>
          </a:p>
          <a:p>
            <a:pPr lvl="1" eaLnBrk="1" hangingPunct="1"/>
            <a:r>
              <a:rPr lang="en-US" dirty="0">
                <a:latin typeface="Times New Roman" pitchFamily="18" charset="0"/>
                <a:cs typeface="Times New Roman" pitchFamily="18" charset="0"/>
              </a:rPr>
              <a:t>Windows XP</a:t>
            </a:r>
            <a:r>
              <a:rPr lang="pt-BR" dirty="0">
                <a:latin typeface="Times New Roman" pitchFamily="18" charset="0"/>
                <a:cs typeface="Times New Roman" pitchFamily="18" charset="0"/>
              </a:rPr>
              <a:t>/Vista/7</a:t>
            </a:r>
            <a:endParaRPr lang="pt-BR" dirty="0">
              <a:latin typeface="Times New Roman" pitchFamily="18" charset="0"/>
              <a:cs typeface="Times New Roman" pitchFamily="18" charset="0"/>
            </a:endParaRPr>
          </a:p>
          <a:p>
            <a:pPr lvl="1" eaLnBrk="1" hangingPunct="1"/>
            <a:r>
              <a:rPr lang="pt-BR"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eaLnBrk="1" hangingPunct="1"/>
            <a:r>
              <a:rPr lang="en-US" dirty="0">
                <a:latin typeface="Times New Roman" pitchFamily="18" charset="0"/>
                <a:cs typeface="Times New Roman" pitchFamily="18" charset="0"/>
              </a:rPr>
              <a:t>Also used for most of the free Unix distributions, such as Fedora</a:t>
            </a:r>
            <a:endParaRPr lang="en-US" dirty="0">
              <a:latin typeface="Times New Roman" pitchFamily="18" charset="0"/>
              <a:cs typeface="Times New Roman" pitchFamily="18" charset="0"/>
            </a:endParaRPr>
          </a:p>
          <a:p>
            <a:pPr eaLnBrk="1" hangingPunct="1"/>
            <a:endParaRPr lang="en-US" dirty="0"/>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1026" name="Picture 2" descr="http://www.kedsey.com/wp-content/uploads/2012/02/windows.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8375" y="2452688"/>
            <a:ext cx="1428750" cy="1423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xenstreet.com/wp-content/uploads/2013/01/fedora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375" y="5655763"/>
            <a:ext cx="2333625" cy="7085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3810000" y="5715000"/>
            <a:ext cx="1828800" cy="7810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5867400"/>
            <a:ext cx="8153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Add file jjj.txt into the 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Rectangle 4"/>
          <p:cNvSpPr>
            <a:spLocks noChangeArrowheads="1"/>
          </p:cNvSpPr>
          <p:nvPr/>
        </p:nvSpPr>
        <p:spPr bwMode="auto">
          <a:xfrm>
            <a:off x="1981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6" name="Rectangle 5"/>
          <p:cNvSpPr>
            <a:spLocks noChangeArrowheads="1"/>
          </p:cNvSpPr>
          <p:nvPr/>
        </p:nvSpPr>
        <p:spPr bwMode="auto">
          <a:xfrm>
            <a:off x="1600200" y="28194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3124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3810000" y="43434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457200" y="28194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2667000" y="43434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12" name="Rectangle 13"/>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181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4267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096000" y="25908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239000" y="25908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762000" y="23622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flipH="1">
            <a:off x="2667000" y="2362200"/>
            <a:ext cx="457200" cy="19812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267200" y="2362200"/>
            <a:ext cx="914400" cy="11430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a:off x="5410200" y="2362200"/>
            <a:ext cx="685800" cy="228600"/>
          </a:xfrm>
          <a:prstGeom prst="line">
            <a:avLst/>
          </a:prstGeom>
          <a:noFill/>
          <a:ln w="9525">
            <a:solidFill>
              <a:schemeClr val="tx1"/>
            </a:solidFill>
            <a:round/>
            <a:tailEnd type="triangle" w="med" len="med"/>
          </a:ln>
        </p:spPr>
        <p:txBody>
          <a:bodyPr/>
          <a:lstStyle/>
          <a:p>
            <a:endParaRPr lang="en-CA"/>
          </a:p>
        </p:txBody>
      </p:sp>
      <p:sp>
        <p:nvSpPr>
          <p:cNvPr id="23" name="Rectangle 2"/>
          <p:cNvSpPr txBox="1">
            <a:spLocks noChangeArrowheads="1"/>
          </p:cNvSpPr>
          <p:nvPr/>
        </p:nvSpPr>
        <p:spPr bwMode="auto">
          <a:xfrm>
            <a:off x="1752600" y="1295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A</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4953000" y="43434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228600" y="2324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2667000" y="3848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C</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181600" y="28956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096000" y="20193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0" name="Rectangle 2"/>
          <p:cNvSpPr txBox="1">
            <a:spLocks noChangeArrowheads="1"/>
          </p:cNvSpPr>
          <p:nvPr/>
        </p:nvSpPr>
        <p:spPr bwMode="auto">
          <a:xfrm>
            <a:off x="1066800" y="4191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31" name="Rectangle 9"/>
          <p:cNvSpPr>
            <a:spLocks noChangeArrowheads="1"/>
          </p:cNvSpPr>
          <p:nvPr/>
        </p:nvSpPr>
        <p:spPr bwMode="auto">
          <a:xfrm>
            <a:off x="6096000" y="4343400"/>
            <a:ext cx="1143000" cy="533400"/>
          </a:xfrm>
          <a:prstGeom prst="rect">
            <a:avLst/>
          </a:prstGeom>
          <a:solidFill>
            <a:schemeClr val="accent5"/>
          </a:solidFill>
          <a:ln w="9525">
            <a:solidFill>
              <a:schemeClr val="tx1"/>
            </a:solidFill>
            <a:miter lim="800000"/>
          </a:ln>
        </p:spPr>
        <p:txBody>
          <a:bodyPr wrap="none" anchor="ctr"/>
          <a:lstStyle/>
          <a:p>
            <a:pPr algn="ctr"/>
            <a:r>
              <a:rPr lang="en-US" b="1" dirty="0">
                <a:solidFill>
                  <a:srgbClr val="FF0000"/>
                </a:solidFill>
                <a:effectLst>
                  <a:outerShdw blurRad="38100" dist="38100" dir="2700000" algn="tl">
                    <a:srgbClr val="000000">
                      <a:alpha val="43137"/>
                    </a:srgbClr>
                  </a:outerShdw>
                </a:effectLst>
              </a:rPr>
              <a:t>jjj.txt</a:t>
            </a:r>
            <a:endParaRPr lang="en-US" b="1" dirty="0">
              <a:solidFill>
                <a:srgbClr val="FF0000"/>
              </a:solidFill>
              <a:effectLst>
                <a:outerShdw blurRad="38100" dist="38100" dir="2700000" algn="tl">
                  <a:srgbClr val="000000">
                    <a:alpha val="43137"/>
                  </a:srgbClr>
                </a:outerShdw>
              </a:effectLst>
            </a:endParaRPr>
          </a:p>
        </p:txBody>
      </p:sp>
      <p:sp>
        <p:nvSpPr>
          <p:cNvPr id="32" name="Text Box 139"/>
          <p:cNvSpPr txBox="1">
            <a:spLocks noChangeArrowheads="1"/>
          </p:cNvSpPr>
          <p:nvPr/>
        </p:nvSpPr>
        <p:spPr bwMode="auto">
          <a:xfrm>
            <a:off x="5410200" y="5162490"/>
            <a:ext cx="3276600"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t>each node can have only three names (or values)</a:t>
            </a:r>
            <a:endParaRPr lang="en-US" sz="2000" dirty="0"/>
          </a:p>
        </p:txBody>
      </p:sp>
      <p:cxnSp>
        <p:nvCxnSpPr>
          <p:cNvPr id="33" name="Straight Connector 32"/>
          <p:cNvCxnSpPr/>
          <p:nvPr/>
        </p:nvCxnSpPr>
        <p:spPr bwMode="auto">
          <a:xfrm rot="10800000">
            <a:off x="4953000" y="4876800"/>
            <a:ext cx="2286000" cy="285690"/>
          </a:xfrm>
          <a:prstGeom prst="line">
            <a:avLst/>
          </a:prstGeom>
          <a:noFill/>
          <a:ln w="53975" cap="flat" cmpd="sng" algn="ctr">
            <a:solidFill>
              <a:srgbClr val="FF0000"/>
            </a:solidFill>
            <a:prstDash val="solid"/>
            <a:round/>
            <a:headEnd type="none" w="med" len="med"/>
            <a:tailEnd type="triangle" w="med" len="med"/>
          </a:ln>
          <a:effectLst/>
        </p:spPr>
      </p:cxnSp>
      <p:sp>
        <p:nvSpPr>
          <p:cNvPr id="2" name="AutoShape 2" descr="data:image/jpeg;base64,/9j/4AAQSkZJRgABAQAAAQABAAD/2wCEAAkGBhQSERUUExQVFRUVGBcYGBcVGBQYHRQVGhgYGBcVFRUYHSYfFxojHRcVHy8gJicpLCwsFx4xNTAqNSYrLCkBCQoKDgwOGg8PGiwkHyU0LC8rLSwsLCwsLCwsLSwvLCwsLCwsLCwsKSwsLiwsLCwsLCwsLCwsLCwsLCwsLCwsLP/AABEIAOwA1gMBIgACEQEDEQH/xAAcAAEAAgIDAQAAAAAAAAAAAAAABQYDBAECBwj/xABHEAACAQIDBQYEAggEAwcFAAABAgADEQQSIQUGMUFREyJhcYGRBzJCoVKxFCNicoKSwdGisuHwM9LxFSRjc5OjwhYlNERT/8QAGgEAAgMBAQAAAAAAAAAAAAAAAAQCAwUBBv/EADIRAAICAQIDBgQGAgMAAAAAAAECAAMRBCESMUEFEyJRYYFxkbHwFDKhwdHhQlIjgpL/2gAMAwEAAhEDEQA/APDYiIQiIiEIiIhCIiIQiIiEJL7t7vPi6oVbhARnfkq89TpeWzZ+5uFNVFs9RMy3bNYsWUsqWFgoCDOTx1A46Tf3X2caGz3djlLIcvgWvc9L2sAfOVnC7yGnXUU2DWKAMF+bKCo048D62iZZrC3CeUaCqgHF1ktvBsChRYp2C01Zj2bsahLDrmzAIFHIgnzvN3Zm6uDRadS6uCoNTtcpAHPuXupJKi178bG+hyUa36RWVqrszq1lRAVCqRYkk24gn0M1cVToqTqwsz/Jlt3bWXvWA+Y30104lhblRJwpO45/ZhYBzAkls+lh/wBY6JRZVzAPamxVSxbWymzLfRrlsoN/CC3j3QDo9akqowaoSi6Ar2j3YgfKNbCwACoOs28ZgVR1LXe6kl8wXIy8ALd0WChbG9wegtJTD7QK0HdiWbs7l+bAVcq5r6hr0wdDbW51JMtD53WVlMc55PiMK1M2dSp8enIjqJil02nsPtsK1cG2RmAW3yi5YaD5dDYDh3bSly5WDStl4YiIkpGIiIQiIiEIiIhCIiIQiIiEIiIhCIiIQiInIEITiS+zd2a9XK2QhDrmbujLe2bXiL6X6mbWyt0HqWar+rXp9R9Pp9faXY3LZibnujUA/ISy8b8Cb+glp09xGVE4HTO8jN8MXUakuHoI5UWVsve1AvlNuHX0Mr+ythZB2lQd4Ed25GXjfMLcTYy6UKIDA8+Z6nqep1PuZsthUN7qpubnQanrF3oNHgldmtVbMsMjEjNn7xugAdUJtYahX04ZhpfrI562eqamUfKRYcQW52HEDp58ZYRs6nr3Qb9dfbpOHwSACygajUDX3lC1qp4gJI9pVt4SDIenh3qE2W+ndzqCEHC4GnArx6es2sfTdaDU6asQUa1xcju1LKVHPRAOd34zdqk3spOYgcDYg3XMempB9zMzU7jS98zE304kEW9Vv534y3GMQfUKBzmruvi0xGFq02FmJ1FtQ1hy8wfczyvEU8rMvQkT1HEkpVVwWDHu2XKTc5iNDxAAPvIbaG6iPnaxBuSzBrHXW5VtDx5WldYCWNvsfrL+872tT1lDiSu1d3alDX5k/Et9P3h9P5SKjRUrsZXmIiJyEREQhEREIRERCEREQhEREIRETZ2fs96zhEGp4nko6noJ0Ak4EJ1weDaq4RBdj/u5PIS87E3bSh3j36n4raL+6P68fKbeydkph0yrqT8zHix/oOgm7NOnThN25yhnzyiIiNSuZKVO5m1MGGbiJnmPrGJswekQvJLYiIiJyiIiIQnTsBmzc9Ptf+595hrYUM9yxy2sU0sSDcEnjMtStbzmszXN43TpDZu2wjdSud84nIwoVbKbgDmbn1POVnbe6Svd6Pdbjk5N5fhP28pZIml3IK8LbxtOJes8pdCpIIII0IOlj0InWeg7e3fWuuZbCoBofxfst/flKDWolWKsLEGxB5GZ1tRrPpGVbM6RESmSiIiEIiIhCIiIQiIiEJkw9BnYKouzGwA5mei7F2SuHp5Rqx1Y9T4eA5f6yK3O2RlTtmHebRfBevr+XnLJNLTVcI4jzlLtnaIiI5KoiIhCcg2m6DNGbdFtB5TP1yZAaLahdgZ3iGNhNU1zEqqGt5RZKy/KbUEzVFc9Z2rve3leXfg2DAHrLO4OQDMTGcRE1wMR6IiIQiQW8+whVQ1EH6xR/Oo5eY5e0nYkXQOMGdBxPJ4k5vXsrsqudR3Klz5N9Q/r6+Eg5iupRipjIORmIiJGdiIiEIiIhCJu7IwHbVkTkTr4KNSfaaUuO4mziczgEsxCKACSeBNhzuco9JbUvEwB5TjHAlmVQAANANAOgHATmTA3QxeXN2LW6XW/ot7/AGkS6EEgggjQg6EHoRymnVfVbkVsDjngg/SLlSOYnWJwzgTNgMdSRr1KRqjSw7QoPG9lJPuJXfq66RucnyHP+PmYzTo7rRlV2+UxRLKu8mz7a4I38GB+9x+Ult1NqYbE1WpLg6dOylgTle9iBY3X9rrMiztwIpbum28yv8mXHs64DJlEkhsXZdTEVMlNb2BJJ0CjxM6bZqI2IqmmAEztlA0Fr20HK/H1mgmNdScjuv7rMt7dbGP6zUFdPkDDMNs9Mj9pVptH+JYrnYSd2nsOtRB7SmwH4hqv8w0HrIamlzJLZ2+mKpWHal1BFw9m05jMdeHjJLe0D9LqFbWIQ6c7opvMnR661CanUZIJBB8sDl7+cr1uhOhTIOcnaRGA2HWrkikha3E6ADwJNhfwkidxsX+Bf50/vJ/E7aGD2bRNK3aVALc+8RmqMRztw9R0lOrb2YtuOIqfwkL/AJbSk9q6yxz3YUKCRuCScddo9puzDagYn7+U4xmxq9I2qUnXxykj0YXB95pshHEEeekksLvrjKYsKxP74Vvuwv8Aed62+laouWulKsv7a5SPFWQgqY5X2tcCBYgPwJ+hH7yx+yXH5WEiYlp3Gp4Z+3asoORc1nAZUp/Ub824chpw4mVraWNptVY0qfZpfRbk6dTfgfDgI4na1LWtXg4GN+m/6xUdnXnIxuJjicK15MUd08Uy5hRa3jlUn+FiD9o++ppRQzuADyyQPrEzW4JUjcStbb2d29Fk+riv7w4e+o9Z5sRPXMThXpsVdWRhyYEH7zzjejBdniGtwfvj14/e8X1ShgLFkqzjYyJiIiEtiIiEInanTLEAAknQAaknwE2NnbPas4RfUngB1MvOy9jpQXui7c35k+HTloJVZaEjmm0jXnPIecrVLcvEh1FajUoqwvmqKVuBxyg8Tw95bsLhxTRaa3yrw8eZJ6m5MsW/m1r16KVG17KkANblmXMzW9Rc+E2dysDRr1TSqUA/dZi5dxlAsAMoIHE2mW+rc1d4429P7mrp6a6E4+Z+kjdhbxVcK4KklL96mTow52HI+MuW+uykrYcYqna4CsSPrptaxPiLj0v4SibZoIleotO+RXYLc30Btx58JeMFif8A7KS3JHQeXaFR+YlLcdOoqtr2YsAfUHoZVrVrsqFnSedMbmcATs/Eyx/D6pU/TFVGIUhi45MqqbX/AIiPeMXuUDMd8Z94/wAQWvIHTlK0wI4yx7o7UTDLWrHWoVFOmvUnvMx6KLLr6S071bqVsVXDo1MKEVRmLA6Ek8FPWUvbGyHw1Ts6hUmwbukkWN+oHQxjRVabWqqs+5GSo5/DP1mNqe0HKFQuPXP9TQdtJrTLXM2NnbLaqKjXCpTXMzHgOSr4sx0Hr0jXaVoa3HQbe5+8Rrs2sVUcbdd/bp9+s05YNr4m9VfGnQPvRpyvSX2qe+o6UqA9RRpyrQ1Cy/B8j9RKe2kD1KD5/tOuOdmRVLd1M2UdM1s35CZ//pWp+iHFFkCccpzZiM2QW0tqfGaSMW7vXh58hLdv5V7DCYfDDoM3iKYA+7G/pKu0EFBStfzMT/5HOKdk3X7Uk7D06Siqt47M9IQaiWDdrZfaYqmp1W+ZvJe99yAPWSrWo1O7nBXf4zS1utbT2KoweKZVwpw2zXZlK1MTUVAGBBFJLsdDqLkH0IlXlz+JmNzV6dPkiZj+85/sq+8qWFwpqVEQcXZVHmxA/rM3TEmvvG67/wAfpHqTleI9d/v2nou5O79KlQXEVAM7AvmbhTTiCOhy638ZA7z78vWJSgSlIaXFw1TxJ4qvh79BKfEPanZ06eFpmwKgtb8C6IvqRf8AhEoEX01ZtPf27+Weg+/5lFFQYm1hzmfB1wKiM4zKGUsDrmW/eHqLyH+IWHp1h2tCn2a0/pLFiVJFySeGttOHGWsbqVRhDimsFGUqvNlJAz+A1B8R05xeD2Z+kutAnL2x7MnoG0J8xeaFeoAJYNsNjucfKTupquUk7kZGfKefUt1MW9EV1w1ZqJvaoqMVsNCbgcBY68NJFT6X30xy4XC0sNR7lwFAXQrRQAWuOug8e9PGtvbqVa7Z8NQeobE1BTW9uFmsOZueHSW6TWm5S7jA6fD1mM2jYVd6PlKbE7VKZUkMCCDYgggg9CDwiaURnou5W7xbsqa/PWILE8gRf2Vbn3k1v3iqtTFLgNnYdnbCpZyBfVrMTbQX4XY8SfCau4G3Fpth6zXKqMrW4julCbc7XvJjDYn9I2mKlNcvaVkbTQlVyi7eOVbn1mHczC8uRsASPLPr7T0RrJVQhwoGcyh7PwWIOMqvjO07dLBu0+bMRYemUG1tOE9G3P3hoYRKrOHao5AAUfSouO8TYXJPsJq79upx1QrbQIrfvBRf24ekgCIPjU1jiGAQNhLKKAKeE9d53qvmY2B1Og4nU6C/M/nLVvLjuxwlLBKRmQK1Yjk2rZPPMxJ8hIqlsith6dLFWADHuHRipt3XI4C+pHiPKRmIJOvHmSefj4x+rS9+p1BOQucY58XLJ+H36pX6hO+ShcYBGfL4TBNjBbQqUWLUnZGIsSpsSNDb3A9prCSuI3cqph0xDFAlQjKLnMb3INrW4AnjFTgkKeuwHnNR3VBlzgTb2LtzEviaKmvVOaogsXYgjMLgi9iLXk/t7DUa2MqvXrLTp0gqWBXO7BcxCLqdCTy46dbU7ZuJajUFRbZlvYnWxIK3t1F7+YmrVqlmLEkkkkk6kk8yZP8AD2UN3g8JIIG2/MZP7D4mIPXVqn4VOw549c7TtiXBY5QQtzlBNyFvpcjibS+7K3eptssM7MAc9dshGpAYKGuDewA06mefTnObWubdP9JTarvgq2CDnMctpDoEGwE6HhJjbAtWYdMo9kUf0kQRN2pWLnMxuTxPpNnstf8AlLen7j+Jmdr/AJF+MlN1MD2uLpLyVs58k735gD1mT4gY3tMYy8qaqnrbM33b7Sc+HOCA7Wu3AWQHw+Zz/klHx2K7Wq9Q/WzN/MSZm663vtc2OSAD3O5/ic7Kr2LTjBpdvLWX34f4S71KnQBB/Ebn/KPeUrBJoT1nom7Z7DANV8KlT+UED/L94rr2KaXA5sQPv5TP1L/iO0MDkox9+5/SUHejG9ri6zjUZyo/dXuj/Lf1m5uHgu0xqHlTDOfQWH+JllfMt3w3rBcQwP1oVHmCG/IH2kb1KUMF6Cei1DCqo+w+e0jd98Rnx1X9kqg/hUf1vIWmLmSe9n/5uI/8wzW2Ps569ZaafM3PoBqWPgBrGdHwKEL/AJQBn5SNpZdOeDniegM9tim//wDC3u1h/SUndNb42h/5gPtc/wBJb9/cStDB08Ov1ZQB/wCHTsST5kL95V9yu7iTV5UadWqfRCB92mbU3FVbYP8AIsR7yvTArQfecb5bR7bGVD9KHs18k0Pu2Y+s1dj7dqYbtOzP/EQqfA8nH7Q1t5zQUF2/aY8/xE/3Mk959kjDYlqQ+UBSt+YKi5/mzRsKigUny+mI4AoArP3iUbfZEyo1v1hJ15lba3662t6xIfeeqxxL5vpsB+7a4/O/rOZtVjCjM83rHD3MQPsTrsXbrYe4tmU8Re2vUGTVHf8ArI3/AHZezqMMgc2ZlzWByAiyseF9eJlRk/uHge22jhkPDtFY+Sd8/ZZCytCCWGZxNRaF7sHaXrA7GqdqmHYN2hYK2a5Nye85J4/U1/WTe/8ATpDEjsiD3FVgvBWW6geeUL7Sd3qxaUU7UqDUUWV+Y46A+/vKGuI7VQ/4xm8ieP3vFNPpDqHL53AOB5kx+zWit0225GXTcnGLicPUwVXoSn7pNzbxVrN6+EqO1MI1J2pvoytY+nMeB0PrOdj41qNenUFxkYE25rwYeq3HrM+8W0jiazVbWvYAdFAAF+p0k9JVfV3vCPAwz/2zg4+I5/CcvWoapGyN9/v3kUJedib+0VoJRr0SQihbjK4YAWuUa1vvKNeLxK2lbRhpq2VrYMNPSlpbOxdOp2aqrIhYlVamVAHzW+VgPX7zzdxrJPZ2NFPD1wP+JVyp5UxdnPqcg95FXltaNXXhiTk+HJzgdcfE/T1imnqCWvwHYY+f9fvAE7ZDMlFdLzmtwmouiHcG1jvjP8ShteTqBSgGM4J+swTbpLewmpNtGsRJdmg+MjylPbJ8Cgest+C2oKWyq6jRsxQePaAa+2f2lIEkMbiD2eT6SwY+YBA+zGaVIXI85jmvhsc/7HPzl/ZTY0gdvX9Nv2khRWwAl02tiMmx1/bSmvu1z9g0p03dr7Xz4KjR5pUa/ioU5T/jI9J3W1FxXjkCJ5/smzvNZlubZP65lckvsjEmk1OoOKsG89eHqNJESUpiwA8JdUA2QZrdv2FakUdTn5D+5ub7BWrismqVkVh+8oyMp8RZb+chtn49qFVKqfMhuOh6g+BFwfObldMy5b6AkjoCbAm3oPaRbC0q7g1pwnccvb19o32brU1VXCfzDYj76Ta2ntSpiKhqVDdj7KOSqOQEnN21UYLGtcdoaYULz7P6m8rm38PlK0i3k1urhKdXElHBIWmTbWxuQvetJnScVBbkBjHruNvhLdRqFQrUvPr6AStbWv2FW34G/KVvAb51hlWszVUQZVzG7It72UniOOh+0tnxj2EKAw70gVpt2isLsRnBDAm54kE/yzzGMUIrJkxDU6tu9DJtiSe3trjEOGCZQBa/Nh48okZEaAxtEHcuxZuZiWP4eVwm0sMSbXfL6upQfdhK5N3YlbJiaLD6atM+zgzjDKkSKnBzPb9/MOxpA3Ohsf3W4H3tKdsiqDTCg6j8j/Y3E9P3jwudHB8R6HT+08aw1Y0q2Vrggm/iLm/Dz/wyns+zgb75RjUJkSxxAMT00y5wVnHZDpO0StqkbcqD7S1bbFGFYj3gCdWpgztE61asOEjacW11biUnMAThluJzE6VDDhPKcV2VuIHeYxRmSIkKqUqGEGJZdfZcQbDmZ6RzCxE7JhgDeYaVSxm0rA8JlaujD8WNog911QKoxCnp09ZzOGQHjOYikTVipypwZiGFWZpxOHawvBU3woltt9t5HeMT5ZM4qVLCac7O5PGdZuUUCtcHmecbqTux6xJz4dAVO2qW+aoFB/YUC33JlU2ziStMhdWbQeAOhP8AvrLF8Nz2VIg8S17eJA/sYh2pYODgE0NKvi4pPfEvYZxOzawA71L9cv8AADmH8hf7T52n1NtarfB1gdL0atz4dm0+WZmaM+EiX3jxRERHYvE2tlUS9ekqi5aogAHMlgBNWWL4e2/7Sw1xez3A/aCsU/xBZFjgEzoGTifRG0wMr34a6zxPbmF7TEt2fHjfpwM9Z2vmqUgBccbjrfhf3ld2JsVTVL93OqgKhNhqbFjoSf8AWZlD8LZj9g2xK8ilMiP3XK3y6XsLa6ef2MySE3urVhtGqb3ZCALCwyWBAA10sfHnJHAY0VB0YcR/UeE9LpLuJArc5l2pg5E2oiI9KIiIhCIiIQiIiEImfDJzmECbiLYWiWss4U4RzMXvfC485zEReZERiYsQ+lpxUxHSYGa80NNpm4g7Rqqk54jOJw7gAk6AanynMr+19pdoezpnS+p/Eeg6gf74TQssCLkx5V4jiSW7eEfF4pzcLTVCSzC4Vb2UAad4m/E9T4S27LwQeoy0AcqlbueBZegHLhI3dbCGnhFABzYhi1hxZBdEA68GYnkG5XnoezcAtGmAAB18+ZnmNVZxEkzSqHSaG9AK4DFG/wD+tW9+zYT5mn0Z8RdprS2ZiTpdlFMd692qELwPPLnNvA9J85zukGFM5ecmIiI5F4mzszGmjWp1RxpurjzVgf6TWiEJ9WaEaWsdR5cRKlvSWoNTrJoVYA+KseHuBM/w82r22AoFrllphdeYRjTuNeWUX8wec7b6UM1FxwJAt55haYw8D4mkfEmZC7Q2etTaHaAXFWirDzFl/wDiZo7Z2GFJNKyvxA5E21HSx5ybwuIu2FcjvdkF/wAZ/tJzaewadUXIIPgSPsDGO8ZW26SnhyJ5xg8Zn0IKuOKnl/cTYm7vPuzZO0pZhVp8DmJBQcVIPv8A9ZA4DaZIAqDKTwYWyt/Yz0Gm1i2DxbGIWUldxJGIiPxeIiIQiImWjSv5SDuEXiMizBRkzLRpW15zITMdWtbhNd6hPGZi0PeeNuUUFbWHiMznEjlMDMTxnWJoVUJX+WMpWqcoiYsTi1pi7EAfc+Q5zQwmHrY9+zpgrTvqxv8Ae3H92Fty1DJl6oW5TBtDHtVJpUdRwZhz8B4dTO1PdlqRJdl7q5iBx/ZGg0npe7u4VGgBcFj1bUk/7MnsRu3S7NwF1dWB08DaYlupaxs9I4KwokFsejd6It8lFLG/VFJv6/lLY1rWvb2/rK3gmCmjfnTCnj8yAKf8pm6qNicQylmWjS7ncYq1SqQCxLDUKgIFubFr/LaIOpbaXKcbzzX467QAfDUFYmyvVYeLHIl9P2H/AJvGeUyb3z2u2JxtWozZrHID1VBkHva/mTISPVLwoBKHOWJiIiWSEREQhPavhg1sFhj1q4hP8OcfdZN71Y35E4l/fKCCbDxNhKh8MdqB8NTorrUw+JNYqL3NE0nzN5Zhl82XrON5N91pV6lTRqi2FKmR8pA0dxyUEk24k28xmtUTaTHA4FeJZa1E9vTWxC00y+GYake7Efwy17OxIqKJS/hvt4Y3D5XINalo9/rU/LU9eB8VvzllamcPUUfSSLjwPMfaVNlWIMmMEZEkMbhQ5AI9Z5Vt3YH6LjcjIGpVBmp3vYKSARp+E2B8CJ7GUzC4kHvbsM4rDEKP1tPvU+VzbvUyejDTzynlGKmwZBhKym6qlL0yVNuF2ZfLK3D0MgsQKlJstWmR+0veUjr1HqJdN08UKtEB9GXS/M20ufHqOt5NYrZ62ObLa3MgaeN4xVrLats5EqalWnmNKsraqQfI3nedPiBsKnTyVqAAzmzdm2gbSx0NhfW/iPGbextzKxpgtVYMRe3zAeGv5zTXtBMZYRY6c52mvMnbHlpNnE7o4pFJWqrEC4DoFvpwupmhsbZ9fEK7aU1Vsouutx81wehkjrdOwyfpIHTMeYnaJo18HiWrCjSbM3FiqqAq9dZZ9l7m07DtTVrvzzK4UeQOlvH/AKTj9o1KNt5MadjK3itrU6fzML9BqZv7P2Li8SAUpiihAIarqSD+FB/WZcdsKimMo9lSLJTOdwtrXHygg+MvlHbqhSXXL0swYk+K6HXQDrEru0XYeDaXLpwOc8/23uGlGmHqVWao7ogJ4DM1r+gufSX/AGPTw1NFVGUIugHXxvz85K7K2RmPbV1Gc/KpseyXkP3joSfaTFPDL+FfYD8uEQawt+Yy3Ycpp0MMG1UgjwImzUSw/wB8Jr/9kmm+amxseIJ4Hqfxjz7wvoeUx7UxNwFHzHjrwnCeESI8RldxdVBiAGZQHzNTUkd4KB2ir1I4+p6RtLGDB7PrV2sGWgSL861RfuTUe88Y+Je9AxOLy02vSoXRCPqa/fqA+JAAPRR1lfxm8eJq0lo1K9V6S6hHdmUEcNCeX2l1dRwCZFnHISPM4iI1KoiIhCIiIQmSjiGQ3RmU8LqSNOlxOha+pnEQhJ3czeM4LFpV+j5ag60zx9RoR5T6UaktekpBBuoKsOBHFSD0nydPbvgzvf2tH9Ec9+iLpf6qV+A8VJA8iOkS1SbcY94xS3+Jlzw+0OyGoJI7oUWuzdNdPG/SRuO2Xia9RiciobcwbeAzAm3HvWF+kmjgf1rseF/9dOnKZalA/SdImG4YzjMh8TuaAgam+SsPqF8r+DqP8w18+E0tn1P1nY1waVRbWB1B5ZkJ0cE/Vx5G1rSz0cZbRo2vseniKeRvNWXRkP4lbkfzlykNKyMTVOx1cWdmcHkeB/r7ESHxaVsAwqC9bCCwqAj9Zh1v84P1oOfgPC8y7P2hUw7/AKPiWGa57Kpawqr/AMw5jj/Wy4fFhlNwNAePAid5GB3kYoGINqZGXQlhYgAi4t1JHpz6AxO3sMlMClQOWu5uDckDXvPWBuCvnqdAJJ7uv2lJkoqaaB37+lst+6KY5kCy66C3PhJIbIoU++VUnQFnAZieWpuT5D2kDznZEbF2JTpKQneLG7voS7dWI/LlMuNYs4w9HRiLu9v+GhuPVjY2HrJVtm9p8qCiPxAAVD+7b5PW58J1q7Po0fkpB6j8BozOerM3Ic2Og9hDB6zhYTJg8HTw1M8FAF2Y/mzGQGz9pDE1jWZW7KmSKYKtZjw7Xhw6Xk1hN2lJz4gio3JBcUqf7tM/Mf2216BeEnaVIAWAkgOkgWxNHCbQR9Awv0vN7JOtXBo/zKCevMeR4idarhBrw5dZ3G0gdztNfHY/INOP+9Z5f8Ud7v0XD5Eb9fXBA6pT4M/gTqo9ekt+8236OHpmviGCoOA+qo3Kmg5k/biZ83bx7dfGYmpXqcXOi8kUaKi+AGn35yVKF2yeQkmIQYHORkRE0ItEREIRERCEREQhEREIRJDYO26mExCV6RGZDex4MDoVbwIJEj4nCM7GHKfS26G/9LHUcyLZ1t2lMnVD1B+pTyPvaWnDoji6nXpPlDYe3KuErLWotlZfZl5qw5qZ79ufvfTx1LtKXddLdpSvdk8R+JDyPpoZnW08G45fSNo/Ft1ltxWAvNNaTJ4iS+DxIZdeP5xVwZI0+/XxlXD1EmH6GQG2cLSr0uzfNfipQd5G5Op+m3U2ldYYoLksSt7F+7fIdCTYnLpcnznoWG2SqCx15kn6j1P+/DlNn9GW3yj2EtwZWWEi8CiUkVRoAOAnfCOrMXPG7Bf2VBtp0JsST425Tu+yyAQhFuQe5t4XBvbzv5yNr4GuhJPZlDqQgqXU8yNdQeYHnYnjHGJ3IMln2iq6cfLnONn94doRrUsfJfoX2sfMmaVHZbHKytT5a2ZvUai82KVOpSQKB2gXS65VNuQKs1tOHGG84cdJIu9hMK4y8oW8XxUwmFrvRrrie0S11VEsbgMLNnsb34yp7W+PoAthcLrb567X/wDbT/mloRjyEgSo5z2epjdCRwAuSdAB1JPAeM8u30+L9GgSlAria3MqT2VPwzD5z4D3E8j3h31xeNP/AHiszLe4pjuoPJF09Tc+Mg5eKP8AaQ48cpJbd3hr4yqaldy7chwCD8KLwUSNiJeBjYSuIiJ2EREQhEREIRERCEREQhEREIRN3ZG2a2FqirQqGm45jpzBB0YeBmlECMwnrWwfjjay4ujrzqUbD1NI6X8iPKel7tfEHCYqwp4hCfwMQj/yPYt6Xny1EXOnXmNpZ3h6z7NfFW8us6Ni58nbI3vxmG0oYmtTH4Q5K+qG6n2lt2T8bNoKQr9hV1tepTsfemyyJpbpOhh1n0FTxuupH+nhM71AZ5rg9/q1SnmalQvlvoKvH/1JTdrfGfGoLImHTjwSobeWZyJUK2baSJWevY3EinVcB1TRWyllGrZr6E88qn18Zo43fCjQW9bEUUFr6uCfRFux9p80bW2rVxNVq1Zy9R+LG2thYCw0AAAFhNOWjT+ZnO99JZPiDvMuOx1StTBFOyolxYlVFszDqTc+RErcRGQMDAlROd4iInZyIiIQiIiEIiIhCIiIQn//2Q=="/>
          <p:cNvSpPr>
            <a:spLocks noChangeAspect="1" noChangeArrowheads="1"/>
          </p:cNvSpPr>
          <p:nvPr/>
        </p:nvSpPr>
        <p:spPr bwMode="auto">
          <a:xfrm>
            <a:off x="63500" y="-1074738"/>
            <a:ext cx="2038350" cy="2247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CA"/>
          </a:p>
        </p:txBody>
      </p:sp>
      <p:sp>
        <p:nvSpPr>
          <p:cNvPr id="34" name="Text Box 139"/>
          <p:cNvSpPr txBox="1">
            <a:spLocks noChangeArrowheads="1"/>
          </p:cNvSpPr>
          <p:nvPr/>
        </p:nvSpPr>
        <p:spPr bwMode="auto">
          <a:xfrm>
            <a:off x="6438900" y="76200"/>
            <a:ext cx="2705100" cy="523220"/>
          </a:xfrm>
          <a:prstGeom prst="rect">
            <a:avLst/>
          </a:prstGeom>
          <a:noFill/>
          <a:ln w="53975" cap="sq">
            <a:solidFill>
              <a:schemeClr val="accent2"/>
            </a:solidFill>
            <a:miter lim="800000"/>
            <a:headEnd type="none" w="sm" len="sm"/>
            <a:tailEnd type="none" w="sm" len="sm"/>
          </a:ln>
        </p:spPr>
        <p:txBody>
          <a:bodyPr wrap="square">
            <a:spAutoFit/>
          </a:bodyPr>
          <a:lstStyle/>
          <a:p>
            <a:pPr algn="ct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creation</a:t>
            </a:r>
            <a:endParaRPr lang="en-US"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5867400"/>
            <a:ext cx="8153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Add file jjj.txt into the 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Rectangle 4"/>
          <p:cNvSpPr>
            <a:spLocks noChangeArrowheads="1"/>
          </p:cNvSpPr>
          <p:nvPr/>
        </p:nvSpPr>
        <p:spPr bwMode="auto">
          <a:xfrm>
            <a:off x="1981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6" name="Rectangle 5"/>
          <p:cNvSpPr>
            <a:spLocks noChangeArrowheads="1"/>
          </p:cNvSpPr>
          <p:nvPr/>
        </p:nvSpPr>
        <p:spPr bwMode="auto">
          <a:xfrm>
            <a:off x="1600200" y="28194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4267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3124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457200" y="28194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2667000" y="43434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12" name="Rectangle 13"/>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181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5410200" y="18288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096000" y="28194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239000" y="28194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762000" y="23622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flipH="1">
            <a:off x="2667000" y="2362200"/>
            <a:ext cx="457200" cy="19812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267200" y="2362200"/>
            <a:ext cx="304800" cy="19812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flipH="1">
            <a:off x="6096000" y="2324100"/>
            <a:ext cx="457200" cy="495300"/>
          </a:xfrm>
          <a:prstGeom prst="line">
            <a:avLst/>
          </a:prstGeom>
          <a:noFill/>
          <a:ln w="9525">
            <a:solidFill>
              <a:schemeClr val="tx1"/>
            </a:solidFill>
            <a:round/>
            <a:tailEnd type="triangle" w="med" len="med"/>
          </a:ln>
        </p:spPr>
        <p:txBody>
          <a:bodyPr/>
          <a:lstStyle/>
          <a:p>
            <a:endParaRPr lang="en-CA"/>
          </a:p>
        </p:txBody>
      </p:sp>
      <p:sp>
        <p:nvSpPr>
          <p:cNvPr id="23" name="Rectangle 2"/>
          <p:cNvSpPr txBox="1">
            <a:spLocks noChangeArrowheads="1"/>
          </p:cNvSpPr>
          <p:nvPr/>
        </p:nvSpPr>
        <p:spPr bwMode="auto">
          <a:xfrm>
            <a:off x="1752600" y="1295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A</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4572000" y="43434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228600" y="2324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2667000" y="3848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181600" y="28956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096000" y="24003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0" name="Rectangle 2"/>
          <p:cNvSpPr txBox="1">
            <a:spLocks noChangeArrowheads="1"/>
          </p:cNvSpPr>
          <p:nvPr/>
        </p:nvSpPr>
        <p:spPr bwMode="auto">
          <a:xfrm>
            <a:off x="1066800" y="4191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31" name="Rectangle 9"/>
          <p:cNvSpPr>
            <a:spLocks noChangeArrowheads="1"/>
          </p:cNvSpPr>
          <p:nvPr/>
        </p:nvSpPr>
        <p:spPr bwMode="auto">
          <a:xfrm>
            <a:off x="5715000" y="4343400"/>
            <a:ext cx="1143000" cy="533400"/>
          </a:xfrm>
          <a:prstGeom prst="rect">
            <a:avLst/>
          </a:prstGeom>
          <a:solidFill>
            <a:schemeClr val="accent5"/>
          </a:solidFill>
          <a:ln w="9525">
            <a:solidFill>
              <a:schemeClr val="tx1"/>
            </a:solidFill>
            <a:miter lim="800000"/>
          </a:ln>
        </p:spPr>
        <p:txBody>
          <a:bodyPr wrap="none" anchor="ctr"/>
          <a:lstStyle/>
          <a:p>
            <a:pPr algn="ctr"/>
            <a:r>
              <a:rPr lang="en-US" b="1" dirty="0">
                <a:solidFill>
                  <a:srgbClr val="FF0000"/>
                </a:solidFill>
                <a:effectLst>
                  <a:outerShdw blurRad="38100" dist="38100" dir="2700000" algn="tl">
                    <a:srgbClr val="000000">
                      <a:alpha val="43137"/>
                    </a:srgbClr>
                  </a:outerShdw>
                </a:effectLst>
              </a:rPr>
              <a:t>jjj.txt</a:t>
            </a:r>
            <a:endParaRPr lang="en-US" b="1" dirty="0">
              <a:solidFill>
                <a:srgbClr val="FF0000"/>
              </a:solidFill>
              <a:effectLst>
                <a:outerShdw blurRad="38100" dist="38100" dir="2700000" algn="tl">
                  <a:srgbClr val="000000">
                    <a:alpha val="43137"/>
                  </a:srgbClr>
                </a:outerShdw>
              </a:effectLst>
            </a:endParaRPr>
          </a:p>
        </p:txBody>
      </p:sp>
      <p:sp>
        <p:nvSpPr>
          <p:cNvPr id="29" name="Line 27"/>
          <p:cNvSpPr>
            <a:spLocks noChangeShapeType="1"/>
          </p:cNvSpPr>
          <p:nvPr/>
        </p:nvSpPr>
        <p:spPr bwMode="auto">
          <a:xfrm flipH="1">
            <a:off x="5181600" y="2362200"/>
            <a:ext cx="228600" cy="1143000"/>
          </a:xfrm>
          <a:prstGeom prst="line">
            <a:avLst/>
          </a:prstGeom>
          <a:noFill/>
          <a:ln w="9525">
            <a:solidFill>
              <a:schemeClr val="tx1"/>
            </a:solidFill>
            <a:round/>
            <a:tailEnd type="triangle" w="med" len="med"/>
          </a:ln>
        </p:spPr>
        <p:txBody>
          <a:bodyPr/>
          <a:lstStyle/>
          <a:p>
            <a:endParaRPr lang="en-CA"/>
          </a:p>
        </p:txBody>
      </p:sp>
      <p:sp>
        <p:nvSpPr>
          <p:cNvPr id="34" name="Rectangle 2"/>
          <p:cNvSpPr txBox="1">
            <a:spLocks noChangeArrowheads="1"/>
          </p:cNvSpPr>
          <p:nvPr/>
        </p:nvSpPr>
        <p:spPr bwMode="auto">
          <a:xfrm>
            <a:off x="4495800" y="3848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G</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5" name="Text Box 139"/>
          <p:cNvSpPr txBox="1">
            <a:spLocks noChangeArrowheads="1"/>
          </p:cNvSpPr>
          <p:nvPr/>
        </p:nvSpPr>
        <p:spPr bwMode="auto">
          <a:xfrm>
            <a:off x="7315200" y="48161"/>
            <a:ext cx="1447800" cy="1323439"/>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t>each node can have only three names</a:t>
            </a:r>
            <a:endParaRPr lang="en-US" sz="2000" dirty="0"/>
          </a:p>
        </p:txBody>
      </p:sp>
      <p:cxnSp>
        <p:nvCxnSpPr>
          <p:cNvPr id="36" name="Straight Connector 35"/>
          <p:cNvCxnSpPr>
            <a:stCxn id="35" idx="2"/>
          </p:cNvCxnSpPr>
          <p:nvPr/>
        </p:nvCxnSpPr>
        <p:spPr bwMode="auto">
          <a:xfrm rot="5400000">
            <a:off x="6838950" y="628650"/>
            <a:ext cx="457200" cy="1943100"/>
          </a:xfrm>
          <a:prstGeom prst="line">
            <a:avLst/>
          </a:prstGeom>
          <a:noFill/>
          <a:ln w="53975" cap="flat" cmpd="sng" algn="ctr">
            <a:solidFill>
              <a:srgbClr val="FF0000"/>
            </a:solidFill>
            <a:prstDash val="solid"/>
            <a:round/>
            <a:headEnd type="none" w="med" len="med"/>
            <a:tailEnd type="triangle" w="med" len="med"/>
          </a:ln>
          <a:effectLst/>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533400" y="5867400"/>
            <a:ext cx="8153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Add file jjj.txt into the 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Rectangle 4"/>
          <p:cNvSpPr>
            <a:spLocks noChangeArrowheads="1"/>
          </p:cNvSpPr>
          <p:nvPr/>
        </p:nvSpPr>
        <p:spPr bwMode="auto">
          <a:xfrm>
            <a:off x="2209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6" name="Rectangle 5"/>
          <p:cNvSpPr>
            <a:spLocks noChangeArrowheads="1"/>
          </p:cNvSpPr>
          <p:nvPr/>
        </p:nvSpPr>
        <p:spPr bwMode="auto">
          <a:xfrm>
            <a:off x="18288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4495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3352800" y="14478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685800" y="35052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2895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12" name="Rectangle 13"/>
          <p:cNvSpPr>
            <a:spLocks noChangeArrowheads="1"/>
          </p:cNvSpPr>
          <p:nvPr/>
        </p:nvSpPr>
        <p:spPr bwMode="auto">
          <a:xfrm>
            <a:off x="6553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410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5638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467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990600" y="30480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flipH="1">
            <a:off x="2895600" y="3048000"/>
            <a:ext cx="457200" cy="19812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495800" y="3048000"/>
            <a:ext cx="304800" cy="19812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flipH="1">
            <a:off x="6324600" y="3009900"/>
            <a:ext cx="457200" cy="495300"/>
          </a:xfrm>
          <a:prstGeom prst="line">
            <a:avLst/>
          </a:prstGeom>
          <a:noFill/>
          <a:ln w="9525">
            <a:solidFill>
              <a:schemeClr val="tx1"/>
            </a:solidFill>
            <a:round/>
            <a:tailEnd type="triangle" w="med" len="med"/>
          </a:ln>
        </p:spPr>
        <p:txBody>
          <a:bodyPr/>
          <a:lstStyle/>
          <a:p>
            <a:endParaRPr lang="en-CA"/>
          </a:p>
        </p:txBody>
      </p:sp>
      <p:sp>
        <p:nvSpPr>
          <p:cNvPr id="23" name="Rectangle 2"/>
          <p:cNvSpPr txBox="1">
            <a:spLocks noChangeArrowheads="1"/>
          </p:cNvSpPr>
          <p:nvPr/>
        </p:nvSpPr>
        <p:spPr bwMode="auto">
          <a:xfrm>
            <a:off x="1981200" y="19812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I</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4800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457200" y="3009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28956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410200" y="3581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324600" y="3086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0" name="Rectangle 2"/>
          <p:cNvSpPr txBox="1">
            <a:spLocks noChangeArrowheads="1"/>
          </p:cNvSpPr>
          <p:nvPr/>
        </p:nvSpPr>
        <p:spPr bwMode="auto">
          <a:xfrm>
            <a:off x="1066800" y="4191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31" name="Rectangle 9"/>
          <p:cNvSpPr>
            <a:spLocks noChangeArrowheads="1"/>
          </p:cNvSpPr>
          <p:nvPr/>
        </p:nvSpPr>
        <p:spPr bwMode="auto">
          <a:xfrm>
            <a:off x="5943600" y="5029200"/>
            <a:ext cx="1143000" cy="533400"/>
          </a:xfrm>
          <a:prstGeom prst="rect">
            <a:avLst/>
          </a:prstGeom>
          <a:solidFill>
            <a:schemeClr val="accent5"/>
          </a:solidFill>
          <a:ln w="9525">
            <a:solidFill>
              <a:schemeClr val="tx1"/>
            </a:solidFill>
            <a:miter lim="800000"/>
          </a:ln>
        </p:spPr>
        <p:txBody>
          <a:bodyPr wrap="none" anchor="ctr"/>
          <a:lstStyle/>
          <a:p>
            <a:pPr algn="ctr"/>
            <a:r>
              <a:rPr lang="en-US" b="1" dirty="0">
                <a:solidFill>
                  <a:srgbClr val="FF0000"/>
                </a:solidFill>
                <a:effectLst>
                  <a:outerShdw blurRad="38100" dist="38100" dir="2700000" algn="tl">
                    <a:srgbClr val="000000">
                      <a:alpha val="43137"/>
                    </a:srgbClr>
                  </a:outerShdw>
                </a:effectLst>
              </a:rPr>
              <a:t>jjj.txt</a:t>
            </a:r>
            <a:endParaRPr lang="en-US" b="1" dirty="0">
              <a:solidFill>
                <a:srgbClr val="FF0000"/>
              </a:solidFill>
              <a:effectLst>
                <a:outerShdw blurRad="38100" dist="38100" dir="2700000" algn="tl">
                  <a:srgbClr val="000000">
                    <a:alpha val="43137"/>
                  </a:srgbClr>
                </a:outerShdw>
              </a:effectLst>
            </a:endParaRPr>
          </a:p>
        </p:txBody>
      </p:sp>
      <p:sp>
        <p:nvSpPr>
          <p:cNvPr id="29" name="Line 27"/>
          <p:cNvSpPr>
            <a:spLocks noChangeShapeType="1"/>
          </p:cNvSpPr>
          <p:nvPr/>
        </p:nvSpPr>
        <p:spPr bwMode="auto">
          <a:xfrm flipH="1">
            <a:off x="5410200" y="3048000"/>
            <a:ext cx="228600" cy="1143000"/>
          </a:xfrm>
          <a:prstGeom prst="line">
            <a:avLst/>
          </a:prstGeom>
          <a:noFill/>
          <a:ln w="9525">
            <a:solidFill>
              <a:schemeClr val="tx1"/>
            </a:solidFill>
            <a:round/>
            <a:tailEnd type="triangle" w="med" len="med"/>
          </a:ln>
        </p:spPr>
        <p:txBody>
          <a:bodyPr/>
          <a:lstStyle/>
          <a:p>
            <a:endParaRPr lang="en-CA"/>
          </a:p>
        </p:txBody>
      </p:sp>
      <p:sp>
        <p:nvSpPr>
          <p:cNvPr id="34" name="Rectangle 2"/>
          <p:cNvSpPr txBox="1">
            <a:spLocks noChangeArrowheads="1"/>
          </p:cNvSpPr>
          <p:nvPr/>
        </p:nvSpPr>
        <p:spPr bwMode="auto">
          <a:xfrm>
            <a:off x="47244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G</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2" name="Line 26"/>
          <p:cNvSpPr>
            <a:spLocks noChangeShapeType="1"/>
          </p:cNvSpPr>
          <p:nvPr/>
        </p:nvSpPr>
        <p:spPr bwMode="auto">
          <a:xfrm flipH="1">
            <a:off x="2209800" y="1981200"/>
            <a:ext cx="1143000" cy="533400"/>
          </a:xfrm>
          <a:prstGeom prst="line">
            <a:avLst/>
          </a:prstGeom>
          <a:noFill/>
          <a:ln w="9525">
            <a:solidFill>
              <a:schemeClr val="tx1"/>
            </a:solidFill>
            <a:round/>
            <a:tailEnd type="triangle" w="med" len="med"/>
          </a:ln>
        </p:spPr>
        <p:txBody>
          <a:bodyPr/>
          <a:lstStyle/>
          <a:p>
            <a:endParaRPr lang="en-CA"/>
          </a:p>
        </p:txBody>
      </p:sp>
      <p:sp>
        <p:nvSpPr>
          <p:cNvPr id="33" name="Line 26"/>
          <p:cNvSpPr>
            <a:spLocks noChangeShapeType="1"/>
          </p:cNvSpPr>
          <p:nvPr/>
        </p:nvSpPr>
        <p:spPr bwMode="auto">
          <a:xfrm flipH="1">
            <a:off x="4450080" y="1981200"/>
            <a:ext cx="45719" cy="571500"/>
          </a:xfrm>
          <a:prstGeom prst="line">
            <a:avLst/>
          </a:prstGeom>
          <a:noFill/>
          <a:ln w="9525">
            <a:solidFill>
              <a:schemeClr val="tx1"/>
            </a:solidFill>
            <a:round/>
            <a:tailEnd type="triangle" w="med" len="med"/>
          </a:ln>
        </p:spPr>
        <p:txBody>
          <a:bodyPr/>
          <a:lstStyle/>
          <a:p>
            <a:endParaRPr lang="en-CA"/>
          </a:p>
        </p:txBody>
      </p:sp>
      <p:sp>
        <p:nvSpPr>
          <p:cNvPr id="37" name="Rectangle 2"/>
          <p:cNvSpPr txBox="1">
            <a:spLocks noChangeArrowheads="1"/>
          </p:cNvSpPr>
          <p:nvPr/>
        </p:nvSpPr>
        <p:spPr bwMode="auto">
          <a:xfrm>
            <a:off x="4419600" y="1981200"/>
            <a:ext cx="685800" cy="571500"/>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J</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8" name="Rectangle 2"/>
          <p:cNvSpPr txBox="1">
            <a:spLocks noChangeArrowheads="1"/>
          </p:cNvSpPr>
          <p:nvPr/>
        </p:nvSpPr>
        <p:spPr bwMode="auto">
          <a:xfrm>
            <a:off x="3124200" y="914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H</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1441450" y="339726"/>
            <a:ext cx="6819900" cy="723899"/>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DATABASE INDEXES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34" name="Picture 2" descr="http://tvisnotdead.files.wordpress.com/2010/12/brand-recall.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01497" cy="134937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0" y="0"/>
            <a:ext cx="1401497" cy="1349376"/>
          </a:xfrm>
          <a:prstGeom prst="rect">
            <a:avLst/>
          </a:prstGeom>
          <a:noFill/>
          <a:ln w="603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5122" name="Picture 2" descr="http://www.datadirect.com/images/resources/Connect-for-ODBC/ruseindx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3625"/>
            <a:ext cx="6153325" cy="411480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2"/>
          <p:cNvSpPr txBox="1">
            <a:spLocks noChangeArrowheads="1"/>
          </p:cNvSpPr>
          <p:nvPr/>
        </p:nvSpPr>
        <p:spPr bwMode="auto">
          <a:xfrm>
            <a:off x="152400" y="5314950"/>
            <a:ext cx="8686800" cy="1143000"/>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pPr>
            <a:r>
              <a:rPr lang="en-CA"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USING DATABASE INDEXES to  improve the performance of database activity, such as </a:t>
            </a:r>
            <a:r>
              <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speeding up the query significantly</a:t>
            </a:r>
            <a:endParaRPr kumimoji="0" lang="en-US" altLang="en-US" b="1" i="0"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152400" y="5867400"/>
            <a:ext cx="86868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Delete file fff.txt from the 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Rectangle 4"/>
          <p:cNvSpPr>
            <a:spLocks noChangeArrowheads="1"/>
          </p:cNvSpPr>
          <p:nvPr/>
        </p:nvSpPr>
        <p:spPr bwMode="auto">
          <a:xfrm>
            <a:off x="2209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6" name="Rectangle 5"/>
          <p:cNvSpPr>
            <a:spLocks noChangeArrowheads="1"/>
          </p:cNvSpPr>
          <p:nvPr/>
        </p:nvSpPr>
        <p:spPr bwMode="auto">
          <a:xfrm>
            <a:off x="18288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4495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3352800" y="14478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685800" y="35052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2895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12" name="Rectangle 13"/>
          <p:cNvSpPr>
            <a:spLocks noChangeArrowheads="1"/>
          </p:cNvSpPr>
          <p:nvPr/>
        </p:nvSpPr>
        <p:spPr bwMode="auto">
          <a:xfrm>
            <a:off x="6553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410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5638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467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990600" y="30480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flipH="1">
            <a:off x="2895600" y="3048000"/>
            <a:ext cx="457200" cy="19812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495800" y="3048000"/>
            <a:ext cx="304800" cy="19812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flipH="1">
            <a:off x="6324600" y="3009900"/>
            <a:ext cx="457200" cy="495300"/>
          </a:xfrm>
          <a:prstGeom prst="line">
            <a:avLst/>
          </a:prstGeom>
          <a:noFill/>
          <a:ln w="9525">
            <a:solidFill>
              <a:schemeClr val="tx1"/>
            </a:solidFill>
            <a:round/>
            <a:tailEnd type="triangle" w="med" len="med"/>
          </a:ln>
        </p:spPr>
        <p:txBody>
          <a:bodyPr/>
          <a:lstStyle/>
          <a:p>
            <a:endParaRPr lang="en-CA"/>
          </a:p>
        </p:txBody>
      </p:sp>
      <p:sp>
        <p:nvSpPr>
          <p:cNvPr id="23" name="Rectangle 2"/>
          <p:cNvSpPr txBox="1">
            <a:spLocks noChangeArrowheads="1"/>
          </p:cNvSpPr>
          <p:nvPr/>
        </p:nvSpPr>
        <p:spPr bwMode="auto">
          <a:xfrm>
            <a:off x="1981200" y="19812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I</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4800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457200" y="3009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28956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410200" y="3581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324600" y="3086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0" name="Rectangle 2"/>
          <p:cNvSpPr txBox="1">
            <a:spLocks noChangeArrowheads="1"/>
          </p:cNvSpPr>
          <p:nvPr/>
        </p:nvSpPr>
        <p:spPr bwMode="auto">
          <a:xfrm>
            <a:off x="1066800" y="4191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31" name="Rectangle 9"/>
          <p:cNvSpPr>
            <a:spLocks noChangeArrowheads="1"/>
          </p:cNvSpPr>
          <p:nvPr/>
        </p:nvSpPr>
        <p:spPr bwMode="auto">
          <a:xfrm>
            <a:off x="5943600" y="5029200"/>
            <a:ext cx="1143000" cy="533400"/>
          </a:xfrm>
          <a:prstGeom prst="rect">
            <a:avLst/>
          </a:prstGeom>
          <a:solidFill>
            <a:schemeClr val="accent5"/>
          </a:solidFill>
          <a:ln w="9525">
            <a:solidFill>
              <a:schemeClr val="tx1"/>
            </a:solidFill>
            <a:miter lim="800000"/>
          </a:ln>
        </p:spPr>
        <p:txBody>
          <a:bodyPr wrap="none" anchor="ctr"/>
          <a:lstStyle/>
          <a:p>
            <a:pPr algn="ctr"/>
            <a:r>
              <a:rPr lang="en-US" b="1" dirty="0">
                <a:solidFill>
                  <a:srgbClr val="FF0000"/>
                </a:solidFill>
                <a:effectLst>
                  <a:outerShdw blurRad="38100" dist="38100" dir="2700000" algn="tl">
                    <a:srgbClr val="000000">
                      <a:alpha val="43137"/>
                    </a:srgbClr>
                  </a:outerShdw>
                </a:effectLst>
              </a:rPr>
              <a:t>jjj.txt</a:t>
            </a:r>
            <a:endParaRPr lang="en-US" b="1" dirty="0">
              <a:solidFill>
                <a:srgbClr val="FF0000"/>
              </a:solidFill>
              <a:effectLst>
                <a:outerShdw blurRad="38100" dist="38100" dir="2700000" algn="tl">
                  <a:srgbClr val="000000">
                    <a:alpha val="43137"/>
                  </a:srgbClr>
                </a:outerShdw>
              </a:effectLst>
            </a:endParaRPr>
          </a:p>
        </p:txBody>
      </p:sp>
      <p:sp>
        <p:nvSpPr>
          <p:cNvPr id="29" name="Line 27"/>
          <p:cNvSpPr>
            <a:spLocks noChangeShapeType="1"/>
          </p:cNvSpPr>
          <p:nvPr/>
        </p:nvSpPr>
        <p:spPr bwMode="auto">
          <a:xfrm flipH="1">
            <a:off x="5410200" y="3048000"/>
            <a:ext cx="228600" cy="1143000"/>
          </a:xfrm>
          <a:prstGeom prst="line">
            <a:avLst/>
          </a:prstGeom>
          <a:noFill/>
          <a:ln w="9525">
            <a:solidFill>
              <a:schemeClr val="tx1"/>
            </a:solidFill>
            <a:round/>
            <a:tailEnd type="triangle" w="med" len="med"/>
          </a:ln>
        </p:spPr>
        <p:txBody>
          <a:bodyPr/>
          <a:lstStyle/>
          <a:p>
            <a:endParaRPr lang="en-CA"/>
          </a:p>
        </p:txBody>
      </p:sp>
      <p:sp>
        <p:nvSpPr>
          <p:cNvPr id="34" name="Rectangle 2"/>
          <p:cNvSpPr txBox="1">
            <a:spLocks noChangeArrowheads="1"/>
          </p:cNvSpPr>
          <p:nvPr/>
        </p:nvSpPr>
        <p:spPr bwMode="auto">
          <a:xfrm>
            <a:off x="47244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G</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2" name="Line 26"/>
          <p:cNvSpPr>
            <a:spLocks noChangeShapeType="1"/>
          </p:cNvSpPr>
          <p:nvPr/>
        </p:nvSpPr>
        <p:spPr bwMode="auto">
          <a:xfrm flipH="1">
            <a:off x="2209800" y="1981200"/>
            <a:ext cx="1143000" cy="533400"/>
          </a:xfrm>
          <a:prstGeom prst="line">
            <a:avLst/>
          </a:prstGeom>
          <a:noFill/>
          <a:ln w="9525">
            <a:solidFill>
              <a:schemeClr val="tx1"/>
            </a:solidFill>
            <a:round/>
            <a:tailEnd type="triangle" w="med" len="med"/>
          </a:ln>
        </p:spPr>
        <p:txBody>
          <a:bodyPr/>
          <a:lstStyle/>
          <a:p>
            <a:endParaRPr lang="en-CA"/>
          </a:p>
        </p:txBody>
      </p:sp>
      <p:sp>
        <p:nvSpPr>
          <p:cNvPr id="33" name="Line 26"/>
          <p:cNvSpPr>
            <a:spLocks noChangeShapeType="1"/>
          </p:cNvSpPr>
          <p:nvPr/>
        </p:nvSpPr>
        <p:spPr bwMode="auto">
          <a:xfrm flipH="1">
            <a:off x="4450080" y="1981200"/>
            <a:ext cx="45719" cy="571500"/>
          </a:xfrm>
          <a:prstGeom prst="line">
            <a:avLst/>
          </a:prstGeom>
          <a:noFill/>
          <a:ln w="9525">
            <a:solidFill>
              <a:schemeClr val="tx1"/>
            </a:solidFill>
            <a:round/>
            <a:tailEnd type="triangle" w="med" len="med"/>
          </a:ln>
        </p:spPr>
        <p:txBody>
          <a:bodyPr/>
          <a:lstStyle/>
          <a:p>
            <a:endParaRPr lang="en-CA"/>
          </a:p>
        </p:txBody>
      </p:sp>
      <p:sp>
        <p:nvSpPr>
          <p:cNvPr id="37" name="Rectangle 2"/>
          <p:cNvSpPr txBox="1">
            <a:spLocks noChangeArrowheads="1"/>
          </p:cNvSpPr>
          <p:nvPr/>
        </p:nvSpPr>
        <p:spPr bwMode="auto">
          <a:xfrm>
            <a:off x="4419600" y="1981200"/>
            <a:ext cx="685800" cy="571500"/>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J</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8" name="Rectangle 2"/>
          <p:cNvSpPr txBox="1">
            <a:spLocks noChangeArrowheads="1"/>
          </p:cNvSpPr>
          <p:nvPr/>
        </p:nvSpPr>
        <p:spPr bwMode="auto">
          <a:xfrm>
            <a:off x="3124200" y="914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H</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cxnSp>
        <p:nvCxnSpPr>
          <p:cNvPr id="35" name="Straight Connector 34"/>
          <p:cNvCxnSpPr/>
          <p:nvPr/>
        </p:nvCxnSpPr>
        <p:spPr bwMode="auto">
          <a:xfrm rot="10800000" flipV="1">
            <a:off x="2667000" y="4876800"/>
            <a:ext cx="1600200" cy="838200"/>
          </a:xfrm>
          <a:prstGeom prst="line">
            <a:avLst/>
          </a:prstGeom>
          <a:noFill/>
          <a:ln w="53975" cap="flat" cmpd="sng" algn="ctr">
            <a:solidFill>
              <a:srgbClr val="FF0000"/>
            </a:solidFill>
            <a:prstDash val="solid"/>
            <a:round/>
            <a:headEnd type="none" w="med" len="med"/>
            <a:tailEnd type="none" w="med" len="med"/>
          </a:ln>
          <a:effectLst/>
        </p:spPr>
      </p:cxnSp>
      <p:cxnSp>
        <p:nvCxnSpPr>
          <p:cNvPr id="40" name="Straight Connector 39"/>
          <p:cNvCxnSpPr/>
          <p:nvPr/>
        </p:nvCxnSpPr>
        <p:spPr bwMode="auto">
          <a:xfrm>
            <a:off x="2514599" y="4876800"/>
            <a:ext cx="1752603" cy="838203"/>
          </a:xfrm>
          <a:prstGeom prst="line">
            <a:avLst/>
          </a:prstGeom>
          <a:noFill/>
          <a:ln w="53975" cap="flat" cmpd="sng" algn="ctr">
            <a:solidFill>
              <a:srgbClr val="FF0000"/>
            </a:solidFill>
            <a:prstDash val="solid"/>
            <a:round/>
            <a:headEnd type="none" w="med" len="med"/>
            <a:tailEnd type="none" w="med" len="med"/>
          </a:ln>
          <a:effectLst/>
        </p:spPr>
      </p:cxnSp>
      <p:sp>
        <p:nvSpPr>
          <p:cNvPr id="45" name="Rectangle 2"/>
          <p:cNvSpPr txBox="1">
            <a:spLocks noChangeArrowheads="1"/>
          </p:cNvSpPr>
          <p:nvPr/>
        </p:nvSpPr>
        <p:spPr bwMode="auto">
          <a:xfrm>
            <a:off x="9144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46" name="Rectangle 11"/>
          <p:cNvSpPr>
            <a:spLocks noChangeArrowheads="1"/>
          </p:cNvSpPr>
          <p:nvPr/>
        </p:nvSpPr>
        <p:spPr bwMode="auto">
          <a:xfrm>
            <a:off x="990600" y="5029200"/>
            <a:ext cx="1143000" cy="533400"/>
          </a:xfrm>
          <a:prstGeom prst="rect">
            <a:avLst/>
          </a:prstGeom>
          <a:solidFill>
            <a:schemeClr val="accent1"/>
          </a:solidFill>
          <a:ln w="9525">
            <a:solidFill>
              <a:schemeClr val="tx1"/>
            </a:solidFill>
            <a:miter lim="800000"/>
          </a:ln>
        </p:spPr>
        <p:txBody>
          <a:bodyPr wrap="none" anchor="ctr"/>
          <a:lstStyle/>
          <a:p>
            <a:pPr algn="ctr"/>
            <a:endParaRPr lang="en-US" dirty="0"/>
          </a:p>
        </p:txBody>
      </p:sp>
      <p:cxnSp>
        <p:nvCxnSpPr>
          <p:cNvPr id="47" name="Straight Connector 46"/>
          <p:cNvCxnSpPr>
            <a:stCxn id="46" idx="3"/>
            <a:endCxn id="11" idx="1"/>
          </p:cNvCxnSpPr>
          <p:nvPr/>
        </p:nvCxnSpPr>
        <p:spPr bwMode="auto">
          <a:xfrm>
            <a:off x="2133600" y="5295900"/>
            <a:ext cx="762000" cy="1588"/>
          </a:xfrm>
          <a:prstGeom prst="line">
            <a:avLst/>
          </a:prstGeom>
          <a:noFill/>
          <a:ln w="98425" cap="flat" cmpd="sng" algn="ctr">
            <a:solidFill>
              <a:srgbClr val="FF0000"/>
            </a:solidFill>
            <a:prstDash val="solid"/>
            <a:round/>
            <a:headEnd type="triangle" w="med" len="med"/>
            <a:tailEnd type="none" w="med" len="med"/>
          </a:ln>
          <a:effectLst/>
        </p:spPr>
      </p:cxnSp>
      <p:sp>
        <p:nvSpPr>
          <p:cNvPr id="42" name="Text Box 139"/>
          <p:cNvSpPr txBox="1">
            <a:spLocks noChangeArrowheads="1"/>
          </p:cNvSpPr>
          <p:nvPr/>
        </p:nvSpPr>
        <p:spPr bwMode="auto">
          <a:xfrm>
            <a:off x="6134100" y="419100"/>
            <a:ext cx="2705100"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each node at lest has one name (</a:t>
            </a:r>
            <a:r>
              <a:rPr lang="en-US" altLang="en-US" sz="2000" dirty="0">
                <a:latin typeface="Times New Roman" pitchFamily="18" charset="0"/>
                <a:cs typeface="Times New Roman" pitchFamily="18" charset="0"/>
              </a:rPr>
              <a:t>ceil(4/2)-1=1)</a:t>
            </a:r>
            <a:endParaRPr lang="en-US" sz="2000" dirty="0">
              <a:latin typeface="Times New Roman" pitchFamily="18" charset="0"/>
              <a:cs typeface="Times New Roman" pitchFamily="18" charset="0"/>
            </a:endParaRPr>
          </a:p>
        </p:txBody>
      </p:sp>
      <p:sp>
        <p:nvSpPr>
          <p:cNvPr id="39" name="Text Box 139"/>
          <p:cNvSpPr txBox="1">
            <a:spLocks noChangeArrowheads="1"/>
          </p:cNvSpPr>
          <p:nvPr/>
        </p:nvSpPr>
        <p:spPr bwMode="auto">
          <a:xfrm>
            <a:off x="-38100" y="0"/>
            <a:ext cx="2705100" cy="523220"/>
          </a:xfrm>
          <a:prstGeom prst="rect">
            <a:avLst/>
          </a:prstGeom>
          <a:noFill/>
          <a:ln w="53975" cap="sq">
            <a:solidFill>
              <a:schemeClr val="accent2"/>
            </a:solidFill>
            <a:miter lim="800000"/>
            <a:headEnd type="none" w="sm" len="sm"/>
            <a:tailEnd type="none" w="sm" len="sm"/>
          </a:ln>
        </p:spPr>
        <p:txBody>
          <a:bodyPr wrap="square">
            <a:spAutoFit/>
          </a:bodyPr>
          <a:lstStyle/>
          <a:p>
            <a:pPr algn="ct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deletion</a:t>
            </a:r>
            <a:endParaRPr lang="en-US"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5" name="Rectangle 4"/>
          <p:cNvSpPr>
            <a:spLocks noChangeArrowheads="1"/>
          </p:cNvSpPr>
          <p:nvPr/>
        </p:nvSpPr>
        <p:spPr bwMode="auto">
          <a:xfrm>
            <a:off x="2209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bbb.txt</a:t>
            </a:r>
            <a:endParaRPr lang="en-US" dirty="0"/>
          </a:p>
        </p:txBody>
      </p:sp>
      <p:sp>
        <p:nvSpPr>
          <p:cNvPr id="7" name="Rectangle 6"/>
          <p:cNvSpPr>
            <a:spLocks noChangeArrowheads="1"/>
          </p:cNvSpPr>
          <p:nvPr/>
        </p:nvSpPr>
        <p:spPr bwMode="auto">
          <a:xfrm>
            <a:off x="4495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lll.txt</a:t>
            </a:r>
            <a:endParaRPr lang="en-US" dirty="0"/>
          </a:p>
        </p:txBody>
      </p:sp>
      <p:sp>
        <p:nvSpPr>
          <p:cNvPr id="8" name="Rectangle 9"/>
          <p:cNvSpPr>
            <a:spLocks noChangeArrowheads="1"/>
          </p:cNvSpPr>
          <p:nvPr/>
        </p:nvSpPr>
        <p:spPr bwMode="auto">
          <a:xfrm>
            <a:off x="3352800" y="1447800"/>
            <a:ext cx="1143000" cy="533400"/>
          </a:xfrm>
          <a:prstGeom prst="rect">
            <a:avLst/>
          </a:prstGeom>
          <a:solidFill>
            <a:schemeClr val="accent1"/>
          </a:solidFill>
          <a:ln w="9525">
            <a:solidFill>
              <a:schemeClr val="tx1"/>
            </a:solidFill>
            <a:miter lim="800000"/>
          </a:ln>
        </p:spPr>
        <p:txBody>
          <a:bodyPr wrap="none" anchor="ctr"/>
          <a:lstStyle/>
          <a:p>
            <a:pPr algn="ctr"/>
            <a:r>
              <a:rPr lang="en-US" dirty="0"/>
              <a:t>ggg.txt</a:t>
            </a:r>
            <a:endParaRPr lang="en-US" dirty="0"/>
          </a:p>
        </p:txBody>
      </p:sp>
      <p:sp>
        <p:nvSpPr>
          <p:cNvPr id="9" name="Rectangle 10"/>
          <p:cNvSpPr>
            <a:spLocks noChangeArrowheads="1"/>
          </p:cNvSpPr>
          <p:nvPr/>
        </p:nvSpPr>
        <p:spPr bwMode="auto">
          <a:xfrm>
            <a:off x="685800" y="3505200"/>
            <a:ext cx="1143000" cy="533400"/>
          </a:xfrm>
          <a:prstGeom prst="rect">
            <a:avLst/>
          </a:prstGeom>
          <a:solidFill>
            <a:schemeClr val="accent1"/>
          </a:solidFill>
          <a:ln w="9525">
            <a:solidFill>
              <a:schemeClr val="tx1"/>
            </a:solidFill>
            <a:miter lim="800000"/>
          </a:ln>
        </p:spPr>
        <p:txBody>
          <a:bodyPr wrap="none" anchor="ctr"/>
          <a:lstStyle/>
          <a:p>
            <a:pPr algn="ctr"/>
            <a:r>
              <a:rPr lang="en-US"/>
              <a:t>aaa.txt</a:t>
            </a:r>
            <a:endParaRPr lang="en-US"/>
          </a:p>
        </p:txBody>
      </p:sp>
      <p:sp>
        <p:nvSpPr>
          <p:cNvPr id="11" name="Rectangle 11"/>
          <p:cNvSpPr>
            <a:spLocks noChangeArrowheads="1"/>
          </p:cNvSpPr>
          <p:nvPr/>
        </p:nvSpPr>
        <p:spPr bwMode="auto">
          <a:xfrm>
            <a:off x="2895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eee.txt</a:t>
            </a:r>
            <a:endParaRPr lang="en-US" dirty="0"/>
          </a:p>
        </p:txBody>
      </p:sp>
      <p:sp>
        <p:nvSpPr>
          <p:cNvPr id="12" name="Rectangle 13"/>
          <p:cNvSpPr>
            <a:spLocks noChangeArrowheads="1"/>
          </p:cNvSpPr>
          <p:nvPr/>
        </p:nvSpPr>
        <p:spPr bwMode="auto">
          <a:xfrm>
            <a:off x="6553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rrr.txt</a:t>
            </a:r>
            <a:endParaRPr lang="en-US" dirty="0"/>
          </a:p>
        </p:txBody>
      </p:sp>
      <p:sp>
        <p:nvSpPr>
          <p:cNvPr id="13" name="Rectangle 14"/>
          <p:cNvSpPr>
            <a:spLocks noChangeArrowheads="1"/>
          </p:cNvSpPr>
          <p:nvPr/>
        </p:nvSpPr>
        <p:spPr bwMode="auto">
          <a:xfrm>
            <a:off x="5410200" y="4191000"/>
            <a:ext cx="1143000" cy="533400"/>
          </a:xfrm>
          <a:prstGeom prst="rect">
            <a:avLst/>
          </a:prstGeom>
          <a:solidFill>
            <a:schemeClr val="accent1"/>
          </a:solidFill>
          <a:ln w="9525">
            <a:solidFill>
              <a:schemeClr val="tx1"/>
            </a:solidFill>
            <a:miter lim="800000"/>
          </a:ln>
        </p:spPr>
        <p:txBody>
          <a:bodyPr wrap="none" anchor="ctr"/>
          <a:lstStyle/>
          <a:p>
            <a:pPr algn="ctr"/>
            <a:r>
              <a:rPr lang="en-US" dirty="0"/>
              <a:t>ooo.txt</a:t>
            </a:r>
            <a:endParaRPr lang="en-US" dirty="0"/>
          </a:p>
        </p:txBody>
      </p:sp>
      <p:sp>
        <p:nvSpPr>
          <p:cNvPr id="14" name="Rectangle 15"/>
          <p:cNvSpPr>
            <a:spLocks noChangeArrowheads="1"/>
          </p:cNvSpPr>
          <p:nvPr/>
        </p:nvSpPr>
        <p:spPr bwMode="auto">
          <a:xfrm>
            <a:off x="5638800" y="2514600"/>
            <a:ext cx="1143000" cy="533400"/>
          </a:xfrm>
          <a:prstGeom prst="rect">
            <a:avLst/>
          </a:prstGeom>
          <a:solidFill>
            <a:schemeClr val="accent1"/>
          </a:solidFill>
          <a:ln w="9525">
            <a:solidFill>
              <a:schemeClr val="tx1"/>
            </a:solidFill>
            <a:miter lim="800000"/>
          </a:ln>
        </p:spPr>
        <p:txBody>
          <a:bodyPr wrap="none" anchor="ctr"/>
          <a:lstStyle/>
          <a:p>
            <a:pPr algn="ctr"/>
            <a:r>
              <a:rPr lang="en-US" dirty="0"/>
              <a:t>ttt.txt</a:t>
            </a:r>
            <a:endParaRPr lang="en-US" dirty="0"/>
          </a:p>
        </p:txBody>
      </p:sp>
      <p:sp>
        <p:nvSpPr>
          <p:cNvPr id="15" name="Rectangle 16"/>
          <p:cNvSpPr>
            <a:spLocks noChangeArrowheads="1"/>
          </p:cNvSpPr>
          <p:nvPr/>
        </p:nvSpPr>
        <p:spPr bwMode="auto">
          <a:xfrm>
            <a:off x="6324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vvv.txt</a:t>
            </a:r>
            <a:endParaRPr lang="en-US" dirty="0"/>
          </a:p>
        </p:txBody>
      </p:sp>
      <p:sp>
        <p:nvSpPr>
          <p:cNvPr id="16" name="Rectangle 17"/>
          <p:cNvSpPr>
            <a:spLocks noChangeArrowheads="1"/>
          </p:cNvSpPr>
          <p:nvPr/>
        </p:nvSpPr>
        <p:spPr bwMode="auto">
          <a:xfrm>
            <a:off x="7467600" y="3505200"/>
            <a:ext cx="1143000" cy="533400"/>
          </a:xfrm>
          <a:prstGeom prst="rect">
            <a:avLst/>
          </a:prstGeom>
          <a:solidFill>
            <a:schemeClr val="accent1"/>
          </a:solidFill>
          <a:ln w="9525">
            <a:solidFill>
              <a:schemeClr val="tx1"/>
            </a:solidFill>
            <a:miter lim="800000"/>
          </a:ln>
        </p:spPr>
        <p:txBody>
          <a:bodyPr wrap="none" anchor="ctr"/>
          <a:lstStyle/>
          <a:p>
            <a:pPr algn="ctr"/>
            <a:r>
              <a:rPr lang="en-US" dirty="0"/>
              <a:t>zzz.txt</a:t>
            </a:r>
            <a:endParaRPr lang="en-US" dirty="0"/>
          </a:p>
        </p:txBody>
      </p:sp>
      <p:sp>
        <p:nvSpPr>
          <p:cNvPr id="17" name="Line 22"/>
          <p:cNvSpPr>
            <a:spLocks noChangeShapeType="1"/>
          </p:cNvSpPr>
          <p:nvPr/>
        </p:nvSpPr>
        <p:spPr bwMode="auto">
          <a:xfrm flipH="1">
            <a:off x="990600" y="3048000"/>
            <a:ext cx="1219200" cy="457200"/>
          </a:xfrm>
          <a:prstGeom prst="line">
            <a:avLst/>
          </a:prstGeom>
          <a:noFill/>
          <a:ln w="9525">
            <a:solidFill>
              <a:schemeClr val="tx1"/>
            </a:solidFill>
            <a:round/>
            <a:tailEnd type="triangle" w="med" len="med"/>
          </a:ln>
        </p:spPr>
        <p:txBody>
          <a:bodyPr/>
          <a:lstStyle/>
          <a:p>
            <a:endParaRPr lang="en-CA"/>
          </a:p>
        </p:txBody>
      </p:sp>
      <p:sp>
        <p:nvSpPr>
          <p:cNvPr id="18" name="Line 26"/>
          <p:cNvSpPr>
            <a:spLocks noChangeShapeType="1"/>
          </p:cNvSpPr>
          <p:nvPr/>
        </p:nvSpPr>
        <p:spPr bwMode="auto">
          <a:xfrm flipH="1">
            <a:off x="2895600" y="3048000"/>
            <a:ext cx="457200" cy="1981200"/>
          </a:xfrm>
          <a:prstGeom prst="line">
            <a:avLst/>
          </a:prstGeom>
          <a:noFill/>
          <a:ln w="9525">
            <a:solidFill>
              <a:schemeClr val="tx1"/>
            </a:solidFill>
            <a:round/>
            <a:tailEnd type="triangle" w="med" len="med"/>
          </a:ln>
        </p:spPr>
        <p:txBody>
          <a:bodyPr/>
          <a:lstStyle/>
          <a:p>
            <a:endParaRPr lang="en-CA"/>
          </a:p>
        </p:txBody>
      </p:sp>
      <p:sp>
        <p:nvSpPr>
          <p:cNvPr id="19" name="Line 27"/>
          <p:cNvSpPr>
            <a:spLocks noChangeShapeType="1"/>
          </p:cNvSpPr>
          <p:nvPr/>
        </p:nvSpPr>
        <p:spPr bwMode="auto">
          <a:xfrm>
            <a:off x="4495800" y="3048000"/>
            <a:ext cx="304800" cy="1981200"/>
          </a:xfrm>
          <a:prstGeom prst="line">
            <a:avLst/>
          </a:prstGeom>
          <a:noFill/>
          <a:ln w="9525">
            <a:solidFill>
              <a:schemeClr val="tx1"/>
            </a:solidFill>
            <a:round/>
            <a:tailEnd type="triangle" w="med" len="med"/>
          </a:ln>
        </p:spPr>
        <p:txBody>
          <a:bodyPr/>
          <a:lstStyle/>
          <a:p>
            <a:endParaRPr lang="en-CA"/>
          </a:p>
        </p:txBody>
      </p:sp>
      <p:sp>
        <p:nvSpPr>
          <p:cNvPr id="21" name="Line 32"/>
          <p:cNvSpPr>
            <a:spLocks noChangeShapeType="1"/>
          </p:cNvSpPr>
          <p:nvPr/>
        </p:nvSpPr>
        <p:spPr bwMode="auto">
          <a:xfrm flipH="1">
            <a:off x="6324600" y="3009900"/>
            <a:ext cx="457200" cy="495300"/>
          </a:xfrm>
          <a:prstGeom prst="line">
            <a:avLst/>
          </a:prstGeom>
          <a:noFill/>
          <a:ln w="9525">
            <a:solidFill>
              <a:schemeClr val="tx1"/>
            </a:solidFill>
            <a:round/>
            <a:tailEnd type="triangle" w="med" len="med"/>
          </a:ln>
        </p:spPr>
        <p:txBody>
          <a:bodyPr/>
          <a:lstStyle/>
          <a:p>
            <a:endParaRPr lang="en-CA"/>
          </a:p>
        </p:txBody>
      </p:sp>
      <p:sp>
        <p:nvSpPr>
          <p:cNvPr id="23" name="Rectangle 2"/>
          <p:cNvSpPr txBox="1">
            <a:spLocks noChangeArrowheads="1"/>
          </p:cNvSpPr>
          <p:nvPr/>
        </p:nvSpPr>
        <p:spPr bwMode="auto">
          <a:xfrm>
            <a:off x="1981200" y="19812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I</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4" name="Rectangle 9"/>
          <p:cNvSpPr>
            <a:spLocks noChangeArrowheads="1"/>
          </p:cNvSpPr>
          <p:nvPr/>
        </p:nvSpPr>
        <p:spPr bwMode="auto">
          <a:xfrm>
            <a:off x="4800600" y="5029200"/>
            <a:ext cx="1143000" cy="533400"/>
          </a:xfrm>
          <a:prstGeom prst="rect">
            <a:avLst/>
          </a:prstGeom>
          <a:solidFill>
            <a:schemeClr val="accent1"/>
          </a:solidFill>
          <a:ln w="9525">
            <a:solidFill>
              <a:schemeClr val="tx1"/>
            </a:solidFill>
            <a:miter lim="800000"/>
          </a:ln>
        </p:spPr>
        <p:txBody>
          <a:bodyPr wrap="none" anchor="ctr"/>
          <a:lstStyle/>
          <a:p>
            <a:pPr algn="ctr"/>
            <a:r>
              <a:rPr lang="en-US" dirty="0"/>
              <a:t>iii.txt</a:t>
            </a:r>
            <a:endParaRPr lang="en-US" dirty="0"/>
          </a:p>
        </p:txBody>
      </p:sp>
      <p:sp>
        <p:nvSpPr>
          <p:cNvPr id="25" name="Rectangle 2"/>
          <p:cNvSpPr txBox="1">
            <a:spLocks noChangeArrowheads="1"/>
          </p:cNvSpPr>
          <p:nvPr/>
        </p:nvSpPr>
        <p:spPr bwMode="auto">
          <a:xfrm>
            <a:off x="457200" y="3009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B</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6" name="Rectangle 2"/>
          <p:cNvSpPr txBox="1">
            <a:spLocks noChangeArrowheads="1"/>
          </p:cNvSpPr>
          <p:nvPr/>
        </p:nvSpPr>
        <p:spPr bwMode="auto">
          <a:xfrm>
            <a:off x="28956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7" name="Rectangle 2"/>
          <p:cNvSpPr txBox="1">
            <a:spLocks noChangeArrowheads="1"/>
          </p:cNvSpPr>
          <p:nvPr/>
        </p:nvSpPr>
        <p:spPr bwMode="auto">
          <a:xfrm>
            <a:off x="5410200" y="3581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D</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28" name="Rectangle 2"/>
          <p:cNvSpPr txBox="1">
            <a:spLocks noChangeArrowheads="1"/>
          </p:cNvSpPr>
          <p:nvPr/>
        </p:nvSpPr>
        <p:spPr bwMode="auto">
          <a:xfrm>
            <a:off x="6324600" y="30861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E</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0" name="Rectangle 2"/>
          <p:cNvSpPr txBox="1">
            <a:spLocks noChangeArrowheads="1"/>
          </p:cNvSpPr>
          <p:nvPr/>
        </p:nvSpPr>
        <p:spPr bwMode="auto">
          <a:xfrm>
            <a:off x="914400" y="228600"/>
            <a:ext cx="6248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B-tree (cont’d)</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31" name="Rectangle 9"/>
          <p:cNvSpPr>
            <a:spLocks noChangeArrowheads="1"/>
          </p:cNvSpPr>
          <p:nvPr/>
        </p:nvSpPr>
        <p:spPr bwMode="auto">
          <a:xfrm>
            <a:off x="5943600" y="5029200"/>
            <a:ext cx="1143000" cy="533400"/>
          </a:xfrm>
          <a:prstGeom prst="rect">
            <a:avLst/>
          </a:prstGeom>
          <a:solidFill>
            <a:schemeClr val="accent5"/>
          </a:solidFill>
          <a:ln w="9525">
            <a:solidFill>
              <a:schemeClr val="tx1"/>
            </a:solidFill>
            <a:miter lim="800000"/>
          </a:ln>
        </p:spPr>
        <p:txBody>
          <a:bodyPr wrap="none" anchor="ctr"/>
          <a:lstStyle/>
          <a:p>
            <a:pPr algn="ctr"/>
            <a:r>
              <a:rPr lang="en-US" b="1" dirty="0">
                <a:solidFill>
                  <a:srgbClr val="FF0000"/>
                </a:solidFill>
                <a:effectLst>
                  <a:outerShdw blurRad="38100" dist="38100" dir="2700000" algn="tl">
                    <a:srgbClr val="000000">
                      <a:alpha val="43137"/>
                    </a:srgbClr>
                  </a:outerShdw>
                </a:effectLst>
              </a:rPr>
              <a:t>jjj.txt</a:t>
            </a:r>
            <a:endParaRPr lang="en-US" b="1" dirty="0">
              <a:solidFill>
                <a:srgbClr val="FF0000"/>
              </a:solidFill>
              <a:effectLst>
                <a:outerShdw blurRad="38100" dist="38100" dir="2700000" algn="tl">
                  <a:srgbClr val="000000">
                    <a:alpha val="43137"/>
                  </a:srgbClr>
                </a:outerShdw>
              </a:effectLst>
            </a:endParaRPr>
          </a:p>
        </p:txBody>
      </p:sp>
      <p:sp>
        <p:nvSpPr>
          <p:cNvPr id="29" name="Line 27"/>
          <p:cNvSpPr>
            <a:spLocks noChangeShapeType="1"/>
          </p:cNvSpPr>
          <p:nvPr/>
        </p:nvSpPr>
        <p:spPr bwMode="auto">
          <a:xfrm flipH="1">
            <a:off x="5410200" y="3048000"/>
            <a:ext cx="228600" cy="1143000"/>
          </a:xfrm>
          <a:prstGeom prst="line">
            <a:avLst/>
          </a:prstGeom>
          <a:noFill/>
          <a:ln w="9525">
            <a:solidFill>
              <a:schemeClr val="tx1"/>
            </a:solidFill>
            <a:round/>
            <a:tailEnd type="triangle" w="med" len="med"/>
          </a:ln>
        </p:spPr>
        <p:txBody>
          <a:bodyPr/>
          <a:lstStyle/>
          <a:p>
            <a:endParaRPr lang="en-CA"/>
          </a:p>
        </p:txBody>
      </p:sp>
      <p:sp>
        <p:nvSpPr>
          <p:cNvPr id="34" name="Rectangle 2"/>
          <p:cNvSpPr txBox="1">
            <a:spLocks noChangeArrowheads="1"/>
          </p:cNvSpPr>
          <p:nvPr/>
        </p:nvSpPr>
        <p:spPr bwMode="auto">
          <a:xfrm>
            <a:off x="4724400" y="45339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G</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2" name="Line 26"/>
          <p:cNvSpPr>
            <a:spLocks noChangeShapeType="1"/>
          </p:cNvSpPr>
          <p:nvPr/>
        </p:nvSpPr>
        <p:spPr bwMode="auto">
          <a:xfrm flipH="1">
            <a:off x="2209800" y="1981200"/>
            <a:ext cx="1143000" cy="533400"/>
          </a:xfrm>
          <a:prstGeom prst="line">
            <a:avLst/>
          </a:prstGeom>
          <a:noFill/>
          <a:ln w="9525">
            <a:solidFill>
              <a:schemeClr val="tx1"/>
            </a:solidFill>
            <a:round/>
            <a:tailEnd type="triangle" w="med" len="med"/>
          </a:ln>
        </p:spPr>
        <p:txBody>
          <a:bodyPr/>
          <a:lstStyle/>
          <a:p>
            <a:endParaRPr lang="en-CA"/>
          </a:p>
        </p:txBody>
      </p:sp>
      <p:sp>
        <p:nvSpPr>
          <p:cNvPr id="33" name="Line 26"/>
          <p:cNvSpPr>
            <a:spLocks noChangeShapeType="1"/>
          </p:cNvSpPr>
          <p:nvPr/>
        </p:nvSpPr>
        <p:spPr bwMode="auto">
          <a:xfrm flipH="1">
            <a:off x="4450080" y="1981200"/>
            <a:ext cx="45719" cy="571500"/>
          </a:xfrm>
          <a:prstGeom prst="line">
            <a:avLst/>
          </a:prstGeom>
          <a:noFill/>
          <a:ln w="9525">
            <a:solidFill>
              <a:schemeClr val="tx1"/>
            </a:solidFill>
            <a:round/>
            <a:tailEnd type="triangle" w="med" len="med"/>
          </a:ln>
        </p:spPr>
        <p:txBody>
          <a:bodyPr/>
          <a:lstStyle/>
          <a:p>
            <a:endParaRPr lang="en-CA"/>
          </a:p>
        </p:txBody>
      </p:sp>
      <p:sp>
        <p:nvSpPr>
          <p:cNvPr id="37" name="Rectangle 2"/>
          <p:cNvSpPr txBox="1">
            <a:spLocks noChangeArrowheads="1"/>
          </p:cNvSpPr>
          <p:nvPr/>
        </p:nvSpPr>
        <p:spPr bwMode="auto">
          <a:xfrm>
            <a:off x="4419600" y="1981200"/>
            <a:ext cx="685800" cy="571500"/>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J</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38" name="Rectangle 2"/>
          <p:cNvSpPr txBox="1">
            <a:spLocks noChangeArrowheads="1"/>
          </p:cNvSpPr>
          <p:nvPr/>
        </p:nvSpPr>
        <p:spPr bwMode="auto">
          <a:xfrm>
            <a:off x="3124200" y="9144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H</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grpSp>
        <p:nvGrpSpPr>
          <p:cNvPr id="48" name="Group 47"/>
          <p:cNvGrpSpPr/>
          <p:nvPr/>
        </p:nvGrpSpPr>
        <p:grpSpPr>
          <a:xfrm>
            <a:off x="457200" y="4191000"/>
            <a:ext cx="1752600" cy="1676400"/>
            <a:chOff x="457200" y="4191000"/>
            <a:chExt cx="1752600" cy="1676400"/>
          </a:xfrm>
        </p:grpSpPr>
        <p:sp>
          <p:nvSpPr>
            <p:cNvPr id="42" name="Rectangle 11"/>
            <p:cNvSpPr>
              <a:spLocks noChangeArrowheads="1"/>
            </p:cNvSpPr>
            <p:nvPr/>
          </p:nvSpPr>
          <p:spPr bwMode="auto">
            <a:xfrm>
              <a:off x="762000" y="4914900"/>
              <a:ext cx="1143000" cy="533400"/>
            </a:xfrm>
            <a:prstGeom prst="rect">
              <a:avLst/>
            </a:prstGeom>
            <a:solidFill>
              <a:schemeClr val="accent1"/>
            </a:solidFill>
            <a:ln w="9525">
              <a:solidFill>
                <a:schemeClr val="tx1"/>
              </a:solidFill>
              <a:miter lim="800000"/>
            </a:ln>
          </p:spPr>
          <p:txBody>
            <a:bodyPr wrap="none" anchor="ctr"/>
            <a:lstStyle/>
            <a:p>
              <a:pPr algn="ctr"/>
              <a:r>
                <a:rPr lang="en-US" dirty="0"/>
                <a:t>fff.txt</a:t>
              </a:r>
              <a:endParaRPr lang="en-US" dirty="0"/>
            </a:p>
          </p:txBody>
        </p:sp>
        <p:sp>
          <p:nvSpPr>
            <p:cNvPr id="43" name="Rectangle 2"/>
            <p:cNvSpPr txBox="1">
              <a:spLocks noChangeArrowheads="1"/>
            </p:cNvSpPr>
            <p:nvPr/>
          </p:nvSpPr>
          <p:spPr bwMode="auto">
            <a:xfrm>
              <a:off x="762000" y="4419600"/>
              <a:ext cx="685800" cy="5715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effectLst>
                    <a:outerShdw blurRad="38100" dist="38100" dir="2700000" algn="tl">
                      <a:srgbClr val="000000">
                        <a:alpha val="43137"/>
                      </a:srgbClr>
                    </a:outerShdw>
                  </a:effectLst>
                  <a:latin typeface="+mj-lt"/>
                  <a:ea typeface="SimSun" pitchFamily="2" charset="-122"/>
                  <a:cs typeface="+mj-cs"/>
                </a:rPr>
                <a:t>F</a:t>
              </a:r>
              <a:endParaRPr kumimoji="0" lang="en-US" altLang="en-US" sz="2800" b="1" i="0" strike="noStrike" kern="0" cap="none" spc="0" normalizeH="0" baseline="0" noProof="0" dirty="0">
                <a:ln>
                  <a:noFill/>
                </a:ln>
                <a:effectLst>
                  <a:outerShdw blurRad="38100" dist="38100" dir="2700000" algn="tl">
                    <a:srgbClr val="000000">
                      <a:alpha val="43137"/>
                    </a:srgbClr>
                  </a:outerShdw>
                </a:effectLst>
                <a:uLnTx/>
                <a:uFillTx/>
                <a:latin typeface="+mj-lt"/>
                <a:ea typeface="SimSun" pitchFamily="2" charset="-122"/>
                <a:cs typeface="+mj-cs"/>
              </a:endParaRPr>
            </a:p>
          </p:txBody>
        </p:sp>
        <p:sp>
          <p:nvSpPr>
            <p:cNvPr id="44" name="Oval 43"/>
            <p:cNvSpPr/>
            <p:nvPr/>
          </p:nvSpPr>
          <p:spPr bwMode="auto">
            <a:xfrm>
              <a:off x="457200" y="4191000"/>
              <a:ext cx="1752600" cy="1676400"/>
            </a:xfrm>
            <a:prstGeom prst="ellipse">
              <a:avLst/>
            </a:prstGeom>
            <a:noFill/>
            <a:ln w="539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sp>
        <p:nvSpPr>
          <p:cNvPr id="40" name="Rectangle 2"/>
          <p:cNvSpPr txBox="1">
            <a:spLocks noChangeArrowheads="1"/>
          </p:cNvSpPr>
          <p:nvPr/>
        </p:nvSpPr>
        <p:spPr bwMode="auto">
          <a:xfrm>
            <a:off x="152400" y="5867400"/>
            <a:ext cx="86868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Delete file fff.txt from the B-tree</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grpSp>
        <p:nvGrpSpPr>
          <p:cNvPr id="3" name="Group 2"/>
          <p:cNvGrpSpPr/>
          <p:nvPr/>
        </p:nvGrpSpPr>
        <p:grpSpPr>
          <a:xfrm>
            <a:off x="5219700" y="92900"/>
            <a:ext cx="3924300" cy="1964499"/>
            <a:chOff x="5219700" y="92900"/>
            <a:chExt cx="3924300" cy="1964499"/>
          </a:xfrm>
        </p:grpSpPr>
        <p:sp>
          <p:nvSpPr>
            <p:cNvPr id="39" name="AutoShape 9"/>
            <p:cNvSpPr>
              <a:spLocks noChangeArrowheads="1"/>
            </p:cNvSpPr>
            <p:nvPr/>
          </p:nvSpPr>
          <p:spPr bwMode="auto">
            <a:xfrm>
              <a:off x="5219700" y="228600"/>
              <a:ext cx="3924300" cy="1828799"/>
            </a:xfrm>
            <a:prstGeom prst="cloudCallout">
              <a:avLst>
                <a:gd name="adj1" fmla="val -29745"/>
                <a:gd name="adj2" fmla="val 40699"/>
              </a:avLst>
            </a:prstGeom>
            <a:solidFill>
              <a:schemeClr val="accent1"/>
            </a:solidFill>
            <a:ln w="9525">
              <a:solidFill>
                <a:schemeClr val="tx1"/>
              </a:solidFill>
              <a:round/>
            </a:ln>
          </p:spPr>
          <p:txBody>
            <a:bodyPr/>
            <a:lstStyle/>
            <a:p>
              <a:pPr algn="ctr"/>
              <a:r>
                <a:rPr lang="en-US" b="1" dirty="0">
                  <a:solidFill>
                    <a:srgbClr val="FF0000"/>
                  </a:solidFill>
                  <a:effectLst>
                    <a:outerShdw blurRad="38100" dist="38100" dir="2700000" algn="tl">
                      <a:srgbClr val="000000">
                        <a:alpha val="43137"/>
                      </a:srgbClr>
                    </a:outerShdw>
                  </a:effectLst>
                </a:rPr>
                <a:t>Deleted file names are difficult to find in NTFS</a:t>
              </a:r>
              <a:endParaRPr lang="en-US" b="1" dirty="0">
                <a:solidFill>
                  <a:srgbClr val="FF0000"/>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1"/>
            <a:stretch>
              <a:fillRect/>
            </a:stretch>
          </p:blipFill>
          <p:spPr>
            <a:xfrm>
              <a:off x="8039100" y="92900"/>
              <a:ext cx="1072867" cy="68579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checkerboard(across)">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246570" y="1270691"/>
            <a:ext cx="5849428" cy="20687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174996" y="3545054"/>
            <a:ext cx="5844804" cy="3222136"/>
          </a:xfrm>
          <a:prstGeom prst="rect">
            <a:avLst/>
          </a:prstGeom>
          <a:noFill/>
          <a:ln w="9525">
            <a:noFill/>
            <a:miter lim="800000"/>
            <a:headEnd/>
            <a:tailEnd/>
          </a:ln>
          <a:effectLst/>
        </p:spPr>
      </p:pic>
      <p:sp>
        <p:nvSpPr>
          <p:cNvPr id="48131" name="Slide Number Placeholder 3"/>
          <p:cNvSpPr>
            <a:spLocks noGrp="1"/>
          </p:cNvSpPr>
          <p:nvPr>
            <p:ph type="sldNum" sz="quarter" idx="12"/>
          </p:nvPr>
        </p:nvSpPr>
        <p:spPr>
          <a:xfrm>
            <a:off x="7994650" y="6400800"/>
            <a:ext cx="768350" cy="457200"/>
          </a:xfrm>
          <a:noFill/>
        </p:spPr>
        <p:txBody>
          <a:bodyPr/>
          <a:lstStyle/>
          <a:p>
            <a:fld id="{3243CE3C-0E42-4FA7-A0C3-51617102E918}" type="slidenum">
              <a:rPr lang="zh-CN" altLang="en-US" smtClean="0">
                <a:ea typeface="SimSun" pitchFamily="2" charset="-122"/>
              </a:rPr>
            </a:fld>
            <a:endParaRPr lang="en-US" altLang="zh-CN" dirty="0">
              <a:ea typeface="SimSun" pitchFamily="2" charset="-122"/>
            </a:endParaRPr>
          </a:p>
        </p:txBody>
      </p:sp>
      <p:sp>
        <p:nvSpPr>
          <p:cNvPr id="41" name="Rectangle 2"/>
          <p:cNvSpPr txBox="1">
            <a:spLocks noChangeArrowheads="1"/>
          </p:cNvSpPr>
          <p:nvPr/>
        </p:nvSpPr>
        <p:spPr bwMode="auto">
          <a:xfrm>
            <a:off x="246570" y="228600"/>
            <a:ext cx="77724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36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Index Attributes</a:t>
            </a:r>
            <a:endParaRPr kumimoji="0" lang="en-US" altLang="en-US" sz="36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45" name="Rectangle 2"/>
          <p:cNvSpPr txBox="1">
            <a:spLocks noChangeArrowheads="1"/>
          </p:cNvSpPr>
          <p:nvPr/>
        </p:nvSpPr>
        <p:spPr bwMode="auto">
          <a:xfrm>
            <a:off x="6425330" y="1523205"/>
            <a:ext cx="2590800" cy="1524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kern="0" dirty="0">
                <a:solidFill>
                  <a:schemeClr val="accent2"/>
                </a:solidFill>
                <a:latin typeface="Times New Roman" pitchFamily="18" charset="0"/>
                <a:ea typeface="SimSun" pitchFamily="2" charset="-122"/>
                <a:cs typeface="Times New Roman" pitchFamily="18" charset="0"/>
              </a:rPr>
              <a:t>A node in an NTFS directory index tree with four index entries</a:t>
            </a:r>
            <a:endParaRPr kumimoji="0" lang="en-US" altLang="en-US" i="0" strike="noStrike" kern="0" cap="none" spc="0" normalizeH="0" baseline="0" noProof="0" dirty="0">
              <a:ln>
                <a:noFill/>
              </a:ln>
              <a:solidFill>
                <a:schemeClr val="accent2"/>
              </a:solidFill>
              <a:uLnTx/>
              <a:uFillTx/>
              <a:latin typeface="Times New Roman" pitchFamily="18" charset="0"/>
              <a:ea typeface="SimSun" pitchFamily="2" charset="-122"/>
              <a:cs typeface="Times New Roman" pitchFamily="18" charset="0"/>
            </a:endParaRPr>
          </a:p>
        </p:txBody>
      </p:sp>
      <p:sp>
        <p:nvSpPr>
          <p:cNvPr id="8" name="Rectangle 2"/>
          <p:cNvSpPr txBox="1">
            <a:spLocks noChangeArrowheads="1"/>
          </p:cNvSpPr>
          <p:nvPr/>
        </p:nvSpPr>
        <p:spPr bwMode="auto">
          <a:xfrm>
            <a:off x="6172199" y="4125923"/>
            <a:ext cx="2899986" cy="257967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000" kern="0" dirty="0">
                <a:solidFill>
                  <a:schemeClr val="accent2"/>
                </a:solidFill>
                <a:latin typeface="Times New Roman" pitchFamily="18" charset="0"/>
                <a:ea typeface="SimSun" pitchFamily="2" charset="-122"/>
                <a:cs typeface="Times New Roman" pitchFamily="18" charset="0"/>
              </a:rPr>
              <a:t>This directory has three index entries in its resident $INDEX_ROOT attribute and three index records in its non-resident $INDEX_ALLOCATION attribute.</a:t>
            </a:r>
            <a:endParaRPr lang="en-US" altLang="en-US" sz="2000" kern="0" dirty="0">
              <a:solidFill>
                <a:schemeClr val="accent2"/>
              </a:solidFill>
              <a:latin typeface="Times New Roman" pitchFamily="18" charset="0"/>
              <a:ea typeface="SimSun" pitchFamily="2" charset="-122"/>
              <a:cs typeface="Times New Roman" pitchFamily="18" charset="0"/>
            </a:endParaRPr>
          </a:p>
        </p:txBody>
      </p:sp>
      <p:cxnSp>
        <p:nvCxnSpPr>
          <p:cNvPr id="9" name="Straight Connector 8"/>
          <p:cNvCxnSpPr/>
          <p:nvPr/>
        </p:nvCxnSpPr>
        <p:spPr bwMode="auto">
          <a:xfrm rot="10800000">
            <a:off x="76200" y="3429000"/>
            <a:ext cx="8991600" cy="1588"/>
          </a:xfrm>
          <a:prstGeom prst="line">
            <a:avLst/>
          </a:prstGeom>
          <a:noFill/>
          <a:ln w="53975" cap="flat" cmpd="sng" algn="ctr">
            <a:solidFill>
              <a:srgbClr val="FF0000"/>
            </a:solidFill>
            <a:prstDash val="solid"/>
            <a:round/>
            <a:headEnd type="triangle" w="med" len="med"/>
            <a:tailEnd type="triangle" w="med" len="med"/>
          </a:ln>
          <a:effectLst/>
        </p:spPr>
      </p:cxnSp>
      <p:sp>
        <p:nvSpPr>
          <p:cNvPr id="2" name="Oval 1"/>
          <p:cNvSpPr/>
          <p:nvPr/>
        </p:nvSpPr>
        <p:spPr bwMode="auto">
          <a:xfrm>
            <a:off x="228600" y="2533656"/>
            <a:ext cx="1371600" cy="666743"/>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Oval 9"/>
          <p:cNvSpPr/>
          <p:nvPr/>
        </p:nvSpPr>
        <p:spPr bwMode="auto">
          <a:xfrm>
            <a:off x="2514600" y="3543300"/>
            <a:ext cx="1143000" cy="533400"/>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1" name="Oval 10"/>
          <p:cNvSpPr/>
          <p:nvPr/>
        </p:nvSpPr>
        <p:spPr bwMode="auto">
          <a:xfrm>
            <a:off x="3657600" y="3416474"/>
            <a:ext cx="1752600" cy="609600"/>
          </a:xfrm>
          <a:prstGeom prst="ellipse">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 name="Right Brace 2"/>
          <p:cNvSpPr/>
          <p:nvPr/>
        </p:nvSpPr>
        <p:spPr bwMode="auto">
          <a:xfrm>
            <a:off x="6095998" y="1676399"/>
            <a:ext cx="533401" cy="1435087"/>
          </a:xfrm>
          <a:prstGeom prst="rightBrace">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4" name="Right Brace 13"/>
          <p:cNvSpPr/>
          <p:nvPr/>
        </p:nvSpPr>
        <p:spPr bwMode="auto">
          <a:xfrm>
            <a:off x="5715000" y="3962400"/>
            <a:ext cx="609600" cy="2701448"/>
          </a:xfrm>
          <a:prstGeom prst="rightBrace">
            <a:avLst/>
          </a:prstGeom>
          <a:noFill/>
          <a:ln w="349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pic>
        <p:nvPicPr>
          <p:cNvPr id="6" name="Picture 5"/>
          <p:cNvPicPr>
            <a:picLocks noChangeAspect="1"/>
          </p:cNvPicPr>
          <p:nvPr/>
        </p:nvPicPr>
        <p:blipFill>
          <a:blip r:embed="rId3"/>
          <a:stretch>
            <a:fillRect/>
          </a:stretch>
        </p:blipFill>
        <p:spPr>
          <a:xfrm>
            <a:off x="6095998" y="203514"/>
            <a:ext cx="2790383" cy="9854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71600" y="2057400"/>
            <a:ext cx="638175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NTFS Analysis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3074" name="Picture 2" descr="http://www.discoverme.com.au/site/DefaultSite/filesystem/images/SEO_Site_Analysis.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29000" y="3352800"/>
            <a:ext cx="2209800" cy="160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3400" y="152400"/>
            <a:ext cx="7772400" cy="7620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File System Category</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1"/>
          <a:srcRect/>
          <a:stretch>
            <a:fillRect/>
          </a:stretch>
        </p:blipFill>
        <p:spPr bwMode="auto">
          <a:xfrm>
            <a:off x="728663" y="914400"/>
            <a:ext cx="7686675" cy="5562599"/>
          </a:xfrm>
          <a:prstGeom prst="rect">
            <a:avLst/>
          </a:prstGeom>
          <a:noFill/>
          <a:ln w="9525">
            <a:noFill/>
            <a:miter lim="800000"/>
            <a:headEnd/>
            <a:tailEnd/>
          </a:ln>
          <a:effectLst/>
        </p:spPr>
      </p:pic>
      <p:cxnSp>
        <p:nvCxnSpPr>
          <p:cNvPr id="4" name="Straight Connector 3"/>
          <p:cNvCxnSpPr/>
          <p:nvPr/>
        </p:nvCxnSpPr>
        <p:spPr bwMode="auto">
          <a:xfrm rot="10800000" flipV="1">
            <a:off x="3124200" y="1522410"/>
            <a:ext cx="685800" cy="2"/>
          </a:xfrm>
          <a:prstGeom prst="line">
            <a:avLst/>
          </a:prstGeom>
          <a:noFill/>
          <a:ln w="53975" cap="flat" cmpd="sng" algn="ctr">
            <a:solidFill>
              <a:srgbClr val="FF0000"/>
            </a:solidFill>
            <a:prstDash val="solid"/>
            <a:round/>
            <a:headEnd type="none" w="med" len="med"/>
            <a:tailEnd type="none" w="med" len="med"/>
          </a:ln>
          <a:effectLst/>
        </p:spPr>
      </p:cxn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6" name="Rectangle 5"/>
          <p:cNvSpPr/>
          <p:nvPr/>
        </p:nvSpPr>
        <p:spPr bwMode="auto">
          <a:xfrm>
            <a:off x="762000" y="3486150"/>
            <a:ext cx="7653338" cy="266699"/>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 System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8915" name="Rectangle 3"/>
          <p:cNvSpPr>
            <a:spLocks noGrp="1" noChangeArrowheads="1"/>
          </p:cNvSpPr>
          <p:nvPr>
            <p:ph type="body" idx="1"/>
          </p:nvPr>
        </p:nvSpPr>
        <p:spPr>
          <a:xfrm>
            <a:off x="533400" y="1600200"/>
            <a:ext cx="7772400" cy="2895600"/>
          </a:xfrm>
        </p:spPr>
        <p:txBody>
          <a:bodyPr/>
          <a:lstStyle/>
          <a:p>
            <a:pPr>
              <a:lnSpc>
                <a:spcPct val="90000"/>
              </a:lnSpc>
            </a:pPr>
            <a:r>
              <a:rPr lang="en-US" dirty="0">
                <a:latin typeface="Times New Roman" pitchFamily="18" charset="0"/>
                <a:cs typeface="Times New Roman" pitchFamily="18" charset="0"/>
              </a:rPr>
              <a:t>File system layout</a:t>
            </a:r>
            <a:endParaRPr lang="en-US" dirty="0">
              <a:latin typeface="Times New Roman" pitchFamily="18" charset="0"/>
              <a:cs typeface="Times New Roman" pitchFamily="18" charset="0"/>
            </a:endParaRPr>
          </a:p>
          <a:p>
            <a:pPr lvl="1">
              <a:lnSpc>
                <a:spcPct val="90000"/>
              </a:lnSpc>
            </a:pPr>
            <a:r>
              <a:rPr lang="en-US" dirty="0">
                <a:latin typeface="Times New Roman" pitchFamily="18" charset="0"/>
                <a:cs typeface="Times New Roman" pitchFamily="18" charset="0"/>
              </a:rPr>
              <a:t>Windows creates MFT as small as possible and only expands it when there are more entries</a:t>
            </a:r>
            <a:endParaRPr lang="en-US" dirty="0">
              <a:latin typeface="Times New Roman" pitchFamily="18" charset="0"/>
              <a:cs typeface="Times New Roman" pitchFamily="18" charset="0"/>
            </a:endParaRPr>
          </a:p>
          <a:p>
            <a:pPr lvl="1">
              <a:lnSpc>
                <a:spcPct val="90000"/>
              </a:lnSpc>
            </a:pPr>
            <a:r>
              <a:rPr lang="en-US" dirty="0">
                <a:latin typeface="Times New Roman" pitchFamily="18" charset="0"/>
                <a:cs typeface="Times New Roman" pitchFamily="18" charset="0"/>
              </a:rPr>
              <a:t>To decrease the possibility of fragmentation, NTFS uses the MFT Zone (</a:t>
            </a:r>
            <a:r>
              <a:rPr lang="en-US" b="1" dirty="0">
                <a:latin typeface="Times New Roman" pitchFamily="18" charset="0"/>
                <a:cs typeface="Times New Roman" pitchFamily="18" charset="0"/>
              </a:rPr>
              <a:t>12.5% of the file system allocated to MFT</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4098" name="Picture 2" descr="http://3.bp.blogspot.com/_cFDHrwDX69c/SWac7h7shnI/AAAAAAAAADw/5kibgdzyppI/s400/pc.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20094650">
            <a:off x="5666462" y="4306741"/>
            <a:ext cx="2663825" cy="1442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304800" y="228600"/>
            <a:ext cx="8610600" cy="9144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NTFS</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1"/>
          <a:srcRect/>
          <a:stretch>
            <a:fillRect/>
          </a:stretch>
        </p:blipFill>
        <p:spPr bwMode="auto">
          <a:xfrm>
            <a:off x="762000" y="1143000"/>
            <a:ext cx="7848600" cy="2971800"/>
          </a:xfrm>
          <a:prstGeom prst="rect">
            <a:avLst/>
          </a:prstGeom>
          <a:noFill/>
          <a:ln w="9525">
            <a:noFill/>
            <a:miter lim="800000"/>
            <a:headEnd/>
            <a:tailEnd/>
          </a:ln>
          <a:effectLst/>
        </p:spPr>
      </p:pic>
      <p:sp>
        <p:nvSpPr>
          <p:cNvPr id="7" name="Rectangle 3"/>
          <p:cNvSpPr txBox="1">
            <a:spLocks noChangeArrowheads="1"/>
          </p:cNvSpPr>
          <p:nvPr/>
        </p:nvSpPr>
        <p:spPr bwMode="auto">
          <a:xfrm>
            <a:off x="3505200" y="5105400"/>
            <a:ext cx="4489450" cy="990600"/>
          </a:xfrm>
          <a:prstGeom prst="rect">
            <a:avLst/>
          </a:prstGeom>
          <a:noFill/>
          <a:ln w="9525">
            <a:noFill/>
            <a:miter lim="800000"/>
          </a:ln>
        </p:spPr>
        <p:txBody>
          <a:bodyPr vert="horz" wrap="square" lIns="91440" tIns="45720" rIns="91440" bIns="45720" numCol="1" anchor="t" anchorCtr="0" compatLnSpc="1"/>
          <a:lstStyle/>
          <a:p>
            <a:pPr algn="ctr">
              <a:defRPr/>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Formatted with the </a:t>
            </a: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NTFS</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file system</a:t>
            </a:r>
            <a:endParaRPr lang="en-CA"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cxnSp>
        <p:nvCxnSpPr>
          <p:cNvPr id="6" name="Straight Connector 18"/>
          <p:cNvCxnSpPr>
            <a:cxnSpLocks noChangeShapeType="1"/>
          </p:cNvCxnSpPr>
          <p:nvPr/>
        </p:nvCxnSpPr>
        <p:spPr bwMode="auto">
          <a:xfrm rot="5400000" flipH="1" flipV="1">
            <a:off x="4876800" y="3657600"/>
            <a:ext cx="2057400" cy="838200"/>
          </a:xfrm>
          <a:prstGeom prst="line">
            <a:avLst/>
          </a:prstGeom>
          <a:noFill/>
          <a:ln w="66675" algn="ctr">
            <a:solidFill>
              <a:srgbClr val="00B050"/>
            </a:solidFill>
            <a:round/>
            <a:tailEnd type="triangle" w="med" len="med"/>
          </a:ln>
        </p:spPr>
      </p:cxnSp>
      <p:grpSp>
        <p:nvGrpSpPr>
          <p:cNvPr id="15" name="Group 14"/>
          <p:cNvGrpSpPr/>
          <p:nvPr/>
        </p:nvGrpSpPr>
        <p:grpSpPr>
          <a:xfrm>
            <a:off x="1600200" y="2057400"/>
            <a:ext cx="6705600" cy="3733800"/>
            <a:chOff x="1600200" y="2057400"/>
            <a:chExt cx="6705600" cy="3733800"/>
          </a:xfrm>
        </p:grpSpPr>
        <p:sp>
          <p:nvSpPr>
            <p:cNvPr id="10" name="Rectangle 9"/>
            <p:cNvSpPr/>
            <p:nvPr/>
          </p:nvSpPr>
          <p:spPr bwMode="auto">
            <a:xfrm>
              <a:off x="3657600" y="2057400"/>
              <a:ext cx="4648200" cy="14478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cxnSp>
          <p:nvCxnSpPr>
            <p:cNvPr id="11" name="Straight Connector 18"/>
            <p:cNvCxnSpPr>
              <a:cxnSpLocks noChangeShapeType="1"/>
            </p:cNvCxnSpPr>
            <p:nvPr/>
          </p:nvCxnSpPr>
          <p:spPr bwMode="auto">
            <a:xfrm flipV="1">
              <a:off x="2819400" y="3048000"/>
              <a:ext cx="2667000" cy="1752600"/>
            </a:xfrm>
            <a:prstGeom prst="line">
              <a:avLst/>
            </a:prstGeom>
            <a:noFill/>
            <a:ln w="66675" algn="ctr">
              <a:solidFill>
                <a:schemeClr val="accent2"/>
              </a:solidFill>
              <a:round/>
              <a:tailEnd type="triangle" w="med" len="med"/>
            </a:ln>
          </p:spPr>
        </p:cxnSp>
        <p:sp>
          <p:nvSpPr>
            <p:cNvPr id="14" name="Rectangle 3"/>
            <p:cNvSpPr txBox="1">
              <a:spLocks noChangeArrowheads="1"/>
            </p:cNvSpPr>
            <p:nvPr/>
          </p:nvSpPr>
          <p:spPr bwMode="auto">
            <a:xfrm>
              <a:off x="1600200" y="4800600"/>
              <a:ext cx="1905000" cy="990600"/>
            </a:xfrm>
            <a:prstGeom prst="rect">
              <a:avLst/>
            </a:prstGeom>
            <a:noFill/>
            <a:ln w="9525">
              <a:noFill/>
              <a:miter lim="800000"/>
            </a:ln>
          </p:spPr>
          <p:txBody>
            <a:bodyPr vert="horz" wrap="square" lIns="91440" tIns="45720" rIns="91440" bIns="45720" numCol="1" anchor="t" anchorCtr="0" compatLnSpc="1"/>
            <a:lstStyle/>
            <a:p>
              <a:pPr algn="ctr">
                <a:defRPr/>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NTFS</a:t>
              </a: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 volume</a:t>
              </a:r>
              <a:endParaRPr lang="en-CA"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grpSp>
      <p:pic>
        <p:nvPicPr>
          <p:cNvPr id="12" name="Picture 2" descr="Image result for please 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6821"/>
            <a:ext cx="1068387" cy="1035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1206" y="304800"/>
            <a:ext cx="7772400" cy="609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7891" name="Rectangle 3"/>
          <p:cNvSpPr>
            <a:spLocks noGrp="1" noChangeArrowheads="1"/>
          </p:cNvSpPr>
          <p:nvPr>
            <p:ph type="body" idx="1"/>
          </p:nvPr>
        </p:nvSpPr>
        <p:spPr>
          <a:xfrm>
            <a:off x="533400" y="990600"/>
            <a:ext cx="8077200" cy="4876800"/>
          </a:xfrm>
        </p:spPr>
        <p:txBody>
          <a:bodyPr/>
          <a:lstStyle/>
          <a:p>
            <a:pPr marL="0" lvl="1" indent="0">
              <a:lnSpc>
                <a:spcPct val="90000"/>
              </a:lnSpc>
              <a:buFont typeface="Wingdings" panose="05000000000000000000" pitchFamily="2" charset="2"/>
              <a:buChar char="q"/>
            </a:pPr>
            <a:r>
              <a:rPr lang="en-US" dirty="0">
                <a:latin typeface="Times New Roman" pitchFamily="18" charset="0"/>
                <a:cs typeface="Times New Roman" pitchFamily="18" charset="0"/>
              </a:rPr>
              <a:t>An NTFS file is a collection of attributes, some resident, some nonresident</a:t>
            </a:r>
            <a:endParaRPr lang="en-US" dirty="0">
              <a:latin typeface="Times New Roman" pitchFamily="18" charset="0"/>
              <a:cs typeface="Times New Roman" pitchFamily="18" charset="0"/>
            </a:endParaRPr>
          </a:p>
          <a:p>
            <a:pPr marL="0" lvl="1" indent="0">
              <a:lnSpc>
                <a:spcPct val="90000"/>
              </a:lnSpc>
              <a:buFont typeface="Wingdings" panose="05000000000000000000" pitchFamily="2" charset="2"/>
              <a:buChar char="q"/>
            </a:pPr>
            <a:r>
              <a:rPr lang="en-US" dirty="0">
                <a:latin typeface="Times New Roman" pitchFamily="18" charset="0"/>
                <a:cs typeface="Times New Roman" pitchFamily="18" charset="0"/>
              </a:rPr>
              <a:t>A cluster is a group of consecutive sectors and the number of sectors per cluster is a power of 2</a:t>
            </a:r>
            <a:endParaRPr lang="en-US" dirty="0">
              <a:latin typeface="Times New Roman" pitchFamily="18" charset="0"/>
              <a:cs typeface="Times New Roman" pitchFamily="18" charset="0"/>
            </a:endParaRPr>
          </a:p>
          <a:p>
            <a:pPr marL="0" lvl="1" indent="0">
              <a:lnSpc>
                <a:spcPct val="90000"/>
              </a:lnSpc>
              <a:buFont typeface="Wingdings" panose="05000000000000000000" pitchFamily="2" charset="2"/>
              <a:buChar char="q"/>
            </a:pPr>
            <a:r>
              <a:rPr lang="en-US" u="sng" dirty="0">
                <a:latin typeface="Times New Roman" pitchFamily="18" charset="0"/>
                <a:cs typeface="Times New Roman" pitchFamily="18" charset="0"/>
              </a:rPr>
              <a:t>Each cluster has an address, starting with </a:t>
            </a:r>
            <a:r>
              <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0</a:t>
            </a:r>
            <a:endPar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742950" lvl="2" indent="-342900">
              <a:lnSpc>
                <a:spcPct val="90000"/>
              </a:lnSpc>
              <a:buFont typeface="Wingdings" panose="05000000000000000000" pitchFamily="2" charset="2"/>
              <a:buChar char="v"/>
            </a:pPr>
            <a:r>
              <a:rPr lang="en-US" b="1" u="sng" dirty="0">
                <a:solidFill>
                  <a:srgbClr val="FF0000"/>
                </a:solidFill>
                <a:latin typeface="Times New Roman" pitchFamily="18" charset="0"/>
                <a:cs typeface="Times New Roman" pitchFamily="18" charset="0"/>
              </a:rPr>
              <a:t>$BITMAP</a:t>
            </a:r>
            <a:r>
              <a:rPr lang="en-US" u="sng" dirty="0">
                <a:latin typeface="Times New Roman" pitchFamily="18" charset="0"/>
                <a:cs typeface="Times New Roman" pitchFamily="18" charset="0"/>
              </a:rPr>
              <a:t> has a $DATA attribute that has one bit for every cluster in the file system</a:t>
            </a:r>
            <a:endParaRPr lang="en-US" b="1" dirty="0">
              <a:solidFill>
                <a:srgbClr val="FF0000"/>
              </a:solidFill>
              <a:latin typeface="Times New Roman" pitchFamily="18" charset="0"/>
              <a:cs typeface="Times New Roman" pitchFamily="18" charset="0"/>
            </a:endParaRPr>
          </a:p>
          <a:p>
            <a:pPr marL="1257300" lvl="4" indent="-342900">
              <a:lnSpc>
                <a:spcPct val="90000"/>
              </a:lnSpc>
              <a:buFont typeface="Wingdings" panose="05000000000000000000" pitchFamily="2" charset="2"/>
              <a:buChar char="Ø"/>
            </a:pPr>
            <a:r>
              <a:rPr lang="en-US" sz="2400" dirty="0">
                <a:cs typeface="Times New Roman" pitchFamily="18" charset="0"/>
              </a:rPr>
              <a:t>If the bit = 1 the cluster is allocated, if the bit=0 it is unallocated               allocation status</a:t>
            </a:r>
            <a:endParaRPr lang="en-US" sz="2400" dirty="0">
              <a:cs typeface="Times New Roman" pitchFamily="18" charset="0"/>
            </a:endParaRPr>
          </a:p>
          <a:p>
            <a:pPr marL="0" lvl="1" indent="0">
              <a:lnSpc>
                <a:spcPct val="90000"/>
              </a:lnSpc>
              <a:buFont typeface="Wingdings" panose="05000000000000000000" pitchFamily="2" charset="2"/>
              <a:buChar char="q"/>
            </a:pPr>
            <a:r>
              <a:rPr lang="en-US" dirty="0">
                <a:latin typeface="Times New Roman" pitchFamily="18" charset="0"/>
                <a:cs typeface="Times New Roman" pitchFamily="18" charset="0"/>
              </a:rPr>
              <a:t>To convert a cluster address to a sector address, multiply it by the number of sectors in a cluster</a:t>
            </a:r>
            <a:endParaRPr lang="en-US" dirty="0">
              <a:latin typeface="Times New Roman" pitchFamily="18" charset="0"/>
              <a:cs typeface="Times New Roman" pitchFamily="18" charset="0"/>
            </a:endParaRPr>
          </a:p>
          <a:p>
            <a:pPr marL="0" lvl="1" indent="0">
              <a:lnSpc>
                <a:spcPct val="90000"/>
              </a:lnSpc>
              <a:buFont typeface="Wingdings" panose="05000000000000000000" pitchFamily="2" charset="2"/>
              <a:buChar char="q"/>
            </a:pPr>
            <a:r>
              <a:rPr lang="en-US" u="sng" dirty="0">
                <a:latin typeface="Times New Roman" pitchFamily="18" charset="0"/>
                <a:cs typeface="Times New Roman" pitchFamily="18" charset="0"/>
              </a:rPr>
              <a:t>Clusters are allocated to files by a best fit algorithm.</a:t>
            </a:r>
            <a:endParaRPr lang="en-US"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2" name="Right Arrow 1"/>
          <p:cNvSpPr/>
          <p:nvPr/>
        </p:nvSpPr>
        <p:spPr bwMode="auto">
          <a:xfrm>
            <a:off x="3429000" y="4114800"/>
            <a:ext cx="914400" cy="256032"/>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3400" y="152400"/>
            <a:ext cx="7772400" cy="762000"/>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1"/>
          <a:srcRect/>
          <a:stretch>
            <a:fillRect/>
          </a:stretch>
        </p:blipFill>
        <p:spPr bwMode="auto">
          <a:xfrm>
            <a:off x="728663" y="819150"/>
            <a:ext cx="7686675" cy="5886450"/>
          </a:xfrm>
          <a:prstGeom prst="rect">
            <a:avLst/>
          </a:prstGeom>
          <a:noFill/>
          <a:ln w="9525">
            <a:noFill/>
            <a:miter lim="800000"/>
            <a:headEnd/>
            <a:tailEnd/>
          </a:ln>
          <a:effectLst/>
        </p:spPr>
      </p:pic>
      <p:cxnSp>
        <p:nvCxnSpPr>
          <p:cNvPr id="5" name="Straight Connector 4"/>
          <p:cNvCxnSpPr/>
          <p:nvPr/>
        </p:nvCxnSpPr>
        <p:spPr bwMode="auto">
          <a:xfrm>
            <a:off x="1219200" y="4343400"/>
            <a:ext cx="990600" cy="1588"/>
          </a:xfrm>
          <a:prstGeom prst="line">
            <a:avLst/>
          </a:prstGeom>
          <a:noFill/>
          <a:ln w="79375" cap="flat" cmpd="sng" algn="ctr">
            <a:solidFill>
              <a:srgbClr val="FF0000"/>
            </a:solidFill>
            <a:prstDash val="solid"/>
            <a:round/>
            <a:headEnd type="none" w="med" len="med"/>
            <a:tailEnd type="none" w="med" len="med"/>
          </a:ln>
          <a:effectLst/>
        </p:spPr>
      </p:cxnSp>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152400"/>
            <a:ext cx="7772400" cy="609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5943600"/>
            <a:ext cx="768350" cy="457200"/>
          </a:xfrm>
        </p:spPr>
        <p:txBody>
          <a:bodyPr/>
          <a:lstStyle/>
          <a:p>
            <a:pPr>
              <a:defRPr/>
            </a:pPr>
            <a:fld id="{FDEF4AB8-EBD9-4FDD-BB48-A030665EC33D}" type="slidenum">
              <a:rPr lang="zh-CN" altLang="en-US" smtClean="0"/>
            </a:fld>
            <a:endParaRPr lang="en-US" altLang="zh-CN"/>
          </a:p>
        </p:txBody>
      </p:sp>
      <p:grpSp>
        <p:nvGrpSpPr>
          <p:cNvPr id="6" name="Group 5"/>
          <p:cNvGrpSpPr/>
          <p:nvPr/>
        </p:nvGrpSpPr>
        <p:grpSpPr>
          <a:xfrm>
            <a:off x="1066800" y="2057400"/>
            <a:ext cx="7162800" cy="1066800"/>
            <a:chOff x="914400" y="1143000"/>
            <a:chExt cx="7162800" cy="1066800"/>
          </a:xfrm>
        </p:grpSpPr>
        <p:sp>
          <p:nvSpPr>
            <p:cNvPr id="7" name="Rectangle 4"/>
            <p:cNvSpPr>
              <a:spLocks noChangeArrowheads="1"/>
            </p:cNvSpPr>
            <p:nvPr/>
          </p:nvSpPr>
          <p:spPr bwMode="auto">
            <a:xfrm>
              <a:off x="914400" y="1143000"/>
              <a:ext cx="2133600" cy="1066800"/>
            </a:xfrm>
            <a:prstGeom prst="rect">
              <a:avLst/>
            </a:prstGeom>
            <a:solidFill>
              <a:schemeClr val="accent1"/>
            </a:solidFill>
            <a:ln w="9525">
              <a:solidFill>
                <a:schemeClr val="tx1"/>
              </a:solidFill>
              <a:miter lim="800000"/>
            </a:ln>
          </p:spPr>
          <p:txBody>
            <a:bodyPr wrap="none" anchor="ctr"/>
            <a:lstStyle/>
            <a:p>
              <a:pPr algn="ctr"/>
              <a:r>
                <a:rPr lang="en-US" dirty="0"/>
                <a:t>Partition </a:t>
              </a:r>
              <a:endParaRPr lang="en-US" dirty="0"/>
            </a:p>
            <a:p>
              <a:pPr algn="ctr"/>
              <a:r>
                <a:rPr lang="en-US" dirty="0"/>
                <a:t>Boot Sector</a:t>
              </a:r>
              <a:endParaRPr lang="en-US" dirty="0"/>
            </a:p>
          </p:txBody>
        </p:sp>
        <p:sp>
          <p:nvSpPr>
            <p:cNvPr id="8" name="Rectangle 5"/>
            <p:cNvSpPr>
              <a:spLocks noChangeArrowheads="1"/>
            </p:cNvSpPr>
            <p:nvPr/>
          </p:nvSpPr>
          <p:spPr bwMode="auto">
            <a:xfrm>
              <a:off x="3048000" y="1143000"/>
              <a:ext cx="2590800" cy="1066800"/>
            </a:xfrm>
            <a:prstGeom prst="rect">
              <a:avLst/>
            </a:prstGeom>
            <a:solidFill>
              <a:schemeClr val="accent1"/>
            </a:solidFill>
            <a:ln w="9525">
              <a:solidFill>
                <a:schemeClr val="tx1"/>
              </a:solidFill>
              <a:miter lim="800000"/>
            </a:ln>
          </p:spPr>
          <p:txBody>
            <a:bodyPr wrap="none" anchor="ctr"/>
            <a:lstStyle/>
            <a:p>
              <a:pPr algn="ctr"/>
              <a:r>
                <a:rPr lang="en-US"/>
                <a:t>Master File Table</a:t>
              </a:r>
              <a:endParaRPr lang="en-US"/>
            </a:p>
          </p:txBody>
        </p:sp>
        <p:sp>
          <p:nvSpPr>
            <p:cNvPr id="9" name="Rectangle 7"/>
            <p:cNvSpPr>
              <a:spLocks noChangeArrowheads="1"/>
            </p:cNvSpPr>
            <p:nvPr/>
          </p:nvSpPr>
          <p:spPr bwMode="auto">
            <a:xfrm>
              <a:off x="5638800" y="1143000"/>
              <a:ext cx="2438400" cy="1066800"/>
            </a:xfrm>
            <a:prstGeom prst="rect">
              <a:avLst/>
            </a:prstGeom>
            <a:solidFill>
              <a:schemeClr val="accent1"/>
            </a:solidFill>
            <a:ln w="9525">
              <a:solidFill>
                <a:schemeClr val="tx1"/>
              </a:solidFill>
              <a:miter lim="800000"/>
            </a:ln>
          </p:spPr>
          <p:txBody>
            <a:bodyPr wrap="none" anchor="ctr"/>
            <a:lstStyle/>
            <a:p>
              <a:pPr algn="ctr"/>
              <a:r>
                <a:rPr lang="en-US"/>
                <a:t>File Area</a:t>
              </a:r>
              <a:endParaRPr lang="en-US"/>
            </a:p>
          </p:txBody>
        </p:sp>
        <p:cxnSp>
          <p:nvCxnSpPr>
            <p:cNvPr id="10" name="Straight Connector 9"/>
            <p:cNvCxnSpPr/>
            <p:nvPr/>
          </p:nvCxnSpPr>
          <p:spPr bwMode="auto">
            <a:xfrm>
              <a:off x="3048000" y="1143000"/>
              <a:ext cx="5029200" cy="1588"/>
            </a:xfrm>
            <a:prstGeom prst="line">
              <a:avLst/>
            </a:prstGeom>
            <a:noFill/>
            <a:ln w="66675" cap="flat" cmpd="sng" algn="ctr">
              <a:solidFill>
                <a:srgbClr val="FF0000"/>
              </a:solidFill>
              <a:prstDash val="solid"/>
              <a:round/>
              <a:headEnd type="none" w="med" len="med"/>
              <a:tailEnd type="none" w="med" len="med"/>
            </a:ln>
            <a:effectLst/>
          </p:spPr>
        </p:cxnSp>
      </p:grpSp>
      <p:sp>
        <p:nvSpPr>
          <p:cNvPr id="11" name="Rectangle 2"/>
          <p:cNvSpPr txBox="1">
            <a:spLocks noChangeArrowheads="1"/>
          </p:cNvSpPr>
          <p:nvPr/>
        </p:nvSpPr>
        <p:spPr bwMode="auto">
          <a:xfrm>
            <a:off x="4267200" y="1524000"/>
            <a:ext cx="28956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Data Area</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12" name="Straight Connector 11"/>
          <p:cNvCxnSpPr/>
          <p:nvPr/>
        </p:nvCxnSpPr>
        <p:spPr bwMode="auto">
          <a:xfrm flipV="1">
            <a:off x="1066800" y="1106488"/>
            <a:ext cx="0" cy="952500"/>
          </a:xfrm>
          <a:prstGeom prst="line">
            <a:avLst/>
          </a:prstGeom>
          <a:noFill/>
          <a:ln w="98425" cap="flat" cmpd="sng" algn="ctr">
            <a:solidFill>
              <a:srgbClr val="FF0000"/>
            </a:solidFill>
            <a:prstDash val="solid"/>
            <a:round/>
            <a:headEnd type="triangle" w="med" len="med"/>
            <a:tailEnd type="none" w="med" len="med"/>
          </a:ln>
          <a:effectLst/>
        </p:spPr>
      </p:cxnSp>
      <p:sp>
        <p:nvSpPr>
          <p:cNvPr id="14" name="Rectangle 2"/>
          <p:cNvSpPr txBox="1">
            <a:spLocks noChangeArrowheads="1"/>
          </p:cNvSpPr>
          <p:nvPr/>
        </p:nvSpPr>
        <p:spPr bwMode="auto">
          <a:xfrm>
            <a:off x="152400" y="685800"/>
            <a:ext cx="18288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Sector 0</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15" name="Straight Connector 14"/>
          <p:cNvCxnSpPr/>
          <p:nvPr/>
        </p:nvCxnSpPr>
        <p:spPr bwMode="auto">
          <a:xfrm>
            <a:off x="1219200" y="3238500"/>
            <a:ext cx="0" cy="952500"/>
          </a:xfrm>
          <a:prstGeom prst="line">
            <a:avLst/>
          </a:prstGeom>
          <a:noFill/>
          <a:ln w="98425" cap="flat" cmpd="sng" algn="ctr">
            <a:solidFill>
              <a:srgbClr val="FF0000"/>
            </a:solidFill>
            <a:prstDash val="solid"/>
            <a:round/>
            <a:headEnd type="triangle" w="med" len="med"/>
            <a:tailEnd type="none" w="med" len="med"/>
          </a:ln>
          <a:effectLst/>
        </p:spPr>
      </p:cxnSp>
      <p:sp>
        <p:nvSpPr>
          <p:cNvPr id="16" name="Rectangle 2"/>
          <p:cNvSpPr txBox="1">
            <a:spLocks noChangeArrowheads="1"/>
          </p:cNvSpPr>
          <p:nvPr/>
        </p:nvSpPr>
        <p:spPr bwMode="auto">
          <a:xfrm>
            <a:off x="685800" y="3048000"/>
            <a:ext cx="304800" cy="2971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cluster 0</a:t>
            </a:r>
            <a:endPar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18" name="Straight Connector 17"/>
          <p:cNvCxnSpPr/>
          <p:nvPr/>
        </p:nvCxnSpPr>
        <p:spPr bwMode="auto">
          <a:xfrm>
            <a:off x="1066800" y="3275012"/>
            <a:ext cx="304800" cy="0"/>
          </a:xfrm>
          <a:prstGeom prst="line">
            <a:avLst/>
          </a:prstGeom>
          <a:noFill/>
          <a:ln w="66675"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1562100" y="3257550"/>
            <a:ext cx="0" cy="952500"/>
          </a:xfrm>
          <a:prstGeom prst="line">
            <a:avLst/>
          </a:prstGeom>
          <a:noFill/>
          <a:ln w="98425" cap="flat" cmpd="sng" algn="ctr">
            <a:solidFill>
              <a:srgbClr val="FF0000"/>
            </a:solidFill>
            <a:prstDash val="solid"/>
            <a:round/>
            <a:headEnd type="triangle" w="med" len="med"/>
            <a:tailEnd type="none" w="med" len="med"/>
          </a:ln>
          <a:effectLst/>
        </p:spPr>
      </p:cxnSp>
      <p:cxnSp>
        <p:nvCxnSpPr>
          <p:cNvPr id="21" name="Straight Connector 20"/>
          <p:cNvCxnSpPr/>
          <p:nvPr/>
        </p:nvCxnSpPr>
        <p:spPr bwMode="auto">
          <a:xfrm>
            <a:off x="1409700" y="3275012"/>
            <a:ext cx="304800" cy="0"/>
          </a:xfrm>
          <a:prstGeom prst="line">
            <a:avLst/>
          </a:prstGeom>
          <a:noFill/>
          <a:ln w="66675" cap="flat" cmpd="sng" algn="ctr">
            <a:solidFill>
              <a:srgbClr val="FF0000"/>
            </a:solidFill>
            <a:prstDash val="solid"/>
            <a:round/>
            <a:headEnd type="none" w="med" len="med"/>
            <a:tailEnd type="none" w="med" len="med"/>
          </a:ln>
          <a:effectLst/>
        </p:spPr>
      </p:cxnSp>
      <p:cxnSp>
        <p:nvCxnSpPr>
          <p:cNvPr id="22" name="Straight Connector 21"/>
          <p:cNvCxnSpPr/>
          <p:nvPr/>
        </p:nvCxnSpPr>
        <p:spPr bwMode="auto">
          <a:xfrm>
            <a:off x="1371600" y="3105150"/>
            <a:ext cx="0" cy="325438"/>
          </a:xfrm>
          <a:prstGeom prst="line">
            <a:avLst/>
          </a:prstGeom>
          <a:noFill/>
          <a:ln w="66675" cap="flat" cmpd="sng" algn="ctr">
            <a:solidFill>
              <a:srgbClr val="FF0000"/>
            </a:solidFill>
            <a:prstDash val="solid"/>
            <a:round/>
            <a:headEnd type="none" w="med" len="med"/>
            <a:tailEnd type="none" w="med" len="med"/>
          </a:ln>
          <a:effectLst/>
        </p:spPr>
      </p:cxnSp>
      <p:sp>
        <p:nvSpPr>
          <p:cNvPr id="24" name="Rectangle 2"/>
          <p:cNvSpPr txBox="1">
            <a:spLocks noChangeArrowheads="1"/>
          </p:cNvSpPr>
          <p:nvPr/>
        </p:nvSpPr>
        <p:spPr bwMode="auto">
          <a:xfrm>
            <a:off x="1676400" y="3048000"/>
            <a:ext cx="304800" cy="29718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cluster 1</a:t>
            </a:r>
            <a:endPar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5" name="Rectangle 3"/>
          <p:cNvSpPr txBox="1">
            <a:spLocks noChangeArrowheads="1"/>
          </p:cNvSpPr>
          <p:nvPr/>
        </p:nvSpPr>
        <p:spPr bwMode="auto">
          <a:xfrm>
            <a:off x="3219450" y="3657600"/>
            <a:ext cx="5162550" cy="16954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lnSpc>
                <a:spcPct val="90000"/>
              </a:lnSpc>
              <a:buNone/>
            </a:pPr>
            <a:r>
              <a:rPr lang="en-US" dirty="0">
                <a:latin typeface="Times New Roman" pitchFamily="18" charset="0"/>
                <a:cs typeface="Times New Roman" pitchFamily="18" charset="0"/>
              </a:rPr>
              <a:t>Question: what is the cluster address of sector 100? Assume the cluster size is 4096 Bytes?</a:t>
            </a:r>
            <a:endParaRPr lang="en-US" dirty="0">
              <a:latin typeface="Times New Roman" pitchFamily="18" charset="0"/>
              <a:cs typeface="Times New Roman" pitchFamily="18" charset="0"/>
            </a:endParaRPr>
          </a:p>
        </p:txBody>
      </p:sp>
      <p:sp>
        <p:nvSpPr>
          <p:cNvPr id="26" name="AutoShape 6"/>
          <p:cNvSpPr>
            <a:spLocks noChangeArrowheads="1"/>
          </p:cNvSpPr>
          <p:nvPr/>
        </p:nvSpPr>
        <p:spPr bwMode="auto">
          <a:xfrm>
            <a:off x="3276600" y="5353050"/>
            <a:ext cx="4718050" cy="1352550"/>
          </a:xfrm>
          <a:prstGeom prst="cloudCallout">
            <a:avLst>
              <a:gd name="adj1" fmla="val -45186"/>
              <a:gd name="adj2" fmla="val 20045"/>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000" b="1" dirty="0">
                <a:solidFill>
                  <a:srgbClr val="FF0000"/>
                </a:solidFill>
                <a:latin typeface="Times New Roman" pitchFamily="18" charset="0"/>
                <a:cs typeface="Times New Roman" pitchFamily="18" charset="0"/>
              </a:rPr>
              <a:t>floor(100/8)</a:t>
            </a:r>
            <a:endParaRPr lang="en-US" sz="2000" b="1" dirty="0">
              <a:solidFill>
                <a:srgbClr val="FF0000"/>
              </a:solidFill>
              <a:latin typeface="Times New Roman" pitchFamily="18" charset="0"/>
              <a:cs typeface="Times New Roman" pitchFamily="18" charset="0"/>
            </a:endParaRPr>
          </a:p>
          <a:p>
            <a:pPr algn="ctr">
              <a:defRPr/>
            </a:pPr>
            <a:r>
              <a:rPr lang="en-US" sz="2000" b="1" dirty="0">
                <a:solidFill>
                  <a:srgbClr val="FF0000"/>
                </a:solidFill>
                <a:latin typeface="Times New Roman" pitchFamily="18" charset="0"/>
                <a:cs typeface="Times New Roman" pitchFamily="18" charset="0"/>
              </a:rPr>
              <a:t>=floor(12.5)</a:t>
            </a:r>
            <a:endParaRPr lang="en-US" sz="2000" b="1" dirty="0">
              <a:solidFill>
                <a:srgbClr val="FF0000"/>
              </a:solidFill>
              <a:latin typeface="Times New Roman" pitchFamily="18" charset="0"/>
              <a:cs typeface="Times New Roman" pitchFamily="18" charset="0"/>
            </a:endParaRPr>
          </a:p>
          <a:p>
            <a:pPr algn="ctr">
              <a:defRPr/>
            </a:pPr>
            <a:r>
              <a:rPr lang="en-US" sz="2000" b="1" dirty="0">
                <a:solidFill>
                  <a:srgbClr val="FF0000"/>
                </a:solidFill>
                <a:latin typeface="Times New Roman" pitchFamily="18" charset="0"/>
                <a:cs typeface="Times New Roman" pitchFamily="18" charset="0"/>
              </a:rPr>
              <a:t>=12</a:t>
            </a:r>
            <a:endParaRPr lang="en-US" sz="2000" b="1"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152400"/>
            <a:ext cx="7772400" cy="609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5943600"/>
            <a:ext cx="768350" cy="457200"/>
          </a:xfrm>
        </p:spPr>
        <p:txBody>
          <a:bodyPr/>
          <a:lstStyle/>
          <a:p>
            <a:pPr>
              <a:defRPr/>
            </a:pPr>
            <a:fld id="{FDEF4AB8-EBD9-4FDD-BB48-A030665EC33D}" type="slidenum">
              <a:rPr lang="zh-CN" altLang="en-US" smtClean="0"/>
            </a:fld>
            <a:endParaRPr lang="en-US" altLang="zh-CN"/>
          </a:p>
        </p:txBody>
      </p:sp>
      <p:sp>
        <p:nvSpPr>
          <p:cNvPr id="14" name="Rectangle 2"/>
          <p:cNvSpPr txBox="1">
            <a:spLocks noChangeArrowheads="1"/>
          </p:cNvSpPr>
          <p:nvPr/>
        </p:nvSpPr>
        <p:spPr bwMode="auto">
          <a:xfrm>
            <a:off x="182880" y="990600"/>
            <a:ext cx="6370320" cy="914400"/>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rgbClr val="FF0000"/>
                </a:solidFill>
                <a:uLnTx/>
                <a:uFillTx/>
                <a:latin typeface="Times New Roman" pitchFamily="18" charset="0"/>
                <a:ea typeface="SimSun" pitchFamily="2" charset="-122"/>
                <a:cs typeface="Times New Roman" pitchFamily="18" charset="0"/>
              </a:rPr>
              <a:t>But it is a totally</a:t>
            </a:r>
            <a:r>
              <a:rPr kumimoji="0" lang="en-US" altLang="en-US" sz="2800" b="1" i="0" u="none" strike="noStrike" kern="0" cap="none" spc="0" normalizeH="0" noProof="0" dirty="0">
                <a:ln>
                  <a:noFill/>
                </a:ln>
                <a:solidFill>
                  <a:srgbClr val="FF0000"/>
                </a:solidFill>
                <a:uLnTx/>
                <a:uFillTx/>
                <a:latin typeface="Times New Roman" pitchFamily="18" charset="0"/>
                <a:ea typeface="SimSun" pitchFamily="2" charset="-122"/>
                <a:cs typeface="Times New Roman" pitchFamily="18" charset="0"/>
              </a:rPr>
              <a:t> different story in FAT file system …</a:t>
            </a:r>
            <a:endParaRPr kumimoji="0" lang="en-US" altLang="en-US" sz="2800" b="1" i="0" u="none" strike="noStrike" kern="0" cap="none" spc="0" normalizeH="0" baseline="0" noProof="0" dirty="0">
              <a:ln>
                <a:noFill/>
              </a:ln>
              <a:solidFill>
                <a:srgbClr val="FF0000"/>
              </a:solidFill>
              <a:uLnTx/>
              <a:uFillTx/>
              <a:latin typeface="Times New Roman" pitchFamily="18" charset="0"/>
              <a:ea typeface="SimSun" pitchFamily="2" charset="-122"/>
              <a:cs typeface="Times New Roman" pitchFamily="18" charset="0"/>
            </a:endParaRPr>
          </a:p>
        </p:txBody>
      </p:sp>
      <p:pic>
        <p:nvPicPr>
          <p:cNvPr id="23" name="Picture 2"/>
          <p:cNvPicPr>
            <a:picLocks noChangeAspect="1" noChangeArrowheads="1"/>
          </p:cNvPicPr>
          <p:nvPr/>
        </p:nvPicPr>
        <p:blipFill>
          <a:blip r:embed="rId1"/>
          <a:srcRect/>
          <a:stretch>
            <a:fillRect/>
          </a:stretch>
        </p:blipFill>
        <p:spPr bwMode="auto">
          <a:xfrm>
            <a:off x="1905000" y="1920655"/>
            <a:ext cx="7010400" cy="4357689"/>
          </a:xfrm>
          <a:prstGeom prst="rect">
            <a:avLst/>
          </a:prstGeom>
          <a:noFill/>
          <a:ln w="9525">
            <a:noFill/>
            <a:miter lim="800000"/>
            <a:headEnd/>
            <a:tailEnd/>
          </a:ln>
          <a:effectLst/>
        </p:spPr>
      </p:pic>
      <p:sp>
        <p:nvSpPr>
          <p:cNvPr id="27" name="Cloud Callout 26"/>
          <p:cNvSpPr/>
          <p:nvPr/>
        </p:nvSpPr>
        <p:spPr bwMode="auto">
          <a:xfrm>
            <a:off x="228600" y="3352800"/>
            <a:ext cx="2209800" cy="1077575"/>
          </a:xfrm>
          <a:prstGeom prst="cloudCallout">
            <a:avLst>
              <a:gd name="adj1" fmla="val 47317"/>
              <a:gd name="adj2" fmla="val -1739"/>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 Cluster Number!</a:t>
            </a:r>
            <a:endPar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8" name="Straight Connector 27"/>
          <p:cNvCxnSpPr/>
          <p:nvPr/>
        </p:nvCxnSpPr>
        <p:spPr bwMode="auto">
          <a:xfrm>
            <a:off x="2590800" y="3275012"/>
            <a:ext cx="2362200" cy="0"/>
          </a:xfrm>
          <a:prstGeom prst="line">
            <a:avLst/>
          </a:prstGeom>
          <a:noFill/>
          <a:ln w="66675" cap="flat" cmpd="sng" algn="ctr">
            <a:solidFill>
              <a:srgbClr val="FF0000"/>
            </a:solidFill>
            <a:prstDash val="solid"/>
            <a:round/>
            <a:headEnd type="none" w="med" len="med"/>
            <a:tailEnd type="none" w="med" len="med"/>
          </a:ln>
          <a:effectLst/>
        </p:spPr>
      </p:cxnSp>
      <p:cxnSp>
        <p:nvCxnSpPr>
          <p:cNvPr id="29" name="Straight Connector 28"/>
          <p:cNvCxnSpPr/>
          <p:nvPr/>
        </p:nvCxnSpPr>
        <p:spPr bwMode="auto">
          <a:xfrm>
            <a:off x="2590800" y="5379720"/>
            <a:ext cx="1905000" cy="0"/>
          </a:xfrm>
          <a:prstGeom prst="line">
            <a:avLst/>
          </a:prstGeom>
          <a:noFill/>
          <a:ln w="66675" cap="flat" cmpd="sng" algn="ctr">
            <a:solidFill>
              <a:srgbClr val="FF0000"/>
            </a:solidFill>
            <a:prstDash val="solid"/>
            <a:round/>
            <a:headEnd type="none" w="med" len="med"/>
            <a:tailEnd type="none" w="med" len="med"/>
          </a:ln>
          <a:effectLst/>
        </p:spPr>
      </p:cxnSp>
      <p:sp>
        <p:nvSpPr>
          <p:cNvPr id="30" name="Slide Number Placeholder 3"/>
          <p:cNvSpPr txBox="1"/>
          <p:nvPr/>
        </p:nvSpPr>
        <p:spPr bwMode="auto">
          <a:xfrm>
            <a:off x="8147050" y="6096000"/>
            <a:ext cx="768350" cy="457200"/>
          </a:xfrm>
          <a:prstGeom prst="rect">
            <a:avLst/>
          </a:prstGeom>
          <a:noFill/>
          <a:ln w="9525">
            <a:noFill/>
            <a:miter lim="800000"/>
          </a:ln>
          <a:effectLst/>
        </p:spPr>
        <p:txBody>
          <a:bodyPr vert="horz" wrap="square" lIns="91440" tIns="45720" rIns="91440" bIns="45720" numCol="1" anchor="t" anchorCtr="0" compatLnSpc="1"/>
          <a:lstStyle>
            <a:defPPr>
              <a:defRPr lang="en-US"/>
            </a:defPPr>
            <a:lvl1pPr algn="r" rtl="0" eaLnBrk="0" fontAlgn="base" hangingPunct="0">
              <a:spcBef>
                <a:spcPct val="0"/>
              </a:spcBef>
              <a:spcAft>
                <a:spcPct val="0"/>
              </a:spcAft>
              <a:buClrTx/>
              <a:buSzTx/>
              <a:buFontTx/>
              <a:buNone/>
              <a:defRPr sz="1400" kern="1200">
                <a:solidFill>
                  <a:schemeClr val="tx1"/>
                </a:solidFill>
                <a:latin typeface="Times New Roman" pitchFamily="18" charset="0"/>
                <a:ea typeface="SimSun" pitchFamily="2" charset="-122"/>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pPr algn="ctr">
              <a:defRPr/>
            </a:pPr>
            <a:r>
              <a:rPr lang="en-US" altLang="zh-CN" dirty="0"/>
              <a:t>139</a:t>
            </a:r>
            <a:endParaRPr lang="en-US" altLang="zh-CN" dirty="0"/>
          </a:p>
        </p:txBody>
      </p:sp>
      <p:pic>
        <p:nvPicPr>
          <p:cNvPr id="2" name="Picture 1"/>
          <p:cNvPicPr>
            <a:picLocks noChangeAspect="1"/>
          </p:cNvPicPr>
          <p:nvPr/>
        </p:nvPicPr>
        <p:blipFill>
          <a:blip r:embed="rId2"/>
          <a:stretch>
            <a:fillRect/>
          </a:stretch>
        </p:blipFill>
        <p:spPr>
          <a:xfrm>
            <a:off x="228600" y="5618532"/>
            <a:ext cx="2209800" cy="7972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533400" y="933450"/>
            <a:ext cx="7772400" cy="3790950"/>
          </a:xfrm>
        </p:spPr>
        <p:txBody>
          <a:bodyPr/>
          <a:lstStyle/>
          <a:p>
            <a:pPr>
              <a:lnSpc>
                <a:spcPct val="90000"/>
              </a:lnSpc>
            </a:pPr>
            <a:r>
              <a:rPr lang="en-US" sz="3200" dirty="0">
                <a:latin typeface="Times New Roman" pitchFamily="18" charset="0"/>
                <a:cs typeface="Times New Roman" pitchFamily="18" charset="0"/>
              </a:rPr>
              <a:t>Analysis Techniques</a:t>
            </a:r>
            <a:endParaRPr lang="en-US" sz="3200" dirty="0">
              <a:latin typeface="Times New Roman" pitchFamily="18" charset="0"/>
              <a:cs typeface="Times New Roman" pitchFamily="18" charset="0"/>
            </a:endParaRPr>
          </a:p>
          <a:p>
            <a:pPr lvl="1">
              <a:lnSpc>
                <a:spcPct val="90000"/>
              </a:lnSpc>
            </a:pPr>
            <a:r>
              <a:rPr lang="en-US" sz="2800" dirty="0">
                <a:solidFill>
                  <a:srgbClr val="CC0000"/>
                </a:solidFill>
                <a:latin typeface="Times New Roman" pitchFamily="18" charset="0"/>
                <a:cs typeface="Times New Roman" pitchFamily="18" charset="0"/>
              </a:rPr>
              <a:t>Finding a cluster</a:t>
            </a:r>
            <a:r>
              <a:rPr lang="en-US" sz="2800" dirty="0">
                <a:latin typeface="Times New Roman" pitchFamily="18" charset="0"/>
                <a:cs typeface="Times New Roman" pitchFamily="18" charset="0"/>
              </a:rPr>
              <a:t>: The first cluster is at the start of the file system, and the cluster size is given in the first sector</a:t>
            </a:r>
            <a:endParaRPr lang="en-US" sz="2800" dirty="0">
              <a:latin typeface="Times New Roman" pitchFamily="18" charset="0"/>
              <a:cs typeface="Times New Roman" pitchFamily="18" charset="0"/>
            </a:endParaRPr>
          </a:p>
          <a:p>
            <a:pPr lvl="1">
              <a:lnSpc>
                <a:spcPct val="90000"/>
              </a:lnSpc>
            </a:pPr>
            <a:r>
              <a:rPr lang="en-US" sz="2800" dirty="0">
                <a:solidFill>
                  <a:srgbClr val="CC0000"/>
                </a:solidFill>
                <a:latin typeface="Times New Roman" pitchFamily="18" charset="0"/>
                <a:cs typeface="Times New Roman" pitchFamily="18" charset="0"/>
              </a:rPr>
              <a:t>Allocation status of a cluster</a:t>
            </a:r>
            <a:r>
              <a:rPr lang="en-US" sz="2800" dirty="0">
                <a:latin typeface="Times New Roman" pitchFamily="18" charset="0"/>
                <a:cs typeface="Times New Roman" pitchFamily="18" charset="0"/>
              </a:rPr>
              <a:t>: Locate the $BITMAP file and process its $DATA attribute</a:t>
            </a:r>
            <a:endParaRPr lang="en-US" sz="2800" dirty="0">
              <a:latin typeface="Times New Roman" pitchFamily="18" charset="0"/>
              <a:cs typeface="Times New Roman" pitchFamily="18" charset="0"/>
            </a:endParaRPr>
          </a:p>
          <a:p>
            <a:pPr lvl="1">
              <a:lnSpc>
                <a:spcPct val="90000"/>
              </a:lnSpc>
            </a:pPr>
            <a:r>
              <a:rPr lang="en-US" sz="2800" dirty="0">
                <a:solidFill>
                  <a:srgbClr val="CC0000"/>
                </a:solidFill>
                <a:latin typeface="Times New Roman" pitchFamily="18" charset="0"/>
                <a:cs typeface="Times New Roman" pitchFamily="18" charset="0"/>
              </a:rPr>
              <a:t>Extracting unallocated space</a:t>
            </a:r>
            <a:r>
              <a:rPr lang="en-US" sz="2800" dirty="0">
                <a:latin typeface="Times New Roman" pitchFamily="18" charset="0"/>
                <a:cs typeface="Times New Roman" pitchFamily="18" charset="0"/>
              </a:rPr>
              <a:t>: Again, use the $BITMAP file</a:t>
            </a:r>
            <a:endParaRPr lang="en-US" sz="2800" dirty="0">
              <a:latin typeface="Times New Roman" pitchFamily="18" charset="0"/>
              <a:cs typeface="Times New Roman" pitchFamily="18" charset="0"/>
            </a:endParaRPr>
          </a:p>
        </p:txBody>
      </p:sp>
      <p:sp>
        <p:nvSpPr>
          <p:cNvPr id="5" name="Rectangle 2"/>
          <p:cNvSpPr>
            <a:spLocks noGrp="1" noChangeArrowheads="1"/>
          </p:cNvSpPr>
          <p:nvPr>
            <p:ph type="title"/>
          </p:nvPr>
        </p:nvSpPr>
        <p:spPr>
          <a:xfrm>
            <a:off x="533400" y="209550"/>
            <a:ext cx="7772400" cy="70485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1027" name="Picture 3" descr="http://3.bp.blogspot.com/_rc35_0eNjMA/TCI4pnZhuWI/AAAAAAAAATQ/yF0Jjs1FKOk/s400/Unallocated+Spac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4400" y="4419600"/>
            <a:ext cx="2895600" cy="2157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381000" y="952500"/>
            <a:ext cx="7772400" cy="5410200"/>
          </a:xfrm>
        </p:spPr>
        <p:txBody>
          <a:bodyPr/>
          <a:lstStyle/>
          <a:p>
            <a:r>
              <a:rPr lang="en-US" dirty="0">
                <a:latin typeface="Times New Roman" pitchFamily="18" charset="0"/>
                <a:cs typeface="Times New Roman" pitchFamily="18" charset="0"/>
              </a:rPr>
              <a:t>Analysis Scenario</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Goal:</a:t>
            </a:r>
            <a:r>
              <a:rPr lang="en-US" dirty="0">
                <a:solidFill>
                  <a:srgbClr val="CC0000"/>
                </a:solidFill>
                <a:latin typeface="Times New Roman" pitchFamily="18" charset="0"/>
                <a:cs typeface="Times New Roman" pitchFamily="18" charset="0"/>
              </a:rPr>
              <a:t> Locate cluster 9,900,009</a:t>
            </a:r>
            <a:endParaRPr lang="en-US" dirty="0">
              <a:solidFill>
                <a:srgbClr val="CC0000"/>
              </a:solidFill>
              <a:latin typeface="Times New Roman" pitchFamily="18" charset="0"/>
              <a:cs typeface="Times New Roman" pitchFamily="18" charset="0"/>
            </a:endParaRPr>
          </a:p>
          <a:p>
            <a:pPr lvl="1"/>
            <a:r>
              <a:rPr lang="en-US" dirty="0">
                <a:latin typeface="Times New Roman" pitchFamily="18" charset="0"/>
                <a:cs typeface="Times New Roman" pitchFamily="18" charset="0"/>
              </a:rPr>
              <a:t>Step 1: Determine cluster size</a:t>
            </a:r>
            <a:endParaRPr lang="en-US" dirty="0">
              <a:latin typeface="Times New Roman" pitchFamily="18" charset="0"/>
              <a:cs typeface="Times New Roman" pitchFamily="18" charset="0"/>
            </a:endParaRPr>
          </a:p>
          <a:p>
            <a:pPr lvl="2"/>
            <a:r>
              <a:rPr lang="en-US" sz="2400" dirty="0">
                <a:latin typeface="Times New Roman" pitchFamily="18" charset="0"/>
                <a:cs typeface="Times New Roman" pitchFamily="18" charset="0"/>
              </a:rPr>
              <a:t>A sector is 512 bytes and a cluster is 8 sectors </a:t>
            </a:r>
            <a:r>
              <a:rPr lang="en-US" sz="2400" dirty="0">
                <a:latin typeface="Times New Roman" pitchFamily="18" charset="0"/>
                <a:ea typeface="Arial Unicode MS" pitchFamily="34" charset="-128"/>
                <a:cs typeface="Times New Roman" pitchFamily="18" charset="0"/>
              </a:rPr>
              <a:t>⇨ 4,096 bytes</a:t>
            </a:r>
            <a:endParaRPr lang="en-US" sz="2400" dirty="0">
              <a:latin typeface="Times New Roman" pitchFamily="18" charset="0"/>
              <a:ea typeface="Arial Unicode MS" pitchFamily="34" charset="-128"/>
              <a:cs typeface="Times New Roman" pitchFamily="18" charset="0"/>
            </a:endParaRPr>
          </a:p>
          <a:p>
            <a:pPr lvl="1"/>
            <a:r>
              <a:rPr lang="en-US" dirty="0">
                <a:latin typeface="Times New Roman" pitchFamily="18" charset="0"/>
                <a:ea typeface="Arial Unicode MS" pitchFamily="34" charset="-128"/>
                <a:cs typeface="Times New Roman" pitchFamily="18" charset="0"/>
              </a:rPr>
              <a:t>Step 2: Determine sector address</a:t>
            </a:r>
            <a:endParaRPr lang="en-US" dirty="0">
              <a:latin typeface="Times New Roman" pitchFamily="18" charset="0"/>
              <a:ea typeface="Arial Unicode MS" pitchFamily="34" charset="-128"/>
              <a:cs typeface="Times New Roman" pitchFamily="18" charset="0"/>
            </a:endParaRPr>
          </a:p>
          <a:p>
            <a:pPr lvl="2"/>
            <a:r>
              <a:rPr lang="en-US" sz="2400" dirty="0">
                <a:latin typeface="Times New Roman" pitchFamily="18" charset="0"/>
                <a:ea typeface="Arial Unicode MS" pitchFamily="34" charset="-128"/>
                <a:cs typeface="Times New Roman" pitchFamily="18" charset="0"/>
              </a:rPr>
              <a:t>Cluster 0 in NTFS starts with sector 0, thus the sector address of our cluster is </a:t>
            </a:r>
            <a:r>
              <a:rPr lang="en-US" sz="2400" b="1" dirty="0">
                <a:solidFill>
                  <a:srgbClr val="FF0000"/>
                </a:solidFill>
                <a:effectLst>
                  <a:outerShdw blurRad="38100" dist="38100" dir="2700000" algn="tl">
                    <a:srgbClr val="000000">
                      <a:alpha val="43137"/>
                    </a:srgbClr>
                  </a:outerShdw>
                </a:effectLst>
                <a:latin typeface="Times New Roman" pitchFamily="18" charset="0"/>
                <a:ea typeface="Arial Unicode MS" pitchFamily="34" charset="-128"/>
                <a:cs typeface="Times New Roman" pitchFamily="18" charset="0"/>
              </a:rPr>
              <a:t>79,200,072</a:t>
            </a:r>
            <a:endParaRPr lang="en-US" sz="2400" b="1" dirty="0">
              <a:solidFill>
                <a:srgbClr val="FF0000"/>
              </a:solidFill>
              <a:effectLst>
                <a:outerShdw blurRad="38100" dist="38100" dir="2700000" algn="tl">
                  <a:srgbClr val="000000">
                    <a:alpha val="43137"/>
                  </a:srgbClr>
                </a:outerShdw>
              </a:effectLst>
              <a:latin typeface="Times New Roman" pitchFamily="18" charset="0"/>
              <a:ea typeface="Arial Unicode MS" pitchFamily="34" charset="-128"/>
              <a:cs typeface="Times New Roman" pitchFamily="18" charset="0"/>
            </a:endParaRPr>
          </a:p>
          <a:p>
            <a:pPr lvl="1"/>
            <a:r>
              <a:rPr lang="en-US" dirty="0">
                <a:latin typeface="Times New Roman" pitchFamily="18" charset="0"/>
                <a:ea typeface="Arial Unicode MS" pitchFamily="34" charset="-128"/>
                <a:cs typeface="Times New Roman" pitchFamily="18" charset="0"/>
              </a:rPr>
              <a:t>Step 3: Determine byte location</a:t>
            </a:r>
            <a:endParaRPr lang="en-US" dirty="0">
              <a:latin typeface="Times New Roman" pitchFamily="18" charset="0"/>
              <a:ea typeface="Arial Unicode MS" pitchFamily="34" charset="-128"/>
              <a:cs typeface="Times New Roman" pitchFamily="18" charset="0"/>
            </a:endParaRPr>
          </a:p>
          <a:p>
            <a:pPr lvl="2"/>
            <a:r>
              <a:rPr lang="en-US" sz="2400" dirty="0">
                <a:latin typeface="Times New Roman" pitchFamily="18" charset="0"/>
                <a:ea typeface="Arial Unicode MS" pitchFamily="34" charset="-128"/>
                <a:cs typeface="Times New Roman" pitchFamily="18" charset="0"/>
              </a:rPr>
              <a:t>Multiply the sector address by 512 and get byte offset </a:t>
            </a:r>
            <a:r>
              <a:rPr lang="en-US" sz="2400" b="1" dirty="0">
                <a:solidFill>
                  <a:srgbClr val="FF0000"/>
                </a:solidFill>
                <a:effectLst>
                  <a:outerShdw blurRad="38100" dist="38100" dir="2700000" algn="tl">
                    <a:srgbClr val="000000">
                      <a:alpha val="43137"/>
                    </a:srgbClr>
                  </a:outerShdw>
                </a:effectLst>
                <a:latin typeface="Times New Roman" pitchFamily="18" charset="0"/>
                <a:ea typeface="Arial Unicode MS" pitchFamily="34" charset="-128"/>
                <a:cs typeface="Times New Roman" pitchFamily="18" charset="0"/>
              </a:rPr>
              <a:t>40,550,436,864</a:t>
            </a:r>
            <a:endParaRPr lang="en-US" sz="2400" b="1" dirty="0">
              <a:solidFill>
                <a:srgbClr val="FF0000"/>
              </a:solidFill>
              <a:effectLst>
                <a:outerShdw blurRad="38100" dist="38100" dir="2700000" algn="tl">
                  <a:srgbClr val="000000">
                    <a:alpha val="43137"/>
                  </a:srgbClr>
                </a:outerShdw>
              </a:effectLst>
              <a:latin typeface="Times New Roman" pitchFamily="18" charset="0"/>
              <a:ea typeface="Arial Unicode MS" pitchFamily="34" charset="-128"/>
              <a:cs typeface="Times New Roman" pitchFamily="18" charset="0"/>
            </a:endParaRPr>
          </a:p>
        </p:txBody>
      </p:sp>
      <p:sp>
        <p:nvSpPr>
          <p:cNvPr id="5" name="Rectangle 2"/>
          <p:cNvSpPr>
            <a:spLocks noGrp="1" noChangeArrowheads="1"/>
          </p:cNvSpPr>
          <p:nvPr>
            <p:ph type="title"/>
          </p:nvPr>
        </p:nvSpPr>
        <p:spPr>
          <a:xfrm>
            <a:off x="533400" y="114300"/>
            <a:ext cx="7772400" cy="8763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6" name="AutoShape 9"/>
          <p:cNvSpPr>
            <a:spLocks noChangeArrowheads="1"/>
          </p:cNvSpPr>
          <p:nvPr/>
        </p:nvSpPr>
        <p:spPr bwMode="auto">
          <a:xfrm>
            <a:off x="4838700" y="3124200"/>
            <a:ext cx="3924300" cy="762000"/>
          </a:xfrm>
          <a:prstGeom prst="cloudCallout">
            <a:avLst>
              <a:gd name="adj1" fmla="val -17430"/>
              <a:gd name="adj2" fmla="val 133541"/>
            </a:avLst>
          </a:prstGeom>
          <a:solidFill>
            <a:schemeClr val="accent1"/>
          </a:solidFill>
          <a:ln w="9525">
            <a:solidFill>
              <a:schemeClr val="tx1"/>
            </a:solidFill>
            <a:round/>
          </a:ln>
        </p:spPr>
        <p:txBody>
          <a:bodyP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9,900,009X8</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AutoShape 9"/>
          <p:cNvSpPr>
            <a:spLocks noChangeArrowheads="1"/>
          </p:cNvSpPr>
          <p:nvPr/>
        </p:nvSpPr>
        <p:spPr bwMode="auto">
          <a:xfrm>
            <a:off x="4527550" y="5848350"/>
            <a:ext cx="4495800" cy="762000"/>
          </a:xfrm>
          <a:prstGeom prst="cloudCallout">
            <a:avLst>
              <a:gd name="adj1" fmla="val -54150"/>
              <a:gd name="adj2" fmla="val -21459"/>
            </a:avLst>
          </a:prstGeom>
          <a:solidFill>
            <a:schemeClr val="accent1"/>
          </a:solidFill>
          <a:ln w="9525">
            <a:solidFill>
              <a:schemeClr val="tx1"/>
            </a:solidFill>
            <a:round/>
          </a:ln>
        </p:spPr>
        <p:txBody>
          <a:bodyP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79,200,072X512</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 name="Picture 2" descr="http://tbn1.google.com/images?q=tbn:RrgtxGZyfVxxUM:http://www.scottishpowergreentrust.co.uk/content/img/caseStudy_header_spla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2400" y="47625"/>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14350" y="457200"/>
            <a:ext cx="7772400" cy="609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Content Category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248400"/>
            <a:ext cx="768350" cy="457200"/>
          </a:xfrm>
        </p:spPr>
        <p:txBody>
          <a:bodyPr/>
          <a:lstStyle/>
          <a:p>
            <a:pPr>
              <a:defRPr/>
            </a:pPr>
            <a:fld id="{FDEF4AB8-EBD9-4FDD-BB48-A030665EC33D}" type="slidenum">
              <a:rPr lang="zh-CN" altLang="en-US" smtClean="0"/>
            </a:fld>
            <a:endParaRPr lang="en-US" altLang="zh-CN"/>
          </a:p>
        </p:txBody>
      </p:sp>
      <p:sp>
        <p:nvSpPr>
          <p:cNvPr id="7" name="Rectangle 4"/>
          <p:cNvSpPr>
            <a:spLocks noChangeArrowheads="1"/>
          </p:cNvSpPr>
          <p:nvPr/>
        </p:nvSpPr>
        <p:spPr bwMode="auto">
          <a:xfrm>
            <a:off x="838200" y="5257800"/>
            <a:ext cx="7543800" cy="1066800"/>
          </a:xfrm>
          <a:prstGeom prst="rect">
            <a:avLst/>
          </a:prstGeom>
          <a:solidFill>
            <a:schemeClr val="accent1"/>
          </a:solidFill>
          <a:ln w="9525">
            <a:solidFill>
              <a:schemeClr val="tx1"/>
            </a:solidFill>
            <a:miter lim="800000"/>
          </a:ln>
        </p:spPr>
        <p:txBody>
          <a:bodyPr wrap="none" anchor="ctr"/>
          <a:lstStyle/>
          <a:p>
            <a:pPr algn="ctr"/>
            <a:r>
              <a:rPr lang="en-US" sz="3200" b="1" dirty="0">
                <a:effectLst>
                  <a:outerShdw blurRad="38100" dist="38100" dir="2700000" algn="tl">
                    <a:srgbClr val="000000">
                      <a:alpha val="43137"/>
                    </a:srgbClr>
                  </a:outerShdw>
                </a:effectLst>
                <a:latin typeface="Times New Roman" pitchFamily="18" charset="0"/>
                <a:cs typeface="Times New Roman" pitchFamily="18" charset="0"/>
              </a:rPr>
              <a:t>NTFS</a:t>
            </a:r>
            <a:endParaRPr lang="en-US"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2" name="Straight Connector 11"/>
          <p:cNvCxnSpPr/>
          <p:nvPr/>
        </p:nvCxnSpPr>
        <p:spPr bwMode="auto">
          <a:xfrm flipV="1">
            <a:off x="3200400" y="4305300"/>
            <a:ext cx="0" cy="952500"/>
          </a:xfrm>
          <a:prstGeom prst="line">
            <a:avLst/>
          </a:prstGeom>
          <a:noFill/>
          <a:ln w="98425" cap="flat" cmpd="sng" algn="ctr">
            <a:solidFill>
              <a:srgbClr val="FF0000"/>
            </a:solidFill>
            <a:prstDash val="solid"/>
            <a:round/>
            <a:headEnd type="triangle" w="med" len="med"/>
            <a:tailEnd type="none" w="med" len="med"/>
          </a:ln>
          <a:effectLst/>
        </p:spPr>
      </p:cxnSp>
      <p:sp>
        <p:nvSpPr>
          <p:cNvPr id="14" name="Rectangle 2"/>
          <p:cNvSpPr txBox="1">
            <a:spLocks noChangeArrowheads="1"/>
          </p:cNvSpPr>
          <p:nvPr/>
        </p:nvSpPr>
        <p:spPr bwMode="auto">
          <a:xfrm>
            <a:off x="3657600" y="2343150"/>
            <a:ext cx="18288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Sector</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3" name="Rectangle 2"/>
          <p:cNvSpPr txBox="1">
            <a:spLocks noChangeArrowheads="1"/>
          </p:cNvSpPr>
          <p:nvPr/>
        </p:nvSpPr>
        <p:spPr bwMode="auto">
          <a:xfrm>
            <a:off x="381000" y="2343150"/>
            <a:ext cx="18288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Cluster</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27" name="Rectangle 2"/>
          <p:cNvSpPr txBox="1">
            <a:spLocks noChangeArrowheads="1"/>
          </p:cNvSpPr>
          <p:nvPr/>
        </p:nvSpPr>
        <p:spPr bwMode="auto">
          <a:xfrm>
            <a:off x="6705600" y="2343150"/>
            <a:ext cx="22098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Byte offset</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pic>
        <p:nvPicPr>
          <p:cNvPr id="28" name="Picture 2" descr="http://tbn1.google.com/images?q=tbn:RrgtxGZyfVxxUM:http://www.scottishpowergreentrust.co.uk/content/img/caseStudy_header_spla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2400" y="47625"/>
            <a:ext cx="1276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996950" y="1600200"/>
            <a:ext cx="3575050" cy="777863"/>
            <a:chOff x="996950" y="1600200"/>
            <a:chExt cx="3575050" cy="777863"/>
          </a:xfrm>
        </p:grpSpPr>
        <p:sp>
          <p:nvSpPr>
            <p:cNvPr id="2" name="Freeform: Shape 1"/>
            <p:cNvSpPr/>
            <p:nvPr/>
          </p:nvSpPr>
          <p:spPr bwMode="auto">
            <a:xfrm>
              <a:off x="1352812" y="1600200"/>
              <a:ext cx="3219188" cy="692063"/>
            </a:xfrm>
            <a:custGeom>
              <a:avLst/>
              <a:gdLst>
                <a:gd name="connsiteX0" fmla="*/ 0 w 2417523"/>
                <a:gd name="connsiteY0" fmla="*/ 576296 h 613874"/>
                <a:gd name="connsiteX1" fmla="*/ 1014608 w 2417523"/>
                <a:gd name="connsiteY1" fmla="*/ 99 h 613874"/>
                <a:gd name="connsiteX2" fmla="*/ 2417523 w 2417523"/>
                <a:gd name="connsiteY2" fmla="*/ 613874 h 613874"/>
              </a:gdLst>
              <a:ahLst/>
              <a:cxnLst>
                <a:cxn ang="0">
                  <a:pos x="connsiteX0" y="connsiteY0"/>
                </a:cxn>
                <a:cxn ang="0">
                  <a:pos x="connsiteX1" y="connsiteY1"/>
                </a:cxn>
                <a:cxn ang="0">
                  <a:pos x="connsiteX2" y="connsiteY2"/>
                </a:cxn>
              </a:cxnLst>
              <a:rect l="l" t="t" r="r" b="b"/>
              <a:pathLst>
                <a:path w="2417523" h="613874">
                  <a:moveTo>
                    <a:pt x="0" y="576296"/>
                  </a:moveTo>
                  <a:cubicBezTo>
                    <a:pt x="305844" y="285066"/>
                    <a:pt x="611688" y="-6164"/>
                    <a:pt x="1014608" y="99"/>
                  </a:cubicBezTo>
                  <a:cubicBezTo>
                    <a:pt x="1417528" y="6362"/>
                    <a:pt x="1917525" y="310118"/>
                    <a:pt x="2417523" y="613874"/>
                  </a:cubicBezTo>
                </a:path>
              </a:pathLst>
            </a:custGeom>
            <a:noFill/>
            <a:ln w="19050" cap="flat" cmpd="sng" algn="ctr">
              <a:solidFill>
                <a:srgbClr val="C00000"/>
              </a:solidFill>
              <a:prstDash val="dash"/>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3" name="Rectangle 6"/>
            <p:cNvSpPr>
              <a:spLocks noChangeArrowheads="1"/>
            </p:cNvSpPr>
            <p:nvPr/>
          </p:nvSpPr>
          <p:spPr bwMode="auto">
            <a:xfrm>
              <a:off x="996950" y="1752600"/>
              <a:ext cx="3498850" cy="625463"/>
            </a:xfrm>
            <a:prstGeom prst="rect">
              <a:avLst/>
            </a:prstGeom>
            <a:noFill/>
            <a:ln w="9525">
              <a:noFill/>
              <a:miter lim="800000"/>
            </a:ln>
          </p:spPr>
          <p:txBody>
            <a:bodyPr anchor="ctr"/>
            <a:lstStyle/>
            <a:p>
              <a:pPr algn="ctr">
                <a:defRPr/>
              </a:pPr>
              <a:r>
                <a:rPr lang="en-US" sz="200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X </a:t>
              </a:r>
              <a:r>
                <a:rPr lang="en-US" sz="2000" dirty="0">
                  <a:solidFill>
                    <a:srgbClr val="CC0000"/>
                  </a:solidFill>
                  <a:highlight>
                    <a:srgbClr val="FFFF00"/>
                  </a:highlight>
                  <a:latin typeface="Times New Roman" pitchFamily="18" charset="0"/>
                  <a:cs typeface="Times New Roman" pitchFamily="18" charset="0"/>
                </a:rPr>
                <a:t>the number of sectors per cluster</a:t>
              </a: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grpSp>
      <p:grpSp>
        <p:nvGrpSpPr>
          <p:cNvPr id="5" name="Group 4"/>
          <p:cNvGrpSpPr/>
          <p:nvPr/>
        </p:nvGrpSpPr>
        <p:grpSpPr>
          <a:xfrm>
            <a:off x="4781812" y="1600200"/>
            <a:ext cx="3219188" cy="692063"/>
            <a:chOff x="4781812" y="1600200"/>
            <a:chExt cx="3219188" cy="692063"/>
          </a:xfrm>
        </p:grpSpPr>
        <p:sp>
          <p:nvSpPr>
            <p:cNvPr id="11" name="Freeform: Shape 10"/>
            <p:cNvSpPr/>
            <p:nvPr/>
          </p:nvSpPr>
          <p:spPr bwMode="auto">
            <a:xfrm>
              <a:off x="4781812" y="1600200"/>
              <a:ext cx="3219188" cy="692063"/>
            </a:xfrm>
            <a:custGeom>
              <a:avLst/>
              <a:gdLst>
                <a:gd name="connsiteX0" fmla="*/ 0 w 2417523"/>
                <a:gd name="connsiteY0" fmla="*/ 576296 h 613874"/>
                <a:gd name="connsiteX1" fmla="*/ 1014608 w 2417523"/>
                <a:gd name="connsiteY1" fmla="*/ 99 h 613874"/>
                <a:gd name="connsiteX2" fmla="*/ 2417523 w 2417523"/>
                <a:gd name="connsiteY2" fmla="*/ 613874 h 613874"/>
              </a:gdLst>
              <a:ahLst/>
              <a:cxnLst>
                <a:cxn ang="0">
                  <a:pos x="connsiteX0" y="connsiteY0"/>
                </a:cxn>
                <a:cxn ang="0">
                  <a:pos x="connsiteX1" y="connsiteY1"/>
                </a:cxn>
                <a:cxn ang="0">
                  <a:pos x="connsiteX2" y="connsiteY2"/>
                </a:cxn>
              </a:cxnLst>
              <a:rect l="l" t="t" r="r" b="b"/>
              <a:pathLst>
                <a:path w="2417523" h="613874">
                  <a:moveTo>
                    <a:pt x="0" y="576296"/>
                  </a:moveTo>
                  <a:cubicBezTo>
                    <a:pt x="305844" y="285066"/>
                    <a:pt x="611688" y="-6164"/>
                    <a:pt x="1014608" y="99"/>
                  </a:cubicBezTo>
                  <a:cubicBezTo>
                    <a:pt x="1417528" y="6362"/>
                    <a:pt x="1917525" y="310118"/>
                    <a:pt x="2417523" y="613874"/>
                  </a:cubicBezTo>
                </a:path>
              </a:pathLst>
            </a:custGeom>
            <a:noFill/>
            <a:ln w="19050" cap="flat" cmpd="sng" algn="ctr">
              <a:solidFill>
                <a:srgbClr val="C00000"/>
              </a:solidFill>
              <a:prstDash val="dash"/>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5" name="Rectangle 6"/>
            <p:cNvSpPr>
              <a:spLocks noChangeArrowheads="1"/>
            </p:cNvSpPr>
            <p:nvPr/>
          </p:nvSpPr>
          <p:spPr bwMode="auto">
            <a:xfrm>
              <a:off x="5562600" y="1828799"/>
              <a:ext cx="1295400" cy="381001"/>
            </a:xfrm>
            <a:prstGeom prst="rect">
              <a:avLst/>
            </a:prstGeom>
            <a:noFill/>
            <a:ln w="9525">
              <a:noFill/>
              <a:miter lim="800000"/>
            </a:ln>
          </p:spPr>
          <p:txBody>
            <a:bodyPr anchor="ctr"/>
            <a:lstStyle/>
            <a:p>
              <a:pPr algn="ctr">
                <a:defRPr/>
              </a:pPr>
              <a:r>
                <a:rPr lang="en-US" sz="200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X </a:t>
              </a:r>
              <a:r>
                <a:rPr lang="en-US" sz="2000" dirty="0">
                  <a:solidFill>
                    <a:srgbClr val="CC0000"/>
                  </a:solidFill>
                  <a:highlight>
                    <a:srgbClr val="FFFF00"/>
                  </a:highlight>
                  <a:latin typeface="Times New Roman" pitchFamily="18" charset="0"/>
                  <a:cs typeface="Times New Roman" pitchFamily="18" charset="0"/>
                </a:rPr>
                <a:t>512</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grpSp>
      <p:sp>
        <p:nvSpPr>
          <p:cNvPr id="17" name="Rectangle 2"/>
          <p:cNvSpPr txBox="1">
            <a:spLocks noChangeArrowheads="1"/>
          </p:cNvSpPr>
          <p:nvPr/>
        </p:nvSpPr>
        <p:spPr bwMode="auto">
          <a:xfrm>
            <a:off x="2857500" y="3810000"/>
            <a:ext cx="6858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grpSp>
        <p:nvGrpSpPr>
          <p:cNvPr id="9" name="Group 8"/>
          <p:cNvGrpSpPr/>
          <p:nvPr/>
        </p:nvGrpSpPr>
        <p:grpSpPr>
          <a:xfrm>
            <a:off x="4686300" y="2806700"/>
            <a:ext cx="3289300" cy="838409"/>
            <a:chOff x="4686300" y="2806700"/>
            <a:chExt cx="3289300" cy="838409"/>
          </a:xfrm>
        </p:grpSpPr>
        <p:sp>
          <p:nvSpPr>
            <p:cNvPr id="8" name="Freeform: Shape 7"/>
            <p:cNvSpPr/>
            <p:nvPr/>
          </p:nvSpPr>
          <p:spPr bwMode="auto">
            <a:xfrm>
              <a:off x="4686300" y="2806700"/>
              <a:ext cx="3289300" cy="838409"/>
            </a:xfrm>
            <a:custGeom>
              <a:avLst/>
              <a:gdLst>
                <a:gd name="connsiteX0" fmla="*/ 3289300 w 3289300"/>
                <a:gd name="connsiteY0" fmla="*/ 63500 h 838409"/>
                <a:gd name="connsiteX1" fmla="*/ 1943100 w 3289300"/>
                <a:gd name="connsiteY1" fmla="*/ 838200 h 838409"/>
                <a:gd name="connsiteX2" fmla="*/ 0 w 3289300"/>
                <a:gd name="connsiteY2" fmla="*/ 0 h 838409"/>
              </a:gdLst>
              <a:ahLst/>
              <a:cxnLst>
                <a:cxn ang="0">
                  <a:pos x="connsiteX0" y="connsiteY0"/>
                </a:cxn>
                <a:cxn ang="0">
                  <a:pos x="connsiteX1" y="connsiteY1"/>
                </a:cxn>
                <a:cxn ang="0">
                  <a:pos x="connsiteX2" y="connsiteY2"/>
                </a:cxn>
              </a:cxnLst>
              <a:rect l="l" t="t" r="r" b="b"/>
              <a:pathLst>
                <a:path w="3289300" h="838409">
                  <a:moveTo>
                    <a:pt x="3289300" y="63500"/>
                  </a:moveTo>
                  <a:cubicBezTo>
                    <a:pt x="2890308" y="456141"/>
                    <a:pt x="2491317" y="848783"/>
                    <a:pt x="1943100" y="838200"/>
                  </a:cubicBezTo>
                  <a:cubicBezTo>
                    <a:pt x="1394883" y="827617"/>
                    <a:pt x="697441" y="413808"/>
                    <a:pt x="0" y="0"/>
                  </a:cubicBezTo>
                </a:path>
              </a:pathLst>
            </a:custGeom>
            <a:noFill/>
            <a:ln w="9525" cap="flat" cmpd="sng" algn="ctr">
              <a:solidFill>
                <a:srgbClr val="C00000"/>
              </a:solidFill>
              <a:prstDash val="dash"/>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9" name="Rectangle 6"/>
            <p:cNvSpPr>
              <a:spLocks noChangeArrowheads="1"/>
            </p:cNvSpPr>
            <p:nvPr/>
          </p:nvSpPr>
          <p:spPr bwMode="auto">
            <a:xfrm>
              <a:off x="5943600" y="3047999"/>
              <a:ext cx="1295400" cy="381001"/>
            </a:xfrm>
            <a:prstGeom prst="rect">
              <a:avLst/>
            </a:prstGeom>
            <a:noFill/>
            <a:ln w="9525">
              <a:noFill/>
              <a:miter lim="800000"/>
            </a:ln>
          </p:spPr>
          <p:txBody>
            <a:bodyPr anchor="ctr"/>
            <a:lstStyle/>
            <a:p>
              <a:pPr algn="ctr">
                <a:defRPr/>
              </a:pPr>
              <a:r>
                <a:rPr lang="en-US" sz="200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r>
                <a:rPr lang="en-US" sz="2000" dirty="0">
                  <a:solidFill>
                    <a:srgbClr val="CC0000"/>
                  </a:solidFill>
                  <a:highlight>
                    <a:srgbClr val="FFFF00"/>
                  </a:highlight>
                  <a:latin typeface="Times New Roman" pitchFamily="18" charset="0"/>
                  <a:cs typeface="Times New Roman" pitchFamily="18" charset="0"/>
                </a:rPr>
                <a:t>512</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grpSp>
      <p:grpSp>
        <p:nvGrpSpPr>
          <p:cNvPr id="10" name="Group 9"/>
          <p:cNvGrpSpPr/>
          <p:nvPr/>
        </p:nvGrpSpPr>
        <p:grpSpPr>
          <a:xfrm>
            <a:off x="1130300" y="2743200"/>
            <a:ext cx="3594100" cy="838409"/>
            <a:chOff x="1130300" y="2743200"/>
            <a:chExt cx="3594100" cy="838409"/>
          </a:xfrm>
        </p:grpSpPr>
        <p:sp>
          <p:nvSpPr>
            <p:cNvPr id="20" name="Freeform: Shape 19"/>
            <p:cNvSpPr/>
            <p:nvPr/>
          </p:nvSpPr>
          <p:spPr bwMode="auto">
            <a:xfrm>
              <a:off x="1130300" y="2743200"/>
              <a:ext cx="3289300" cy="838409"/>
            </a:xfrm>
            <a:custGeom>
              <a:avLst/>
              <a:gdLst>
                <a:gd name="connsiteX0" fmla="*/ 3289300 w 3289300"/>
                <a:gd name="connsiteY0" fmla="*/ 63500 h 838409"/>
                <a:gd name="connsiteX1" fmla="*/ 1943100 w 3289300"/>
                <a:gd name="connsiteY1" fmla="*/ 838200 h 838409"/>
                <a:gd name="connsiteX2" fmla="*/ 0 w 3289300"/>
                <a:gd name="connsiteY2" fmla="*/ 0 h 838409"/>
              </a:gdLst>
              <a:ahLst/>
              <a:cxnLst>
                <a:cxn ang="0">
                  <a:pos x="connsiteX0" y="connsiteY0"/>
                </a:cxn>
                <a:cxn ang="0">
                  <a:pos x="connsiteX1" y="connsiteY1"/>
                </a:cxn>
                <a:cxn ang="0">
                  <a:pos x="connsiteX2" y="connsiteY2"/>
                </a:cxn>
              </a:cxnLst>
              <a:rect l="l" t="t" r="r" b="b"/>
              <a:pathLst>
                <a:path w="3289300" h="838409">
                  <a:moveTo>
                    <a:pt x="3289300" y="63500"/>
                  </a:moveTo>
                  <a:cubicBezTo>
                    <a:pt x="2890308" y="456141"/>
                    <a:pt x="2491317" y="848783"/>
                    <a:pt x="1943100" y="838200"/>
                  </a:cubicBezTo>
                  <a:cubicBezTo>
                    <a:pt x="1394883" y="827617"/>
                    <a:pt x="697441" y="413808"/>
                    <a:pt x="0" y="0"/>
                  </a:cubicBezTo>
                </a:path>
              </a:pathLst>
            </a:custGeom>
            <a:noFill/>
            <a:ln w="9525" cap="flat" cmpd="sng" algn="ctr">
              <a:solidFill>
                <a:srgbClr val="C00000"/>
              </a:solidFill>
              <a:prstDash val="dash"/>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21" name="Rectangle 6"/>
            <p:cNvSpPr>
              <a:spLocks noChangeArrowheads="1"/>
            </p:cNvSpPr>
            <p:nvPr/>
          </p:nvSpPr>
          <p:spPr bwMode="auto">
            <a:xfrm>
              <a:off x="1225550" y="2819400"/>
              <a:ext cx="3498850" cy="625463"/>
            </a:xfrm>
            <a:prstGeom prst="rect">
              <a:avLst/>
            </a:prstGeom>
            <a:noFill/>
            <a:ln w="9525">
              <a:noFill/>
              <a:miter lim="800000"/>
            </a:ln>
          </p:spPr>
          <p:txBody>
            <a:bodyPr anchor="ctr"/>
            <a:lstStyle/>
            <a:p>
              <a:pPr algn="ctr">
                <a:defRPr/>
              </a:pPr>
              <a:r>
                <a:rPr lang="en-US" sz="2000"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r>
                <a:rPr lang="en-US" sz="2000" dirty="0">
                  <a:solidFill>
                    <a:srgbClr val="CC0000"/>
                  </a:solidFill>
                  <a:highlight>
                    <a:srgbClr val="FFFF00"/>
                  </a:highlight>
                  <a:latin typeface="Times New Roman" pitchFamily="18" charset="0"/>
                  <a:cs typeface="Times New Roman" pitchFamily="18" charset="0"/>
                </a:rPr>
                <a:t>the number of sectors per cluster</a:t>
              </a:r>
              <a:r>
                <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 </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2324100"/>
            <a:ext cx="7315200" cy="838200"/>
          </a:xfrm>
        </p:spPr>
        <p:txBody>
          <a:bodyPr/>
          <a:lstStyle/>
          <a:p>
            <a:pPr algn="ctr"/>
            <a:r>
              <a:rPr lang="en-US" sz="6000" b="1" u="none" dirty="0">
                <a:effectLst>
                  <a:outerShdw blurRad="38100" dist="38100" dir="2700000" algn="tl">
                    <a:srgbClr val="000000">
                      <a:alpha val="43137"/>
                    </a:srgbClr>
                  </a:outerShdw>
                </a:effectLst>
                <a:latin typeface="Times New Roman" pitchFamily="18" charset="0"/>
                <a:cs typeface="Times New Roman" pitchFamily="18" charset="0"/>
              </a:rPr>
              <a:t>Metadata Category</a:t>
            </a:r>
            <a:endParaRPr lang="en-US" sz="60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2"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21918" y="76200"/>
            <a:ext cx="7772400" cy="550929"/>
          </a:xfrm>
        </p:spPr>
        <p:txBody>
          <a:bodyPr/>
          <a:lstStyle/>
          <a:p>
            <a:pPr algn="ct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Metadata Category</a:t>
            </a:r>
            <a:endParaRPr lang="en-US"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1987" name="Rectangle 4"/>
          <p:cNvSpPr>
            <a:spLocks noChangeArrowheads="1"/>
          </p:cNvSpPr>
          <p:nvPr/>
        </p:nvSpPr>
        <p:spPr bwMode="auto">
          <a:xfrm>
            <a:off x="1371600" y="838200"/>
            <a:ext cx="6858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1988" name="Rectangle 5"/>
          <p:cNvSpPr>
            <a:spLocks noChangeArrowheads="1"/>
          </p:cNvSpPr>
          <p:nvPr/>
        </p:nvSpPr>
        <p:spPr bwMode="auto">
          <a:xfrm>
            <a:off x="2057400" y="838200"/>
            <a:ext cx="16002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1989" name="Rectangle 6"/>
          <p:cNvSpPr>
            <a:spLocks noChangeArrowheads="1"/>
          </p:cNvSpPr>
          <p:nvPr/>
        </p:nvSpPr>
        <p:spPr bwMode="auto">
          <a:xfrm>
            <a:off x="3657600" y="838200"/>
            <a:ext cx="16002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1990" name="Rectangle 7"/>
          <p:cNvSpPr>
            <a:spLocks noChangeArrowheads="1"/>
          </p:cNvSpPr>
          <p:nvPr/>
        </p:nvSpPr>
        <p:spPr bwMode="auto">
          <a:xfrm>
            <a:off x="5257800" y="838200"/>
            <a:ext cx="21336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1991" name="Rectangle 8"/>
          <p:cNvSpPr>
            <a:spLocks noChangeArrowheads="1"/>
          </p:cNvSpPr>
          <p:nvPr/>
        </p:nvSpPr>
        <p:spPr bwMode="auto">
          <a:xfrm>
            <a:off x="7391400" y="838200"/>
            <a:ext cx="990600" cy="304800"/>
          </a:xfrm>
          <a:prstGeom prst="rect">
            <a:avLst/>
          </a:prstGeom>
          <a:solidFill>
            <a:schemeClr val="bg2"/>
          </a:solidFill>
          <a:ln w="9525">
            <a:solidFill>
              <a:schemeClr val="tx1"/>
            </a:solidFill>
            <a:miter lim="800000"/>
          </a:ln>
        </p:spPr>
        <p:txBody>
          <a:bodyPr wrap="none" anchor="ctr"/>
          <a:lstStyle/>
          <a:p>
            <a:endParaRPr lang="en-US"/>
          </a:p>
        </p:txBody>
      </p:sp>
      <p:sp>
        <p:nvSpPr>
          <p:cNvPr id="41992" name="Rectangle 9"/>
          <p:cNvSpPr>
            <a:spLocks noChangeArrowheads="1"/>
          </p:cNvSpPr>
          <p:nvPr/>
        </p:nvSpPr>
        <p:spPr bwMode="auto">
          <a:xfrm>
            <a:off x="89736" y="1676400"/>
            <a:ext cx="2196264" cy="381000"/>
          </a:xfrm>
          <a:prstGeom prst="rect">
            <a:avLst/>
          </a:prstGeom>
          <a:solidFill>
            <a:schemeClr val="bg1"/>
          </a:solidFill>
          <a:ln w="9525">
            <a:solidFill>
              <a:schemeClr val="tx1"/>
            </a:solidFill>
            <a:miter lim="800000"/>
          </a:ln>
        </p:spPr>
        <p:txBody>
          <a:bodyPr wrap="none" anchor="ctr"/>
          <a:lstStyle/>
          <a:p>
            <a:pPr algn="ctr"/>
            <a:r>
              <a:rPr lang="en-US" sz="1800" dirty="0"/>
              <a:t>MFT Entry Header</a:t>
            </a:r>
            <a:endParaRPr lang="en-US" sz="1800" dirty="0"/>
          </a:p>
        </p:txBody>
      </p:sp>
      <p:sp>
        <p:nvSpPr>
          <p:cNvPr id="41993" name="Rectangle 10"/>
          <p:cNvSpPr>
            <a:spLocks noChangeArrowheads="1"/>
          </p:cNvSpPr>
          <p:nvPr/>
        </p:nvSpPr>
        <p:spPr bwMode="auto">
          <a:xfrm>
            <a:off x="89736" y="2057400"/>
            <a:ext cx="2196264" cy="1219200"/>
          </a:xfrm>
          <a:prstGeom prst="rect">
            <a:avLst/>
          </a:prstGeom>
          <a:solidFill>
            <a:schemeClr val="bg2"/>
          </a:solidFill>
          <a:ln w="9525">
            <a:solidFill>
              <a:schemeClr val="tx1"/>
            </a:solidFill>
            <a:miter lim="800000"/>
          </a:ln>
        </p:spPr>
        <p:txBody>
          <a:bodyPr wrap="none" anchor="ctr"/>
          <a:lstStyle/>
          <a:p>
            <a:r>
              <a:rPr lang="en-US" sz="1800" dirty="0"/>
              <a:t>Signature: File</a:t>
            </a:r>
            <a:endParaRPr lang="en-US" sz="1800" dirty="0"/>
          </a:p>
          <a:p>
            <a:r>
              <a:rPr lang="en-US" sz="1800" dirty="0"/>
              <a:t>Files: </a:t>
            </a:r>
            <a:r>
              <a:rPr lang="en-US" sz="1800" dirty="0" err="1"/>
              <a:t>Inuse</a:t>
            </a:r>
            <a:endParaRPr lang="en-US" sz="1800" dirty="0"/>
          </a:p>
          <a:p>
            <a:r>
              <a:rPr lang="en-US" sz="1800" dirty="0"/>
              <a:t>Link: 1</a:t>
            </a:r>
            <a:endParaRPr lang="en-US" sz="1800" dirty="0"/>
          </a:p>
        </p:txBody>
      </p:sp>
      <p:sp>
        <p:nvSpPr>
          <p:cNvPr id="41994" name="Text Box 19"/>
          <p:cNvSpPr txBox="1">
            <a:spLocks noChangeArrowheads="1"/>
          </p:cNvSpPr>
          <p:nvPr/>
        </p:nvSpPr>
        <p:spPr bwMode="auto">
          <a:xfrm>
            <a:off x="89736" y="685800"/>
            <a:ext cx="1358064" cy="701731"/>
          </a:xfrm>
          <a:prstGeom prst="rect">
            <a:avLst/>
          </a:prstGeom>
          <a:noFill/>
          <a:ln w="9525">
            <a:noFill/>
            <a:miter lim="800000"/>
          </a:ln>
        </p:spPr>
        <p:txBody>
          <a:bodyPr wrap="none">
            <a:spAutoFit/>
          </a:bodyPr>
          <a:lstStyle/>
          <a:p>
            <a:pPr algn="ctr"/>
            <a:r>
              <a:rPr lang="en-US" sz="1800" dirty="0"/>
              <a:t>MFT Entry</a:t>
            </a:r>
            <a:endParaRPr lang="en-US" sz="1800" dirty="0"/>
          </a:p>
          <a:p>
            <a:pPr algn="ctr"/>
            <a:r>
              <a:rPr lang="en-US" sz="1800" dirty="0"/>
              <a:t>3234</a:t>
            </a:r>
            <a:endParaRPr lang="en-US" sz="1800" dirty="0"/>
          </a:p>
        </p:txBody>
      </p:sp>
      <p:sp>
        <p:nvSpPr>
          <p:cNvPr id="41995" name="Line 21"/>
          <p:cNvSpPr>
            <a:spLocks noChangeShapeType="1"/>
          </p:cNvSpPr>
          <p:nvPr/>
        </p:nvSpPr>
        <p:spPr bwMode="auto">
          <a:xfrm flipH="1">
            <a:off x="1447800" y="1143000"/>
            <a:ext cx="228600" cy="533400"/>
          </a:xfrm>
          <a:prstGeom prst="line">
            <a:avLst/>
          </a:prstGeom>
          <a:noFill/>
          <a:ln w="9525">
            <a:solidFill>
              <a:schemeClr val="tx1"/>
            </a:solidFill>
            <a:round/>
            <a:tailEnd type="triangle" w="med" len="med"/>
          </a:ln>
        </p:spPr>
        <p:txBody>
          <a:bodyPr/>
          <a:lstStyle/>
          <a:p>
            <a:endParaRPr lang="en-CA"/>
          </a:p>
        </p:txBody>
      </p:sp>
      <p:sp>
        <p:nvSpPr>
          <p:cNvPr id="41996" name="Rectangle 22"/>
          <p:cNvSpPr>
            <a:spLocks noChangeArrowheads="1"/>
          </p:cNvSpPr>
          <p:nvPr/>
        </p:nvSpPr>
        <p:spPr bwMode="auto">
          <a:xfrm>
            <a:off x="2514600" y="2362200"/>
            <a:ext cx="2286000" cy="2362200"/>
          </a:xfrm>
          <a:prstGeom prst="rect">
            <a:avLst/>
          </a:prstGeom>
          <a:solidFill>
            <a:schemeClr val="bg2"/>
          </a:solidFill>
          <a:ln w="9525">
            <a:solidFill>
              <a:schemeClr val="tx1"/>
            </a:solidFill>
            <a:miter lim="800000"/>
          </a:ln>
        </p:spPr>
        <p:txBody>
          <a:bodyPr wrap="none" anchor="ctr"/>
          <a:lstStyle/>
          <a:p>
            <a:r>
              <a:rPr lang="en-US" sz="1800" dirty="0"/>
              <a:t>Flags: Archive</a:t>
            </a:r>
            <a:endParaRPr lang="en-US" sz="1800" dirty="0"/>
          </a:p>
          <a:p>
            <a:r>
              <a:rPr lang="en-US" sz="1800" dirty="0"/>
              <a:t>Security ID: 271</a:t>
            </a:r>
            <a:endParaRPr lang="en-US" sz="1800" dirty="0"/>
          </a:p>
          <a:p>
            <a:r>
              <a:rPr lang="en-US" sz="1800" dirty="0"/>
              <a:t>Created: Thu Nov 18 </a:t>
            </a:r>
            <a:endParaRPr lang="en-US" sz="1800" dirty="0"/>
          </a:p>
          <a:p>
            <a:r>
              <a:rPr lang="en-US" sz="1800" dirty="0"/>
              <a:t>     00:00:00</a:t>
            </a:r>
            <a:endParaRPr lang="en-US" sz="1800" dirty="0"/>
          </a:p>
          <a:p>
            <a:r>
              <a:rPr lang="en-US" sz="1800" dirty="0"/>
              <a:t>File Modified:</a:t>
            </a:r>
            <a:endParaRPr lang="en-US" sz="1800" dirty="0"/>
          </a:p>
          <a:p>
            <a:r>
              <a:rPr lang="en-US" sz="1800" dirty="0"/>
              <a:t>MFT Modified:</a:t>
            </a:r>
            <a:endParaRPr lang="en-US" sz="1800" dirty="0"/>
          </a:p>
          <a:p>
            <a:r>
              <a:rPr lang="en-US" sz="1800" dirty="0"/>
              <a:t>Accessed:    </a:t>
            </a:r>
            <a:endParaRPr lang="en-US" sz="1800" dirty="0"/>
          </a:p>
        </p:txBody>
      </p:sp>
      <p:sp>
        <p:nvSpPr>
          <p:cNvPr id="41997" name="Rectangle 23"/>
          <p:cNvSpPr>
            <a:spLocks noChangeArrowheads="1"/>
          </p:cNvSpPr>
          <p:nvPr/>
        </p:nvSpPr>
        <p:spPr bwMode="auto">
          <a:xfrm>
            <a:off x="2514600" y="1387531"/>
            <a:ext cx="2286000" cy="974669"/>
          </a:xfrm>
          <a:prstGeom prst="rect">
            <a:avLst/>
          </a:prstGeom>
          <a:solidFill>
            <a:schemeClr val="bg1"/>
          </a:solidFill>
          <a:ln w="9525">
            <a:solidFill>
              <a:schemeClr val="tx1"/>
            </a:solidFill>
            <a:miter lim="800000"/>
          </a:ln>
        </p:spPr>
        <p:txBody>
          <a:bodyPr wrap="none" anchor="ctr"/>
          <a:lstStyle/>
          <a:p>
            <a:pPr algn="ctr"/>
            <a:r>
              <a:rPr lang="en-US" sz="1800" dirty="0">
                <a:solidFill>
                  <a:srgbClr val="CC0000"/>
                </a:solidFill>
              </a:rPr>
              <a:t>$STANDARD_</a:t>
            </a:r>
            <a:endParaRPr lang="en-US" sz="1800" dirty="0">
              <a:solidFill>
                <a:srgbClr val="CC0000"/>
              </a:solidFill>
            </a:endParaRPr>
          </a:p>
          <a:p>
            <a:pPr algn="ctr"/>
            <a:r>
              <a:rPr lang="en-US" sz="1800" dirty="0">
                <a:solidFill>
                  <a:srgbClr val="CC0000"/>
                </a:solidFill>
              </a:rPr>
              <a:t>INFORMATION</a:t>
            </a:r>
            <a:r>
              <a:rPr lang="en-US" sz="1800" dirty="0"/>
              <a:t> (16)</a:t>
            </a:r>
            <a:endParaRPr lang="en-US" sz="1800" dirty="0"/>
          </a:p>
          <a:p>
            <a:pPr algn="ctr"/>
            <a:r>
              <a:rPr lang="en-US" sz="1800" dirty="0"/>
              <a:t>Attribute Id: 0</a:t>
            </a:r>
            <a:endParaRPr lang="en-US" sz="1800" dirty="0"/>
          </a:p>
        </p:txBody>
      </p:sp>
      <p:sp>
        <p:nvSpPr>
          <p:cNvPr id="41998" name="Line 27"/>
          <p:cNvSpPr>
            <a:spLocks noChangeShapeType="1"/>
          </p:cNvSpPr>
          <p:nvPr/>
        </p:nvSpPr>
        <p:spPr bwMode="auto">
          <a:xfrm>
            <a:off x="2819400" y="1143000"/>
            <a:ext cx="228600" cy="244531"/>
          </a:xfrm>
          <a:prstGeom prst="line">
            <a:avLst/>
          </a:prstGeom>
          <a:noFill/>
          <a:ln w="9525">
            <a:solidFill>
              <a:schemeClr val="tx1"/>
            </a:solidFill>
            <a:round/>
            <a:tailEnd type="triangle" w="med" len="med"/>
          </a:ln>
        </p:spPr>
        <p:txBody>
          <a:bodyPr/>
          <a:lstStyle/>
          <a:p>
            <a:endParaRPr lang="en-CA"/>
          </a:p>
        </p:txBody>
      </p:sp>
      <p:sp>
        <p:nvSpPr>
          <p:cNvPr id="41999" name="Rectangle 29"/>
          <p:cNvSpPr>
            <a:spLocks noChangeArrowheads="1"/>
          </p:cNvSpPr>
          <p:nvPr/>
        </p:nvSpPr>
        <p:spPr bwMode="auto">
          <a:xfrm>
            <a:off x="5562600" y="2819400"/>
            <a:ext cx="2438400" cy="990600"/>
          </a:xfrm>
          <a:prstGeom prst="rect">
            <a:avLst/>
          </a:prstGeom>
          <a:solidFill>
            <a:schemeClr val="bg1"/>
          </a:solidFill>
          <a:ln w="9525">
            <a:solidFill>
              <a:schemeClr val="tx1"/>
            </a:solidFill>
            <a:miter lim="800000"/>
          </a:ln>
        </p:spPr>
        <p:txBody>
          <a:bodyPr wrap="none" anchor="ctr"/>
          <a:lstStyle/>
          <a:p>
            <a:pPr algn="ctr"/>
            <a:r>
              <a:rPr lang="en-US" sz="1800" dirty="0">
                <a:solidFill>
                  <a:srgbClr val="CC0000"/>
                </a:solidFill>
              </a:rPr>
              <a:t>$FILE_NAME</a:t>
            </a:r>
            <a:r>
              <a:rPr lang="en-US" sz="1800" dirty="0"/>
              <a:t> (48)</a:t>
            </a:r>
            <a:endParaRPr lang="en-US" sz="1800" dirty="0"/>
          </a:p>
          <a:p>
            <a:pPr algn="ctr"/>
            <a:r>
              <a:rPr lang="en-US" sz="1800" dirty="0"/>
              <a:t>Attribute Id: 2</a:t>
            </a:r>
            <a:endParaRPr lang="en-US" sz="1800" dirty="0"/>
          </a:p>
          <a:p>
            <a:pPr algn="ctr"/>
            <a:r>
              <a:rPr lang="en-US" sz="1800" dirty="0"/>
              <a:t>Resident</a:t>
            </a:r>
            <a:endParaRPr lang="en-US" sz="1800" dirty="0"/>
          </a:p>
        </p:txBody>
      </p:sp>
      <p:sp>
        <p:nvSpPr>
          <p:cNvPr id="42000" name="Rectangle 31"/>
          <p:cNvSpPr>
            <a:spLocks noChangeArrowheads="1"/>
          </p:cNvSpPr>
          <p:nvPr/>
        </p:nvSpPr>
        <p:spPr bwMode="auto">
          <a:xfrm>
            <a:off x="5562600" y="3810000"/>
            <a:ext cx="2438400" cy="2209800"/>
          </a:xfrm>
          <a:prstGeom prst="rect">
            <a:avLst/>
          </a:prstGeom>
          <a:solidFill>
            <a:schemeClr val="bg2"/>
          </a:solidFill>
          <a:ln w="9525">
            <a:solidFill>
              <a:schemeClr val="tx1"/>
            </a:solidFill>
            <a:miter lim="800000"/>
          </a:ln>
        </p:spPr>
        <p:txBody>
          <a:bodyPr wrap="none" anchor="ctr"/>
          <a:lstStyle/>
          <a:p>
            <a:r>
              <a:rPr lang="en-US" sz="1800" dirty="0"/>
              <a:t>Flags: Archive</a:t>
            </a:r>
            <a:endParaRPr lang="en-US" sz="1800" dirty="0"/>
          </a:p>
          <a:p>
            <a:r>
              <a:rPr lang="en-US" sz="1800" dirty="0"/>
              <a:t>Name: boot.ini</a:t>
            </a:r>
            <a:endParaRPr lang="en-US" sz="1800" dirty="0"/>
          </a:p>
          <a:p>
            <a:r>
              <a:rPr lang="en-US" sz="1800" dirty="0"/>
              <a:t>Parent MFT Entry: 5</a:t>
            </a:r>
            <a:endParaRPr lang="en-US" sz="1800" dirty="0"/>
          </a:p>
          <a:p>
            <a:r>
              <a:rPr lang="en-US" sz="1800" dirty="0"/>
              <a:t>Created:</a:t>
            </a:r>
            <a:endParaRPr lang="en-US" sz="1800" dirty="0"/>
          </a:p>
          <a:p>
            <a:r>
              <a:rPr lang="en-US" sz="1800" dirty="0"/>
              <a:t>File Modified:</a:t>
            </a:r>
            <a:endParaRPr lang="en-US" sz="1800" dirty="0"/>
          </a:p>
          <a:p>
            <a:r>
              <a:rPr lang="en-US" sz="1800" dirty="0"/>
              <a:t>MFT Modified:</a:t>
            </a:r>
            <a:endParaRPr lang="en-US" sz="1800" dirty="0"/>
          </a:p>
          <a:p>
            <a:r>
              <a:rPr lang="en-US" sz="1800" dirty="0"/>
              <a:t>Accessed:</a:t>
            </a:r>
            <a:endParaRPr lang="en-US" sz="1800" dirty="0"/>
          </a:p>
        </p:txBody>
      </p:sp>
      <p:sp>
        <p:nvSpPr>
          <p:cNvPr id="42001" name="Rectangle 32"/>
          <p:cNvSpPr>
            <a:spLocks noChangeArrowheads="1"/>
          </p:cNvSpPr>
          <p:nvPr/>
        </p:nvSpPr>
        <p:spPr bwMode="auto">
          <a:xfrm>
            <a:off x="6781800" y="2362200"/>
            <a:ext cx="1828800" cy="304800"/>
          </a:xfrm>
          <a:prstGeom prst="rect">
            <a:avLst/>
          </a:prstGeom>
          <a:noFill/>
          <a:ln w="9525">
            <a:solidFill>
              <a:schemeClr val="tx1"/>
            </a:solidFill>
            <a:miter lim="800000"/>
          </a:ln>
        </p:spPr>
        <p:txBody>
          <a:bodyPr wrap="none" anchor="ctr"/>
          <a:lstStyle/>
          <a:p>
            <a:endParaRPr lang="en-US" sz="1200"/>
          </a:p>
        </p:txBody>
      </p:sp>
      <p:sp>
        <p:nvSpPr>
          <p:cNvPr id="42002" name="Rectangle 33"/>
          <p:cNvSpPr>
            <a:spLocks noChangeArrowheads="1"/>
          </p:cNvSpPr>
          <p:nvPr/>
        </p:nvSpPr>
        <p:spPr bwMode="auto">
          <a:xfrm>
            <a:off x="6781800" y="1371600"/>
            <a:ext cx="1828800" cy="990600"/>
          </a:xfrm>
          <a:prstGeom prst="rect">
            <a:avLst/>
          </a:prstGeom>
          <a:solidFill>
            <a:schemeClr val="bg2"/>
          </a:solidFill>
          <a:ln w="9525">
            <a:solidFill>
              <a:schemeClr val="tx1"/>
            </a:solidFill>
            <a:miter lim="800000"/>
          </a:ln>
        </p:spPr>
        <p:txBody>
          <a:bodyPr wrap="none" anchor="ctr"/>
          <a:lstStyle/>
          <a:p>
            <a:r>
              <a:rPr lang="en-US" sz="1800" dirty="0"/>
              <a:t>$DATA (128)</a:t>
            </a:r>
            <a:endParaRPr lang="en-US" sz="1800" dirty="0"/>
          </a:p>
          <a:p>
            <a:r>
              <a:rPr lang="en-US" sz="1800" dirty="0"/>
              <a:t>Attribute Id: 3</a:t>
            </a:r>
            <a:endParaRPr lang="en-US" sz="1800" dirty="0"/>
          </a:p>
          <a:p>
            <a:r>
              <a:rPr lang="en-US" sz="1800" dirty="0"/>
              <a:t>Resident</a:t>
            </a:r>
            <a:endParaRPr lang="en-US" sz="1800" dirty="0"/>
          </a:p>
        </p:txBody>
      </p:sp>
      <p:sp>
        <p:nvSpPr>
          <p:cNvPr id="42003" name="Line 35"/>
          <p:cNvSpPr>
            <a:spLocks noChangeShapeType="1"/>
          </p:cNvSpPr>
          <p:nvPr/>
        </p:nvSpPr>
        <p:spPr bwMode="auto">
          <a:xfrm>
            <a:off x="6477000" y="1143000"/>
            <a:ext cx="914400" cy="228600"/>
          </a:xfrm>
          <a:prstGeom prst="line">
            <a:avLst/>
          </a:prstGeom>
          <a:noFill/>
          <a:ln w="9525">
            <a:solidFill>
              <a:schemeClr val="tx1"/>
            </a:solidFill>
            <a:round/>
            <a:tailEnd type="triangle" w="med" len="med"/>
          </a:ln>
        </p:spPr>
        <p:txBody>
          <a:bodyPr/>
          <a:lstStyle/>
          <a:p>
            <a:endParaRPr lang="en-CA"/>
          </a:p>
        </p:txBody>
      </p:sp>
      <p:sp>
        <p:nvSpPr>
          <p:cNvPr id="42004" name="Line 36"/>
          <p:cNvSpPr>
            <a:spLocks noChangeShapeType="1"/>
          </p:cNvSpPr>
          <p:nvPr/>
        </p:nvSpPr>
        <p:spPr bwMode="auto">
          <a:xfrm>
            <a:off x="4572000" y="1143000"/>
            <a:ext cx="1676400" cy="1600200"/>
          </a:xfrm>
          <a:prstGeom prst="line">
            <a:avLst/>
          </a:prstGeom>
          <a:noFill/>
          <a:ln w="9525">
            <a:solidFill>
              <a:schemeClr val="tx1"/>
            </a:solidFill>
            <a:round/>
            <a:tailEnd type="triangle" w="med" len="med"/>
          </a:ln>
        </p:spPr>
        <p:txBody>
          <a:bodyPr/>
          <a:lstStyle/>
          <a:p>
            <a:endParaRPr lang="en-CA"/>
          </a:p>
        </p:txBody>
      </p:sp>
      <p:sp>
        <p:nvSpPr>
          <p:cNvPr id="42005" name="Text Box 22"/>
          <p:cNvSpPr txBox="1">
            <a:spLocks noChangeArrowheads="1"/>
          </p:cNvSpPr>
          <p:nvPr/>
        </p:nvSpPr>
        <p:spPr bwMode="auto">
          <a:xfrm>
            <a:off x="89736" y="4724400"/>
            <a:ext cx="5266717" cy="1323439"/>
          </a:xfrm>
          <a:prstGeom prst="rect">
            <a:avLst/>
          </a:prstGeom>
          <a:noFill/>
          <a:ln w="12700" cap="sq">
            <a:noFill/>
            <a:miter lim="800000"/>
            <a:headEnd type="none" w="sm" len="sm"/>
            <a:tailEnd type="none" w="sm" len="sm"/>
          </a:ln>
        </p:spPr>
        <p:txBody>
          <a:bodyPr wrap="square">
            <a:spAutoFit/>
          </a:bodyPr>
          <a:lstStyle/>
          <a:p>
            <a:pPr>
              <a:spcBef>
                <a:spcPts val="0"/>
              </a:spcBef>
            </a:pPr>
            <a:r>
              <a:rPr lang="en-US" sz="2000" dirty="0">
                <a:latin typeface="Times New Roman" pitchFamily="18" charset="0"/>
                <a:cs typeface="Times New Roman" pitchFamily="18" charset="0"/>
              </a:rPr>
              <a:t>A basic file with 3 standard attributes:</a:t>
            </a:r>
            <a:endParaRPr lang="en-US" sz="2000" dirty="0">
              <a:latin typeface="Times New Roman" pitchFamily="18" charset="0"/>
              <a:cs typeface="Times New Roman" pitchFamily="18" charset="0"/>
            </a:endParaRPr>
          </a:p>
          <a:p>
            <a:pPr>
              <a:spcBef>
                <a:spcPts val="0"/>
              </a:spcBef>
              <a:buFontTx/>
              <a:buChar char="•"/>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$STANDARD_INFORMATION</a:t>
            </a:r>
            <a:endParaRPr lang="en-US" sz="2000" b="1" dirty="0">
              <a:latin typeface="Times New Roman" pitchFamily="18" charset="0"/>
              <a:cs typeface="Times New Roman" pitchFamily="18" charset="0"/>
            </a:endParaRPr>
          </a:p>
          <a:p>
            <a:pPr>
              <a:spcBef>
                <a:spcPts val="0"/>
              </a:spcBef>
              <a:buFontTx/>
              <a:buChar char="•"/>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$FILE_NAME</a:t>
            </a:r>
            <a:endParaRPr lang="en-US" sz="2000" b="1" dirty="0">
              <a:latin typeface="Times New Roman" pitchFamily="18" charset="0"/>
              <a:cs typeface="Times New Roman" pitchFamily="18" charset="0"/>
            </a:endParaRPr>
          </a:p>
          <a:p>
            <a:pPr>
              <a:spcBef>
                <a:spcPts val="0"/>
              </a:spcBef>
              <a:buFontTx/>
              <a:buChar char="•"/>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$DATA</a:t>
            </a:r>
            <a:endParaRPr lang="en-US" sz="2000" b="1" dirty="0">
              <a:latin typeface="Times New Roman" pitchFamily="18" charset="0"/>
              <a:cs typeface="Times New Roman" pitchFamily="18" charset="0"/>
            </a:endParaRPr>
          </a:p>
        </p:txBody>
      </p:sp>
      <p:pic>
        <p:nvPicPr>
          <p:cNvPr id="1028" name="Picture 4" descr="http://www.livetut.com/wp-content/uploads/2011/08/Check_Mark_0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24877" y="1943100"/>
            <a:ext cx="519123" cy="5191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www.livetut.com/wp-content/uploads/2011/08/Check_Mark_0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91477" y="4960138"/>
            <a:ext cx="519123" cy="51912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www.livetut.com/wp-content/uploads/2011/08/Check_Mark_0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76800" y="3581400"/>
            <a:ext cx="519123" cy="51912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4"/>
          <p:cNvSpPr txBox="1">
            <a:spLocks noChangeArrowheads="1"/>
          </p:cNvSpPr>
          <p:nvPr/>
        </p:nvSpPr>
        <p:spPr bwMode="auto">
          <a:xfrm>
            <a:off x="190500" y="6096000"/>
            <a:ext cx="8763000" cy="645757"/>
          </a:xfrm>
          <a:prstGeom prst="rect">
            <a:avLst/>
          </a:prstGeom>
          <a:noFill/>
          <a:ln w="9525">
            <a:noFill/>
            <a:miter lim="800000"/>
          </a:ln>
        </p:spPr>
        <p:txBody>
          <a:bodyPr vert="horz" wrap="square" lIns="91440" tIns="45720" rIns="91440" bIns="45720" numCol="1" anchor="t" anchorCtr="0" compatLnSpc="1"/>
          <a:lstStyle/>
          <a:p>
            <a:pPr marL="342900" lvl="0" indent="-342900">
              <a:spcBef>
                <a:spcPts val="0"/>
              </a:spcBef>
              <a:spcAft>
                <a:spcPts val="0"/>
              </a:spcAft>
            </a:pPr>
            <a:r>
              <a:rPr kumimoji="0" lang="en-US" sz="16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[1] </a:t>
            </a:r>
            <a:r>
              <a:rPr lang="en-US" sz="1600" kern="0" dirty="0">
                <a:latin typeface="Times New Roman" pitchFamily="18" charset="0"/>
                <a:cs typeface="Times New Roman" pitchFamily="18" charset="0"/>
              </a:rPr>
              <a:t>Windows 10 Time Rules</a:t>
            </a:r>
            <a:endParaRPr lang="en-US" sz="1600" kern="0" dirty="0">
              <a:latin typeface="Times New Roman" pitchFamily="18" charset="0"/>
              <a:cs typeface="Times New Roman" pitchFamily="18" charset="0"/>
            </a:endParaRPr>
          </a:p>
          <a:p>
            <a:pPr marL="342900" lvl="0" indent="-342900">
              <a:spcBef>
                <a:spcPts val="0"/>
              </a:spcBef>
              <a:spcAft>
                <a:spcPts val="0"/>
              </a:spcAft>
            </a:pPr>
            <a:r>
              <a:rPr lang="en-US" sz="1600" kern="0" dirty="0">
                <a:latin typeface="Times New Roman" pitchFamily="18" charset="0"/>
                <a:cs typeface="Times New Roman" pitchFamily="18" charset="0"/>
              </a:rPr>
              <a:t>https://cyberforensicator.com/2018/03/25/windows-10-time-rules/</a:t>
            </a:r>
            <a:endParaRPr kumimoji="0" lang="en-US" sz="16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28"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228600"/>
            <a:ext cx="7772400" cy="6096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Metadata Category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3011" name="Rectangle 3"/>
          <p:cNvSpPr>
            <a:spLocks noGrp="1" noChangeArrowheads="1"/>
          </p:cNvSpPr>
          <p:nvPr>
            <p:ph type="body" idx="1"/>
          </p:nvPr>
        </p:nvSpPr>
        <p:spPr>
          <a:xfrm>
            <a:off x="685800" y="1219200"/>
            <a:ext cx="7772400" cy="3505200"/>
          </a:xfrm>
        </p:spPr>
        <p:txBody>
          <a:bodyPr/>
          <a:lstStyle/>
          <a:p>
            <a:pPr>
              <a:lnSpc>
                <a:spcPct val="80000"/>
              </a:lnSpc>
            </a:pPr>
            <a:r>
              <a:rPr lang="en-US" b="1" dirty="0">
                <a:latin typeface="Times New Roman" pitchFamily="18" charset="0"/>
                <a:cs typeface="Times New Roman" pitchFamily="18" charset="0"/>
              </a:rPr>
              <a:t>$DATA</a:t>
            </a:r>
            <a:endParaRPr lang="en-US" b="1"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Stores any form of data</a:t>
            </a:r>
            <a:endParaRPr lang="en-US"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Size may even be zero</a:t>
            </a:r>
            <a:endParaRPr lang="en-US"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Directories can have a $DATA attribute; not shown when directory contents are listed</a:t>
            </a:r>
            <a:endParaRPr lang="en-US"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Additional $DATA attributes can be used to hide data</a:t>
            </a:r>
            <a:endParaRPr lang="en-US"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Most forensics tools will show additional $DATA attributes, also called </a:t>
            </a:r>
            <a:r>
              <a:rPr lang="en-US" dirty="0">
                <a:solidFill>
                  <a:srgbClr val="CC0000"/>
                </a:solidFill>
                <a:latin typeface="Times New Roman" pitchFamily="18" charset="0"/>
                <a:cs typeface="Times New Roman" pitchFamily="18" charset="0"/>
              </a:rPr>
              <a:t>alternate data streams</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ADS</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cxnSp>
        <p:nvCxnSpPr>
          <p:cNvPr id="5" name="Straight Connector 4"/>
          <p:cNvCxnSpPr/>
          <p:nvPr/>
        </p:nvCxnSpPr>
        <p:spPr bwMode="auto">
          <a:xfrm flipH="1">
            <a:off x="2438400" y="1393686"/>
            <a:ext cx="2533648" cy="0"/>
          </a:xfrm>
          <a:prstGeom prst="line">
            <a:avLst/>
          </a:prstGeom>
          <a:noFill/>
          <a:ln w="79375" cap="flat" cmpd="sng" algn="ctr">
            <a:solidFill>
              <a:srgbClr val="FF0000"/>
            </a:solidFill>
            <a:prstDash val="solid"/>
            <a:round/>
            <a:headEnd type="none" w="med" len="med"/>
            <a:tailEnd type="triangle" w="med" len="med"/>
          </a:ln>
          <a:effectLst/>
        </p:spPr>
      </p:cxnSp>
      <p:sp>
        <p:nvSpPr>
          <p:cNvPr id="10" name="Text Box 139"/>
          <p:cNvSpPr txBox="1">
            <a:spLocks noChangeArrowheads="1"/>
          </p:cNvSpPr>
          <p:nvPr/>
        </p:nvSpPr>
        <p:spPr bwMode="auto">
          <a:xfrm>
            <a:off x="4972048" y="1143000"/>
            <a:ext cx="1905000" cy="400110"/>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File Content</a:t>
            </a:r>
            <a:endParaRPr lang="en-US"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NTFS Volumes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95" name="Rectangle 3"/>
          <p:cNvSpPr>
            <a:spLocks noGrp="1" noChangeArrowheads="1"/>
          </p:cNvSpPr>
          <p:nvPr>
            <p:ph type="body" idx="1"/>
          </p:nvPr>
        </p:nvSpPr>
        <p:spPr>
          <a:xfrm>
            <a:off x="533400" y="1409700"/>
            <a:ext cx="8305800" cy="3886200"/>
          </a:xfrm>
        </p:spPr>
        <p:txBody>
          <a:bodyPr/>
          <a:lstStyle/>
          <a:p>
            <a:pPr algn="just"/>
            <a:r>
              <a:rPr lang="en-US" dirty="0">
                <a:latin typeface="Times New Roman" pitchFamily="18" charset="0"/>
                <a:cs typeface="Times New Roman" pitchFamily="18" charset="0"/>
              </a:rPr>
              <a:t>The first information on the volume is the Partition </a:t>
            </a:r>
            <a:r>
              <a:rPr lang="en-US" dirty="0">
                <a:solidFill>
                  <a:srgbClr val="CC0000"/>
                </a:solidFill>
                <a:latin typeface="Times New Roman" pitchFamily="18" charset="0"/>
                <a:cs typeface="Times New Roman" pitchFamily="18" charset="0"/>
              </a:rPr>
              <a:t>Boot Sector</a:t>
            </a:r>
            <a:r>
              <a:rPr lang="en-US" dirty="0">
                <a:latin typeface="Times New Roman" pitchFamily="18" charset="0"/>
                <a:cs typeface="Times New Roman" pitchFamily="18" charset="0"/>
              </a:rPr>
              <a:t> which starts at Sector 0 and can be up to </a:t>
            </a:r>
            <a:r>
              <a:rPr lang="en-US" b="1" dirty="0">
                <a:effectLst>
                  <a:outerShdw blurRad="38100" dist="38100" dir="2700000" algn="tl">
                    <a:srgbClr val="000000">
                      <a:alpha val="43137"/>
                    </a:srgbClr>
                  </a:outerShdw>
                </a:effectLst>
                <a:latin typeface="Times New Roman" pitchFamily="18" charset="0"/>
                <a:cs typeface="Times New Roman" pitchFamily="18" charset="0"/>
              </a:rPr>
              <a:t>16</a:t>
            </a:r>
            <a:r>
              <a:rPr lang="en-US" dirty="0">
                <a:latin typeface="Times New Roman" pitchFamily="18" charset="0"/>
                <a:cs typeface="Times New Roman" pitchFamily="18" charset="0"/>
              </a:rPr>
              <a:t> sectors long</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File System data</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first file on an NTFS volume is a </a:t>
            </a:r>
            <a:r>
              <a:rPr lang="en-US" b="1" dirty="0">
                <a:solidFill>
                  <a:srgbClr val="CC0000"/>
                </a:solidFill>
                <a:latin typeface="Times New Roman" pitchFamily="18" charset="0"/>
                <a:cs typeface="Times New Roman" pitchFamily="18" charset="0"/>
              </a:rPr>
              <a:t>Master File Table</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MFT</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The MFT holds information about all files and folders on the volume</a:t>
            </a:r>
            <a:endParaRPr lang="en-US" dirty="0">
              <a:latin typeface="Times New Roman" pitchFamily="18" charset="0"/>
              <a:cs typeface="Times New Roman" pitchFamily="18" charset="0"/>
            </a:endParaRPr>
          </a:p>
        </p:txBody>
      </p:sp>
      <p:sp>
        <p:nvSpPr>
          <p:cNvPr id="4" name="Rectangle 2"/>
          <p:cNvSpPr txBox="1">
            <a:spLocks noChangeArrowheads="1"/>
          </p:cNvSpPr>
          <p:nvPr/>
        </p:nvSpPr>
        <p:spPr bwMode="auto">
          <a:xfrm>
            <a:off x="685800" y="5334000"/>
            <a:ext cx="7620000" cy="1143000"/>
          </a:xfrm>
          <a:prstGeom prst="rect">
            <a:avLst/>
          </a:prstGeom>
          <a:noFill/>
          <a:ln w="9525">
            <a:noFill/>
            <a:miter lim="800000"/>
          </a:ln>
        </p:spPr>
        <p:txBody>
          <a:bodyPr vert="horz" wrap="square" lIns="91440" tIns="45720" rIns="91440" bIns="45720" numCol="1" anchor="ctr" anchorCtr="0" compatLnSpc="1"/>
          <a:lstStyle/>
          <a:p>
            <a:pPr lvl="0" algn="ctr" eaLnBrk="1" hangingPunct="1">
              <a:spcBef>
                <a:spcPct val="0"/>
              </a:spcBef>
              <a:buClrTx/>
              <a:buSzTx/>
            </a:pPr>
            <a:r>
              <a:rPr lang="en-US" altLang="en-US" sz="40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Everything is a File</a:t>
            </a:r>
            <a:endParaRPr kumimoji="0" lang="en-US" altLang="en-US" sz="4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Metadata Category Analysis</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5059" name="Rectangle 3"/>
          <p:cNvSpPr>
            <a:spLocks noGrp="1" noChangeArrowheads="1"/>
          </p:cNvSpPr>
          <p:nvPr>
            <p:ph type="body" idx="1"/>
          </p:nvPr>
        </p:nvSpPr>
        <p:spPr>
          <a:xfrm>
            <a:off x="152400" y="1371600"/>
            <a:ext cx="8655050" cy="4343400"/>
          </a:xfrm>
        </p:spPr>
        <p:txBody>
          <a:bodyPr/>
          <a:lstStyle/>
          <a:p>
            <a:pPr algn="just"/>
            <a:r>
              <a:rPr lang="en-US" dirty="0">
                <a:latin typeface="Times New Roman" pitchFamily="18" charset="0"/>
                <a:cs typeface="Times New Roman" pitchFamily="18" charset="0"/>
              </a:rPr>
              <a:t>Metadata is analyzed to learn more about a specific file or directory</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We first locate the MFT by first inspecting partition boot sector to find the starting cluster address of the MFT and then analyzing its first 1024 bytes (MFT entry 0 or $MFT), which stands for the MFT file itself.</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We then seek to the specific MFT entry</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Then we can process the entry’s attributes</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5" name="Octagon 4"/>
          <p:cNvSpPr/>
          <p:nvPr/>
        </p:nvSpPr>
        <p:spPr bwMode="auto">
          <a:xfrm>
            <a:off x="7162800" y="1977286"/>
            <a:ext cx="501650" cy="613514"/>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200" b="1" i="0" u="none" strike="noStrike" cap="none" normalizeH="0" baseline="0" dirty="0">
                <a:ln>
                  <a:noFill/>
                </a:ln>
                <a:solidFill>
                  <a:srgbClr val="C00000"/>
                </a:solidFill>
                <a:latin typeface="Times New Roman" pitchFamily="18" charset="0"/>
                <a:cs typeface="Times New Roman" pitchFamily="18" charset="0"/>
              </a:rPr>
              <a:t>1</a:t>
            </a:r>
            <a:endParaRPr kumimoji="0" lang="en-CA" sz="3200" b="1" i="0" u="none" strike="noStrike" cap="none" normalizeH="0" baseline="0" dirty="0">
              <a:ln>
                <a:noFill/>
              </a:ln>
              <a:solidFill>
                <a:srgbClr val="C00000"/>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7734300" y="1977286"/>
            <a:ext cx="1143000"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MFT</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2"/>
          <p:cNvSpPr txBox="1">
            <a:spLocks noChangeArrowheads="1"/>
          </p:cNvSpPr>
          <p:nvPr/>
        </p:nvSpPr>
        <p:spPr bwMode="auto">
          <a:xfrm>
            <a:off x="7150100" y="4381500"/>
            <a:ext cx="1993900"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MFT Entry</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Rectangle 2"/>
          <p:cNvSpPr txBox="1">
            <a:spLocks noChangeArrowheads="1"/>
          </p:cNvSpPr>
          <p:nvPr/>
        </p:nvSpPr>
        <p:spPr bwMode="auto">
          <a:xfrm>
            <a:off x="6019800" y="5657850"/>
            <a:ext cx="2971800" cy="74295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Parse out MFT Entry</a:t>
            </a:r>
            <a:endParaRPr lang="en-US"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Octagon 10"/>
          <p:cNvSpPr/>
          <p:nvPr/>
        </p:nvSpPr>
        <p:spPr bwMode="auto">
          <a:xfrm>
            <a:off x="6508750" y="4343400"/>
            <a:ext cx="501650" cy="613514"/>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200" b="1" i="0" u="none" strike="noStrike" cap="none" normalizeH="0" baseline="0" dirty="0">
                <a:ln>
                  <a:noFill/>
                </a:ln>
                <a:solidFill>
                  <a:srgbClr val="C00000"/>
                </a:solidFill>
                <a:latin typeface="Times New Roman" pitchFamily="18" charset="0"/>
                <a:cs typeface="Times New Roman" pitchFamily="18" charset="0"/>
              </a:rPr>
              <a:t>2</a:t>
            </a:r>
            <a:endParaRPr kumimoji="0" lang="en-CA" sz="3200" b="1" i="0" u="none" strike="noStrike" cap="none" normalizeH="0" baseline="0" dirty="0">
              <a:ln>
                <a:noFill/>
              </a:ln>
              <a:solidFill>
                <a:srgbClr val="C00000"/>
              </a:solidFill>
              <a:latin typeface="Times New Roman" pitchFamily="18" charset="0"/>
              <a:cs typeface="Times New Roman" pitchFamily="18" charset="0"/>
            </a:endParaRPr>
          </a:p>
        </p:txBody>
      </p:sp>
      <p:sp>
        <p:nvSpPr>
          <p:cNvPr id="12" name="Octagon 11"/>
          <p:cNvSpPr/>
          <p:nvPr/>
        </p:nvSpPr>
        <p:spPr bwMode="auto">
          <a:xfrm>
            <a:off x="5746750" y="5711086"/>
            <a:ext cx="501650" cy="613514"/>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3200" b="1" i="0" u="none" strike="noStrike" cap="none" normalizeH="0" baseline="0" dirty="0">
                <a:ln>
                  <a:noFill/>
                </a:ln>
                <a:solidFill>
                  <a:srgbClr val="C00000"/>
                </a:solidFill>
                <a:latin typeface="Times New Roman" pitchFamily="18" charset="0"/>
                <a:cs typeface="Times New Roman" pitchFamily="18" charset="0"/>
              </a:rPr>
              <a:t>2</a:t>
            </a:r>
            <a:endParaRPr kumimoji="0" lang="en-CA" sz="3200" b="1" i="0" u="none" strike="noStrike" cap="none" normalizeH="0" baseline="0" dirty="0">
              <a:ln>
                <a:noFill/>
              </a:ln>
              <a:solidFill>
                <a:srgbClr val="C00000"/>
              </a:solidFill>
              <a:latin typeface="Times New Roman" pitchFamily="18" charset="0"/>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228600"/>
            <a:ext cx="83058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Metadata Category Analysis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762000" y="1042792"/>
            <a:ext cx="8001000" cy="4495800"/>
          </a:xfrm>
          <a:prstGeom prst="rect">
            <a:avLst/>
          </a:prstGeom>
          <a:noFill/>
          <a:ln w="9525">
            <a:noFill/>
            <a:miter lim="800000"/>
            <a:headEnd/>
            <a:tailEnd/>
          </a:ln>
          <a:effectLst/>
        </p:spPr>
      </p:pic>
      <p:sp>
        <p:nvSpPr>
          <p:cNvPr id="6" name="Rectangle 2"/>
          <p:cNvSpPr txBox="1">
            <a:spLocks noChangeArrowheads="1"/>
          </p:cNvSpPr>
          <p:nvPr/>
        </p:nvSpPr>
        <p:spPr bwMode="auto">
          <a:xfrm>
            <a:off x="609600" y="5334000"/>
            <a:ext cx="7772400" cy="1447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altLang="en-US" sz="2800"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The MFT entry for a basic file with the attributes lengths given to show how an entry is processed</a:t>
            </a:r>
            <a:endParaRPr kumimoji="0" lang="en-US"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7" name="Picture 4" descr="http://www.livetut.com/wp-content/uploads/2011/08/Check_Mark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877" y="3595677"/>
            <a:ext cx="519123" cy="519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livetut.com/wp-content/uploads/2011/08/Check_Mark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2539669"/>
            <a:ext cx="519123" cy="5191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livetut.com/wp-content/uploads/2011/08/Check_Mark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5088" y="2608915"/>
            <a:ext cx="519123" cy="519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2050" name="Picture 2"/>
          <p:cNvPicPr>
            <a:picLocks noChangeAspect="1" noChangeArrowheads="1"/>
          </p:cNvPicPr>
          <p:nvPr/>
        </p:nvPicPr>
        <p:blipFill>
          <a:blip r:embed="rId1"/>
          <a:srcRect/>
          <a:stretch>
            <a:fillRect/>
          </a:stretch>
        </p:blipFill>
        <p:spPr bwMode="auto">
          <a:xfrm>
            <a:off x="381000" y="1143000"/>
            <a:ext cx="8382000" cy="4843463"/>
          </a:xfrm>
          <a:prstGeom prst="rect">
            <a:avLst/>
          </a:prstGeom>
          <a:noFill/>
          <a:ln w="9525">
            <a:noFill/>
            <a:miter lim="800000"/>
            <a:headEnd/>
            <a:tailEnd/>
          </a:ln>
        </p:spPr>
      </p:pic>
      <p:cxnSp>
        <p:nvCxnSpPr>
          <p:cNvPr id="7" name="Straight Connector 6"/>
          <p:cNvCxnSpPr/>
          <p:nvPr/>
        </p:nvCxnSpPr>
        <p:spPr bwMode="auto">
          <a:xfrm>
            <a:off x="1374973" y="1905000"/>
            <a:ext cx="834827" cy="1588"/>
          </a:xfrm>
          <a:prstGeom prst="line">
            <a:avLst/>
          </a:prstGeom>
          <a:noFill/>
          <a:ln w="79375" cap="flat" cmpd="sng" algn="ctr">
            <a:solidFill>
              <a:srgbClr val="FF0000"/>
            </a:solidFill>
            <a:prstDash val="solid"/>
            <a:round/>
            <a:headEnd type="none" w="med" len="med"/>
            <a:tailEnd type="none" w="med" len="med"/>
          </a:ln>
          <a:effectLst/>
        </p:spPr>
      </p:cxnSp>
      <p:sp>
        <p:nvSpPr>
          <p:cNvPr id="15" name="Text Box 139"/>
          <p:cNvSpPr txBox="1">
            <a:spLocks noChangeArrowheads="1"/>
          </p:cNvSpPr>
          <p:nvPr/>
        </p:nvSpPr>
        <p:spPr bwMode="auto">
          <a:xfrm>
            <a:off x="2362200" y="76200"/>
            <a:ext cx="1524000"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Signature (“file”)</a:t>
            </a:r>
            <a:endParaRPr lang="en-US" sz="2000" dirty="0">
              <a:latin typeface="Times New Roman" pitchFamily="18" charset="0"/>
              <a:cs typeface="Times New Roman" pitchFamily="18" charset="0"/>
            </a:endParaRPr>
          </a:p>
        </p:txBody>
      </p:sp>
      <p:cxnSp>
        <p:nvCxnSpPr>
          <p:cNvPr id="16" name="Straight Connector 15"/>
          <p:cNvCxnSpPr/>
          <p:nvPr/>
        </p:nvCxnSpPr>
        <p:spPr bwMode="auto">
          <a:xfrm rot="10800000" flipV="1">
            <a:off x="1828801" y="762000"/>
            <a:ext cx="1311077" cy="911454"/>
          </a:xfrm>
          <a:prstGeom prst="line">
            <a:avLst/>
          </a:prstGeom>
          <a:noFill/>
          <a:ln w="60325" cap="flat" cmpd="sng" algn="ctr">
            <a:solidFill>
              <a:srgbClr val="FF0000"/>
            </a:solidFill>
            <a:prstDash val="solid"/>
            <a:round/>
            <a:headEnd type="none" w="med" len="med"/>
            <a:tailEnd type="triangle" w="med" len="med"/>
          </a:ln>
          <a:effectLst/>
        </p:spPr>
      </p:cxnSp>
      <p:cxnSp>
        <p:nvCxnSpPr>
          <p:cNvPr id="18" name="Straight Connector 17"/>
          <p:cNvCxnSpPr/>
          <p:nvPr/>
        </p:nvCxnSpPr>
        <p:spPr bwMode="auto">
          <a:xfrm>
            <a:off x="2346523" y="2133600"/>
            <a:ext cx="396677" cy="1588"/>
          </a:xfrm>
          <a:prstGeom prst="line">
            <a:avLst/>
          </a:prstGeom>
          <a:noFill/>
          <a:ln w="79375" cap="flat" cmpd="sng" algn="ctr">
            <a:solidFill>
              <a:srgbClr val="FF0000"/>
            </a:solidFill>
            <a:prstDash val="solid"/>
            <a:round/>
            <a:headEnd type="none" w="med" len="med"/>
            <a:tailEnd type="none" w="med" len="med"/>
          </a:ln>
          <a:effectLst/>
        </p:spPr>
      </p:cxnSp>
      <p:sp>
        <p:nvSpPr>
          <p:cNvPr id="20" name="Text Box 139"/>
          <p:cNvSpPr txBox="1">
            <a:spLocks noChangeArrowheads="1"/>
          </p:cNvSpPr>
          <p:nvPr/>
        </p:nvSpPr>
        <p:spPr bwMode="auto">
          <a:xfrm>
            <a:off x="4114800" y="304800"/>
            <a:ext cx="2088754" cy="707886"/>
          </a:xfrm>
          <a:prstGeom prst="rect">
            <a:avLst/>
          </a:prstGeom>
          <a:no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Offset to first attribute = 56</a:t>
            </a:r>
            <a:endParaRPr lang="en-US" sz="2000" dirty="0">
              <a:latin typeface="Times New Roman" pitchFamily="18" charset="0"/>
              <a:cs typeface="Times New Roman" pitchFamily="18" charset="0"/>
            </a:endParaRPr>
          </a:p>
        </p:txBody>
      </p:sp>
      <p:cxnSp>
        <p:nvCxnSpPr>
          <p:cNvPr id="22" name="Straight Connector 21"/>
          <p:cNvCxnSpPr/>
          <p:nvPr/>
        </p:nvCxnSpPr>
        <p:spPr bwMode="auto">
          <a:xfrm flipH="1">
            <a:off x="2743200" y="993547"/>
            <a:ext cx="2575124" cy="1063853"/>
          </a:xfrm>
          <a:prstGeom prst="line">
            <a:avLst/>
          </a:prstGeom>
          <a:noFill/>
          <a:ln w="47625" cap="flat" cmpd="sng" algn="ctr">
            <a:solidFill>
              <a:srgbClr val="FF0000"/>
            </a:solidFill>
            <a:prstDash val="solid"/>
            <a:round/>
            <a:headEnd type="none" w="med" len="med"/>
            <a:tailEnd type="triangle" w="med" len="med"/>
          </a:ln>
          <a:effectLst/>
        </p:spPr>
      </p:cxnSp>
      <p:cxnSp>
        <p:nvCxnSpPr>
          <p:cNvPr id="23" name="Straight Connector 22"/>
          <p:cNvCxnSpPr/>
          <p:nvPr/>
        </p:nvCxnSpPr>
        <p:spPr bwMode="auto">
          <a:xfrm>
            <a:off x="3356173" y="2589212"/>
            <a:ext cx="834827" cy="1588"/>
          </a:xfrm>
          <a:prstGeom prst="line">
            <a:avLst/>
          </a:prstGeom>
          <a:noFill/>
          <a:ln w="79375" cap="flat" cmpd="sng" algn="ctr">
            <a:solidFill>
              <a:srgbClr val="FF0000"/>
            </a:solidFill>
            <a:prstDash val="solid"/>
            <a:round/>
            <a:headEnd type="none" w="med" len="med"/>
            <a:tailEnd type="none" w="med" len="med"/>
          </a:ln>
          <a:effectLst/>
        </p:spPr>
      </p:cxnSp>
      <p:cxnSp>
        <p:nvCxnSpPr>
          <p:cNvPr id="24" name="Straight Connector 23"/>
          <p:cNvCxnSpPr/>
          <p:nvPr/>
        </p:nvCxnSpPr>
        <p:spPr bwMode="auto">
          <a:xfrm>
            <a:off x="4343400" y="2590800"/>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25" name="Text Box 139"/>
          <p:cNvSpPr txBox="1">
            <a:spLocks noChangeArrowheads="1"/>
          </p:cNvSpPr>
          <p:nvPr/>
        </p:nvSpPr>
        <p:spPr bwMode="auto">
          <a:xfrm>
            <a:off x="5813623" y="2057400"/>
            <a:ext cx="3092846"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first attribute = Type: 16, length: 96</a:t>
            </a:r>
            <a:endParaRPr lang="en-US" sz="2000" dirty="0">
              <a:latin typeface="Times New Roman" pitchFamily="18" charset="0"/>
              <a:cs typeface="Times New Roman" pitchFamily="18" charset="0"/>
            </a:endParaRPr>
          </a:p>
        </p:txBody>
      </p:sp>
      <p:cxnSp>
        <p:nvCxnSpPr>
          <p:cNvPr id="26" name="Straight Connector 25"/>
          <p:cNvCxnSpPr/>
          <p:nvPr/>
        </p:nvCxnSpPr>
        <p:spPr bwMode="auto">
          <a:xfrm rot="10800000" flipV="1">
            <a:off x="5178227" y="2437044"/>
            <a:ext cx="635396" cy="152167"/>
          </a:xfrm>
          <a:prstGeom prst="line">
            <a:avLst/>
          </a:prstGeom>
          <a:noFill/>
          <a:ln w="79375" cap="flat" cmpd="sng" algn="ctr">
            <a:solidFill>
              <a:srgbClr val="FF0000"/>
            </a:solidFill>
            <a:prstDash val="solid"/>
            <a:round/>
            <a:headEnd type="none" w="med" len="med"/>
            <a:tailEnd type="triangle" w="med" len="med"/>
          </a:ln>
          <a:effectLst/>
        </p:spPr>
      </p:cxnSp>
      <p:cxnSp>
        <p:nvCxnSpPr>
          <p:cNvPr id="29" name="Straight Connector 28"/>
          <p:cNvCxnSpPr/>
          <p:nvPr/>
        </p:nvCxnSpPr>
        <p:spPr bwMode="auto">
          <a:xfrm>
            <a:off x="3352800" y="4037012"/>
            <a:ext cx="834827" cy="1588"/>
          </a:xfrm>
          <a:prstGeom prst="line">
            <a:avLst/>
          </a:prstGeom>
          <a:noFill/>
          <a:ln w="79375" cap="flat" cmpd="sng" algn="ctr">
            <a:solidFill>
              <a:srgbClr val="FF0000"/>
            </a:solidFill>
            <a:prstDash val="solid"/>
            <a:round/>
            <a:headEnd type="none" w="med" len="med"/>
            <a:tailEnd type="none" w="med" len="med"/>
          </a:ln>
          <a:effectLst/>
        </p:spPr>
      </p:cxnSp>
      <p:cxnSp>
        <p:nvCxnSpPr>
          <p:cNvPr id="30" name="Straight Connector 29"/>
          <p:cNvCxnSpPr/>
          <p:nvPr/>
        </p:nvCxnSpPr>
        <p:spPr bwMode="auto">
          <a:xfrm>
            <a:off x="4343400" y="4037012"/>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31" name="Text Box 139"/>
          <p:cNvSpPr txBox="1">
            <a:spLocks noChangeArrowheads="1"/>
          </p:cNvSpPr>
          <p:nvPr/>
        </p:nvSpPr>
        <p:spPr bwMode="auto">
          <a:xfrm>
            <a:off x="5715000" y="3505200"/>
            <a:ext cx="3092846"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second attribute = Type: 48, length: 104</a:t>
            </a:r>
            <a:endParaRPr lang="en-US" sz="2000" dirty="0">
              <a:latin typeface="Times New Roman" pitchFamily="18" charset="0"/>
              <a:cs typeface="Times New Roman" pitchFamily="18" charset="0"/>
            </a:endParaRPr>
          </a:p>
        </p:txBody>
      </p:sp>
      <p:cxnSp>
        <p:nvCxnSpPr>
          <p:cNvPr id="32" name="Straight Connector 31"/>
          <p:cNvCxnSpPr>
            <a:stCxn id="31" idx="1"/>
          </p:cNvCxnSpPr>
          <p:nvPr/>
        </p:nvCxnSpPr>
        <p:spPr bwMode="auto">
          <a:xfrm rot="10800000" flipV="1">
            <a:off x="5181602" y="3859143"/>
            <a:ext cx="533399" cy="103024"/>
          </a:xfrm>
          <a:prstGeom prst="line">
            <a:avLst/>
          </a:prstGeom>
          <a:noFill/>
          <a:ln w="79375" cap="flat" cmpd="sng" algn="ctr">
            <a:solidFill>
              <a:srgbClr val="FF0000"/>
            </a:solidFill>
            <a:prstDash val="solid"/>
            <a:round/>
            <a:headEnd type="none" w="med" len="med"/>
            <a:tailEnd type="triangle" w="med" len="med"/>
          </a:ln>
          <a:effectLst/>
        </p:spPr>
      </p:cxnSp>
      <p:cxnSp>
        <p:nvCxnSpPr>
          <p:cNvPr id="33" name="Straight Connector 32"/>
          <p:cNvCxnSpPr/>
          <p:nvPr/>
        </p:nvCxnSpPr>
        <p:spPr bwMode="auto">
          <a:xfrm>
            <a:off x="1371600" y="5694362"/>
            <a:ext cx="834827" cy="1588"/>
          </a:xfrm>
          <a:prstGeom prst="line">
            <a:avLst/>
          </a:prstGeom>
          <a:noFill/>
          <a:ln w="79375" cap="flat" cmpd="sng" algn="ctr">
            <a:solidFill>
              <a:srgbClr val="FF0000"/>
            </a:solidFill>
            <a:prstDash val="solid"/>
            <a:round/>
            <a:headEnd type="none" w="med" len="med"/>
            <a:tailEnd type="none" w="med" len="med"/>
          </a:ln>
          <a:effectLst/>
        </p:spPr>
      </p:cxnSp>
      <p:cxnSp>
        <p:nvCxnSpPr>
          <p:cNvPr id="37" name="Straight Connector 36"/>
          <p:cNvCxnSpPr/>
          <p:nvPr/>
        </p:nvCxnSpPr>
        <p:spPr bwMode="auto">
          <a:xfrm>
            <a:off x="2362200" y="5694362"/>
            <a:ext cx="834827" cy="1588"/>
          </a:xfrm>
          <a:prstGeom prst="line">
            <a:avLst/>
          </a:prstGeom>
          <a:noFill/>
          <a:ln w="79375" cap="flat" cmpd="sng" algn="ctr">
            <a:solidFill>
              <a:schemeClr val="accent2"/>
            </a:solidFill>
            <a:prstDash val="solid"/>
            <a:round/>
            <a:headEnd type="none" w="med" len="med"/>
            <a:tailEnd type="none" w="med" len="med"/>
          </a:ln>
          <a:effectLst/>
        </p:spPr>
      </p:cxnSp>
      <p:sp>
        <p:nvSpPr>
          <p:cNvPr id="40" name="Text Box 139"/>
          <p:cNvSpPr txBox="1">
            <a:spLocks noChangeArrowheads="1"/>
          </p:cNvSpPr>
          <p:nvPr/>
        </p:nvSpPr>
        <p:spPr bwMode="auto">
          <a:xfrm>
            <a:off x="3101778" y="6046857"/>
            <a:ext cx="3092846" cy="707886"/>
          </a:xfrm>
          <a:prstGeom prst="rect">
            <a:avLst/>
          </a:prstGeom>
          <a:solidFill>
            <a:schemeClr val="bg1"/>
          </a:solidFill>
          <a:ln w="53975" cap="sq">
            <a:solidFill>
              <a:srgbClr val="FF0000"/>
            </a:solidFill>
            <a:miter lim="800000"/>
            <a:headEnd type="none" w="sm" len="sm"/>
            <a:tailEnd type="none" w="sm" len="sm"/>
          </a:ln>
        </p:spPr>
        <p:txBody>
          <a:bodyPr wrap="square">
            <a:spAutoFit/>
          </a:bodyPr>
          <a:lstStyle/>
          <a:p>
            <a:pPr algn="ctr"/>
            <a:r>
              <a:rPr lang="en-US" sz="2000" dirty="0">
                <a:latin typeface="Times New Roman" pitchFamily="18" charset="0"/>
                <a:cs typeface="Times New Roman" pitchFamily="18" charset="0"/>
              </a:rPr>
              <a:t>third attribute = Type: 128, length: 72</a:t>
            </a:r>
            <a:endParaRPr lang="en-US" sz="2000" dirty="0">
              <a:latin typeface="Times New Roman" pitchFamily="18" charset="0"/>
              <a:cs typeface="Times New Roman" pitchFamily="18" charset="0"/>
            </a:endParaRPr>
          </a:p>
        </p:txBody>
      </p:sp>
      <p:cxnSp>
        <p:nvCxnSpPr>
          <p:cNvPr id="41" name="Straight Connector 40"/>
          <p:cNvCxnSpPr/>
          <p:nvPr/>
        </p:nvCxnSpPr>
        <p:spPr bwMode="auto">
          <a:xfrm flipH="1" flipV="1">
            <a:off x="1789013" y="5694362"/>
            <a:ext cx="1258988" cy="603413"/>
          </a:xfrm>
          <a:prstGeom prst="line">
            <a:avLst/>
          </a:prstGeom>
          <a:noFill/>
          <a:ln w="79375" cap="flat" cmpd="sng" algn="ctr">
            <a:solidFill>
              <a:srgbClr val="FF0000"/>
            </a:solidFill>
            <a:prstDash val="solid"/>
            <a:round/>
            <a:headEnd type="none" w="med" len="med"/>
            <a:tailEnd type="triangle" w="med" len="med"/>
          </a:ln>
          <a:effectLst/>
        </p:spPr>
      </p:cxnSp>
      <p:pic>
        <p:nvPicPr>
          <p:cNvPr id="3" name="Picture 2" descr="http://eatonathleticboosterclub.com/wp-content/uploads/2012/08/bingo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1541" y="6203040"/>
            <a:ext cx="1484605" cy="3955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43" y="381000"/>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33400" y="76200"/>
            <a:ext cx="7772400" cy="9144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Filename Category</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6083" name="Rectangle 3"/>
          <p:cNvSpPr>
            <a:spLocks noGrp="1" noChangeArrowheads="1"/>
          </p:cNvSpPr>
          <p:nvPr>
            <p:ph type="body" idx="1"/>
          </p:nvPr>
        </p:nvSpPr>
        <p:spPr>
          <a:xfrm>
            <a:off x="304800" y="989556"/>
            <a:ext cx="7791450" cy="609600"/>
          </a:xfrm>
        </p:spPr>
        <p:txBody>
          <a:bodyPr/>
          <a:lstStyle/>
          <a:p>
            <a:r>
              <a:rPr lang="en-US" sz="3200" dirty="0">
                <a:latin typeface="Times New Roman" pitchFamily="18" charset="0"/>
                <a:cs typeface="Times New Roman" pitchFamily="18" charset="0"/>
              </a:rPr>
              <a:t>Issue: linking </a:t>
            </a:r>
            <a:r>
              <a:rPr lang="en-US" sz="3200" b="1" dirty="0">
                <a:latin typeface="Times New Roman" pitchFamily="18" charset="0"/>
                <a:cs typeface="Times New Roman" pitchFamily="18" charset="0"/>
              </a:rPr>
              <a:t>a file name</a:t>
            </a:r>
            <a:r>
              <a:rPr lang="en-US" sz="3200" dirty="0">
                <a:latin typeface="Times New Roman" pitchFamily="18" charset="0"/>
                <a:cs typeface="Times New Roman" pitchFamily="18" charset="0"/>
              </a:rPr>
              <a:t> with its contents</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7" name="Picture 2"/>
          <p:cNvPicPr>
            <a:picLocks noChangeAspect="1" noChangeArrowheads="1"/>
          </p:cNvPicPr>
          <p:nvPr/>
        </p:nvPicPr>
        <p:blipFill>
          <a:blip r:embed="rId1"/>
          <a:srcRect/>
          <a:stretch>
            <a:fillRect/>
          </a:stretch>
        </p:blipFill>
        <p:spPr bwMode="auto">
          <a:xfrm>
            <a:off x="1374775" y="2191960"/>
            <a:ext cx="6394450" cy="3593072"/>
          </a:xfrm>
          <a:prstGeom prst="rect">
            <a:avLst/>
          </a:prstGeom>
          <a:noFill/>
          <a:ln w="9525">
            <a:noFill/>
            <a:miter lim="800000"/>
            <a:headEnd/>
            <a:tailEnd/>
          </a:ln>
          <a:effectLst/>
        </p:spPr>
      </p:pic>
      <p:sp>
        <p:nvSpPr>
          <p:cNvPr id="8" name="Text Box 139"/>
          <p:cNvSpPr txBox="1">
            <a:spLocks noChangeArrowheads="1"/>
          </p:cNvSpPr>
          <p:nvPr/>
        </p:nvSpPr>
        <p:spPr bwMode="auto">
          <a:xfrm>
            <a:off x="3629024" y="3505200"/>
            <a:ext cx="1704976" cy="1369512"/>
          </a:xfrm>
          <a:prstGeom prst="rect">
            <a:avLst/>
          </a:prstGeom>
          <a:noFill/>
          <a:ln w="53975" cap="sq">
            <a:solidFill>
              <a:srgbClr val="FF0000"/>
            </a:solidFill>
            <a:miter lim="800000"/>
            <a:headEnd type="none" w="sm" len="sm"/>
            <a:tailEnd type="none" w="sm" len="sm"/>
          </a:ln>
        </p:spPr>
        <p:txBody>
          <a:bodyPr wrap="square">
            <a:spAutoFit/>
          </a:bodyPr>
          <a:lstStyle/>
          <a:p>
            <a:pPr algn="ctr"/>
            <a:endParaRPr lang="en-US" sz="2000" dirty="0">
              <a:latin typeface="Times New Roman" pitchFamily="18" charset="0"/>
              <a:cs typeface="Times New Roman" pitchFamily="18" charset="0"/>
            </a:endParaRPr>
          </a:p>
        </p:txBody>
      </p:sp>
      <p:pic>
        <p:nvPicPr>
          <p:cNvPr id="9" name="Picture 2" descr="https://www.expresscertifications.com/ISC2/Images/Features/Focus.jpg"/>
          <p:cNvPicPr>
            <a:picLocks noChangeAspect="1" noChangeArrowheads="1"/>
          </p:cNvPicPr>
          <p:nvPr/>
        </p:nvPicPr>
        <p:blipFill>
          <a:blip r:embed="rId2"/>
          <a:srcRect/>
          <a:stretch>
            <a:fillRect/>
          </a:stretch>
        </p:blipFill>
        <p:spPr bwMode="auto">
          <a:xfrm>
            <a:off x="5334000" y="5562401"/>
            <a:ext cx="1066800" cy="1171575"/>
          </a:xfrm>
          <a:prstGeom prst="rect">
            <a:avLst/>
          </a:prstGeom>
          <a:noFill/>
          <a:ln w="9525">
            <a:noFill/>
            <a:miter lim="800000"/>
            <a:headEnd/>
            <a:tailEnd/>
          </a:ln>
        </p:spPr>
      </p:pic>
      <p:cxnSp>
        <p:nvCxnSpPr>
          <p:cNvPr id="15" name="Straight Connector 6"/>
          <p:cNvCxnSpPr>
            <a:cxnSpLocks noChangeShapeType="1"/>
            <a:endCxn id="9" idx="0"/>
          </p:cNvCxnSpPr>
          <p:nvPr/>
        </p:nvCxnSpPr>
        <p:spPr bwMode="auto">
          <a:xfrm>
            <a:off x="4876800" y="4495800"/>
            <a:ext cx="990600" cy="1066601"/>
          </a:xfrm>
          <a:prstGeom prst="line">
            <a:avLst/>
          </a:prstGeom>
          <a:noFill/>
          <a:ln w="66675" algn="ctr">
            <a:solidFill>
              <a:srgbClr val="FF0000"/>
            </a:solidFill>
            <a:round/>
            <a:head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2"/>
          <p:cNvSpPr>
            <a:spLocks noGrp="1" noChangeArrowheads="1"/>
          </p:cNvSpPr>
          <p:nvPr>
            <p:ph type="title"/>
          </p:nvPr>
        </p:nvSpPr>
        <p:spPr>
          <a:xfrm>
            <a:off x="685800" y="790705"/>
            <a:ext cx="7772400" cy="6096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Filename Lookup</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6" name="Picture 4" descr="http://grok.lsu.edu/Image/17264.b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531" y="2438400"/>
            <a:ext cx="5550243" cy="4191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a:off x="2443531" y="3429000"/>
            <a:ext cx="609600" cy="685800"/>
          </a:xfrm>
          <a:prstGeom prst="line">
            <a:avLst/>
          </a:prstGeom>
          <a:noFill/>
          <a:ln w="53975" cap="flat" cmpd="sng" algn="ctr">
            <a:solidFill>
              <a:schemeClr val="accent2"/>
            </a:solidFill>
            <a:prstDash val="solid"/>
            <a:round/>
            <a:headEnd type="none" w="med" len="med"/>
            <a:tailEnd type="triangle" w="med" len="med"/>
          </a:ln>
          <a:effectLst/>
        </p:spPr>
      </p:cxnSp>
      <p:sp>
        <p:nvSpPr>
          <p:cNvPr id="11" name="Rectangle 10"/>
          <p:cNvSpPr>
            <a:spLocks noChangeArrowheads="1"/>
          </p:cNvSpPr>
          <p:nvPr/>
        </p:nvSpPr>
        <p:spPr bwMode="auto">
          <a:xfrm>
            <a:off x="533400" y="2971800"/>
            <a:ext cx="4183774" cy="457200"/>
          </a:xfrm>
          <a:prstGeom prst="rect">
            <a:avLst/>
          </a:prstGeom>
          <a:solidFill>
            <a:schemeClr val="accent1"/>
          </a:solidFill>
          <a:ln w="9525">
            <a:solidFill>
              <a:schemeClr val="tx1"/>
            </a:solidFill>
            <a:miter lim="800000"/>
          </a:ln>
        </p:spPr>
        <p:txBody>
          <a:bodyPr wrap="none" anchor="ctr"/>
          <a:lstStyle/>
          <a:p>
            <a:pPr algn="ctr"/>
            <a:r>
              <a:rPr lang="en-US" sz="2000" b="1" dirty="0">
                <a:effectLst>
                  <a:outerShdw blurRad="38100" dist="38100" dir="2700000" algn="tl">
                    <a:srgbClr val="000000">
                      <a:alpha val="43137"/>
                    </a:srgbClr>
                  </a:outerShdw>
                </a:effectLst>
                <a:latin typeface="Times New Roman" pitchFamily="18" charset="0"/>
                <a:cs typeface="Times New Roman" pitchFamily="18" charset="0"/>
              </a:rPr>
              <a:t>C:\Windows\Tasks\ABC.TXT</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293687"/>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5867400" y="1451191"/>
            <a:ext cx="3105150" cy="8382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Filename Lookup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9155" name="Rectangle 3"/>
          <p:cNvSpPr>
            <a:spLocks noGrp="1" noChangeArrowheads="1"/>
          </p:cNvSpPr>
          <p:nvPr>
            <p:ph type="body" idx="1"/>
          </p:nvPr>
        </p:nvSpPr>
        <p:spPr>
          <a:xfrm>
            <a:off x="533400" y="1371600"/>
            <a:ext cx="7772400" cy="4876800"/>
          </a:xfrm>
        </p:spPr>
        <p:txBody>
          <a:bodyPr/>
          <a:lstStyle/>
          <a:p>
            <a:pPr marL="0" indent="0" algn="just">
              <a:buFont typeface="Wingdings" panose="05000000000000000000" pitchFamily="2" charset="2"/>
              <a:buNone/>
            </a:pPr>
            <a:r>
              <a:rPr lang="en-US" dirty="0">
                <a:latin typeface="Times New Roman" pitchFamily="18" charset="0"/>
                <a:cs typeface="Times New Roman" pitchFamily="18" charset="0"/>
              </a:rPr>
              <a:t>The operating system starts a search for a filename starting from the </a:t>
            </a:r>
            <a:r>
              <a:rPr lang="en-US" i="1" dirty="0">
                <a:latin typeface="Times New Roman" pitchFamily="18" charset="0"/>
                <a:cs typeface="Times New Roman" pitchFamily="18" charset="0"/>
              </a:rPr>
              <a:t>root </a:t>
            </a:r>
            <a:r>
              <a:rPr lang="en-US" dirty="0">
                <a:latin typeface="Times New Roman" pitchFamily="18" charset="0"/>
                <a:cs typeface="Times New Roman" pitchFamily="18" charset="0"/>
              </a:rPr>
              <a:t>directory in NTFS volume labelled C:</a:t>
            </a:r>
            <a:endParaRPr lang="en-US" i="1" dirty="0">
              <a:latin typeface="Times New Roman" pitchFamily="18" charset="0"/>
              <a:cs typeface="Times New Roman" pitchFamily="18" charset="0"/>
            </a:endParaRPr>
          </a:p>
        </p:txBody>
      </p:sp>
      <p:sp>
        <p:nvSpPr>
          <p:cNvPr id="49156" name="Rectangle 4"/>
          <p:cNvSpPr>
            <a:spLocks noChangeArrowheads="1"/>
          </p:cNvSpPr>
          <p:nvPr/>
        </p:nvSpPr>
        <p:spPr bwMode="auto">
          <a:xfrm>
            <a:off x="990600" y="3429000"/>
            <a:ext cx="990600" cy="304800"/>
          </a:xfrm>
          <a:prstGeom prst="rect">
            <a:avLst/>
          </a:prstGeom>
          <a:solidFill>
            <a:schemeClr val="accent1"/>
          </a:solidFill>
          <a:ln w="9525">
            <a:solidFill>
              <a:schemeClr val="tx1"/>
            </a:solidFill>
            <a:miter lim="800000"/>
          </a:ln>
        </p:spPr>
        <p:txBody>
          <a:bodyPr wrap="none" anchor="ctr"/>
          <a:lstStyle/>
          <a:p>
            <a:r>
              <a:rPr lang="en-US" dirty="0">
                <a:latin typeface="Times New Roman" pitchFamily="18" charset="0"/>
                <a:cs typeface="Times New Roman" pitchFamily="18" charset="0"/>
              </a:rPr>
              <a:t>C:</a:t>
            </a:r>
            <a:endParaRPr lang="en-US" dirty="0">
              <a:latin typeface="Times New Roman" pitchFamily="18" charset="0"/>
              <a:cs typeface="Times New Roman" pitchFamily="18" charset="0"/>
            </a:endParaRPr>
          </a:p>
        </p:txBody>
      </p:sp>
      <p:sp>
        <p:nvSpPr>
          <p:cNvPr id="49157" name="Rectangle 5"/>
          <p:cNvSpPr>
            <a:spLocks noChangeArrowheads="1"/>
          </p:cNvSpPr>
          <p:nvPr/>
        </p:nvSpPr>
        <p:spPr bwMode="auto">
          <a:xfrm>
            <a:off x="990600" y="3733800"/>
            <a:ext cx="990600" cy="304800"/>
          </a:xfrm>
          <a:prstGeom prst="rect">
            <a:avLst/>
          </a:prstGeom>
          <a:solidFill>
            <a:schemeClr val="accent1"/>
          </a:solidFill>
          <a:ln w="9525">
            <a:solidFill>
              <a:schemeClr val="tx1"/>
            </a:solidFill>
            <a:miter lim="800000"/>
          </a:ln>
        </p:spPr>
        <p:txBody>
          <a:bodyPr wrap="none" anchor="ctr"/>
          <a:lstStyle/>
          <a:p>
            <a:r>
              <a:rPr lang="en-US" dirty="0">
                <a:latin typeface="Times New Roman" pitchFamily="18" charset="0"/>
                <a:cs typeface="Times New Roman" pitchFamily="18" charset="0"/>
              </a:rPr>
              <a:t>D:</a:t>
            </a:r>
            <a:endParaRPr lang="en-US" dirty="0">
              <a:latin typeface="Times New Roman" pitchFamily="18" charset="0"/>
              <a:cs typeface="Times New Roman" pitchFamily="18" charset="0"/>
            </a:endParaRPr>
          </a:p>
        </p:txBody>
      </p:sp>
      <p:sp>
        <p:nvSpPr>
          <p:cNvPr id="49158" name="Text Box 6"/>
          <p:cNvSpPr txBox="1">
            <a:spLocks noChangeArrowheads="1"/>
          </p:cNvSpPr>
          <p:nvPr/>
        </p:nvSpPr>
        <p:spPr bwMode="auto">
          <a:xfrm>
            <a:off x="822325" y="2960688"/>
            <a:ext cx="1362874" cy="461665"/>
          </a:xfrm>
          <a:prstGeom prst="rect">
            <a:avLst/>
          </a:prstGeom>
          <a:noFill/>
          <a:ln w="9525">
            <a:noFill/>
            <a:miter lim="800000"/>
          </a:ln>
        </p:spPr>
        <p:txBody>
          <a:bodyPr wrap="none">
            <a:spAutoFit/>
          </a:bodyPr>
          <a:lstStyle/>
          <a:p>
            <a:r>
              <a:rPr lang="en-US" dirty="0">
                <a:latin typeface="Times New Roman" pitchFamily="18" charset="0"/>
                <a:cs typeface="Times New Roman" pitchFamily="18" charset="0"/>
              </a:rPr>
              <a:t>Directory</a:t>
            </a:r>
            <a:endParaRPr lang="en-US" dirty="0">
              <a:latin typeface="Times New Roman" pitchFamily="18" charset="0"/>
              <a:cs typeface="Times New Roman" pitchFamily="18" charset="0"/>
            </a:endParaRPr>
          </a:p>
        </p:txBody>
      </p:sp>
      <p:sp>
        <p:nvSpPr>
          <p:cNvPr id="49159" name="Text Box 9"/>
          <p:cNvSpPr txBox="1">
            <a:spLocks noChangeArrowheads="1"/>
          </p:cNvSpPr>
          <p:nvPr/>
        </p:nvSpPr>
        <p:spPr bwMode="auto">
          <a:xfrm>
            <a:off x="1470025" y="3878263"/>
            <a:ext cx="184150" cy="336550"/>
          </a:xfrm>
          <a:prstGeom prst="rect">
            <a:avLst/>
          </a:prstGeom>
          <a:noFill/>
          <a:ln w="9525">
            <a:noFill/>
            <a:miter lim="800000"/>
          </a:ln>
        </p:spPr>
        <p:txBody>
          <a:bodyPr>
            <a:spAutoFit/>
          </a:bodyPr>
          <a:lstStyle/>
          <a:p>
            <a:pPr>
              <a:spcBef>
                <a:spcPct val="50000"/>
              </a:spcBef>
            </a:pPr>
            <a:endParaRPr lang="en-US"/>
          </a:p>
        </p:txBody>
      </p:sp>
      <p:sp>
        <p:nvSpPr>
          <p:cNvPr id="49160" name="Text Box 10"/>
          <p:cNvSpPr txBox="1">
            <a:spLocks noChangeArrowheads="1"/>
          </p:cNvSpPr>
          <p:nvPr/>
        </p:nvSpPr>
        <p:spPr bwMode="auto">
          <a:xfrm>
            <a:off x="1431925" y="3646488"/>
            <a:ext cx="184150" cy="336550"/>
          </a:xfrm>
          <a:prstGeom prst="rect">
            <a:avLst/>
          </a:prstGeom>
          <a:noFill/>
          <a:ln w="9525">
            <a:noFill/>
            <a:miter lim="800000"/>
          </a:ln>
        </p:spPr>
        <p:txBody>
          <a:bodyPr wrap="none">
            <a:spAutoFit/>
          </a:bodyPr>
          <a:lstStyle/>
          <a:p>
            <a:endParaRPr lang="en-US"/>
          </a:p>
        </p:txBody>
      </p:sp>
      <p:sp>
        <p:nvSpPr>
          <p:cNvPr id="49161" name="Rectangle 13"/>
          <p:cNvSpPr>
            <a:spLocks noChangeArrowheads="1"/>
          </p:cNvSpPr>
          <p:nvPr/>
        </p:nvSpPr>
        <p:spPr bwMode="auto">
          <a:xfrm>
            <a:off x="2743200" y="3429000"/>
            <a:ext cx="11430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9162" name="Text Box 14"/>
          <p:cNvSpPr txBox="1">
            <a:spLocks noChangeArrowheads="1"/>
          </p:cNvSpPr>
          <p:nvPr/>
        </p:nvSpPr>
        <p:spPr bwMode="auto">
          <a:xfrm>
            <a:off x="2727325" y="2960688"/>
            <a:ext cx="1260281" cy="461665"/>
          </a:xfrm>
          <a:prstGeom prst="rect">
            <a:avLst/>
          </a:prstGeom>
          <a:noFill/>
          <a:ln w="9525">
            <a:noFill/>
            <a:miter lim="800000"/>
          </a:ln>
        </p:spPr>
        <p:txBody>
          <a:bodyPr wrap="none">
            <a:spAutoFit/>
          </a:bodyPr>
          <a:lstStyle/>
          <a:p>
            <a:r>
              <a:rPr lang="en-US" dirty="0">
                <a:latin typeface="Times New Roman" pitchFamily="18" charset="0"/>
                <a:cs typeface="Times New Roman" pitchFamily="18" charset="0"/>
              </a:rPr>
              <a:t>\Devices</a:t>
            </a:r>
            <a:endParaRPr lang="en-US" dirty="0">
              <a:latin typeface="Times New Roman" pitchFamily="18" charset="0"/>
              <a:cs typeface="Times New Roman" pitchFamily="18" charset="0"/>
            </a:endParaRPr>
          </a:p>
        </p:txBody>
      </p:sp>
      <p:sp>
        <p:nvSpPr>
          <p:cNvPr id="49163" name="Rectangle 15"/>
          <p:cNvSpPr>
            <a:spLocks noChangeArrowheads="1"/>
          </p:cNvSpPr>
          <p:nvPr/>
        </p:nvSpPr>
        <p:spPr bwMode="auto">
          <a:xfrm>
            <a:off x="2743200" y="3733800"/>
            <a:ext cx="1143000" cy="304800"/>
          </a:xfrm>
          <a:prstGeom prst="rect">
            <a:avLst/>
          </a:prstGeom>
          <a:solidFill>
            <a:schemeClr val="accent1"/>
          </a:solidFill>
          <a:ln w="9525">
            <a:solidFill>
              <a:schemeClr val="tx1"/>
            </a:solidFill>
            <a:miter lim="800000"/>
          </a:ln>
        </p:spPr>
        <p:txBody>
          <a:bodyPr wrap="none" anchor="ctr"/>
          <a:lstStyle/>
          <a:p>
            <a:pPr algn="ctr"/>
            <a:r>
              <a:rPr lang="en-US" sz="1400"/>
              <a:t>Disk Volume 1</a:t>
            </a:r>
            <a:endParaRPr lang="en-US" sz="1400"/>
          </a:p>
        </p:txBody>
      </p:sp>
      <p:sp>
        <p:nvSpPr>
          <p:cNvPr id="49164" name="Rectangle 16"/>
          <p:cNvSpPr>
            <a:spLocks noChangeArrowheads="1"/>
          </p:cNvSpPr>
          <p:nvPr/>
        </p:nvSpPr>
        <p:spPr bwMode="auto">
          <a:xfrm>
            <a:off x="5029200" y="3733800"/>
            <a:ext cx="990600" cy="304800"/>
          </a:xfrm>
          <a:prstGeom prst="rect">
            <a:avLst/>
          </a:prstGeom>
          <a:solidFill>
            <a:schemeClr val="accent1"/>
          </a:solidFill>
          <a:ln w="9525">
            <a:solidFill>
              <a:schemeClr val="tx1"/>
            </a:solidFill>
            <a:miter lim="800000"/>
          </a:ln>
        </p:spPr>
        <p:txBody>
          <a:bodyPr wrap="none" anchor="ctr"/>
          <a:lstStyle/>
          <a:p>
            <a:pPr algn="ctr"/>
            <a:r>
              <a:rPr lang="en-US" sz="1400"/>
              <a:t>filename</a:t>
            </a:r>
            <a:endParaRPr lang="en-US" sz="1400"/>
          </a:p>
        </p:txBody>
      </p:sp>
      <p:sp>
        <p:nvSpPr>
          <p:cNvPr id="49165" name="Rectangle 17"/>
          <p:cNvSpPr>
            <a:spLocks noChangeArrowheads="1"/>
          </p:cNvSpPr>
          <p:nvPr/>
        </p:nvSpPr>
        <p:spPr bwMode="auto">
          <a:xfrm>
            <a:off x="2743200" y="4038600"/>
            <a:ext cx="11430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9166" name="Rectangle 18"/>
          <p:cNvSpPr>
            <a:spLocks noChangeArrowheads="1"/>
          </p:cNvSpPr>
          <p:nvPr/>
        </p:nvSpPr>
        <p:spPr bwMode="auto">
          <a:xfrm>
            <a:off x="5029200" y="4038600"/>
            <a:ext cx="990600" cy="304800"/>
          </a:xfrm>
          <a:prstGeom prst="rect">
            <a:avLst/>
          </a:prstGeom>
          <a:solidFill>
            <a:schemeClr val="accent1"/>
          </a:solidFill>
          <a:ln w="9525">
            <a:solidFill>
              <a:schemeClr val="tx1"/>
            </a:solidFill>
            <a:miter lim="800000"/>
          </a:ln>
        </p:spPr>
        <p:txBody>
          <a:bodyPr wrap="none" anchor="ctr"/>
          <a:lstStyle/>
          <a:p>
            <a:pPr algn="ctr"/>
            <a:endParaRPr lang="en-US"/>
          </a:p>
        </p:txBody>
      </p:sp>
      <p:sp>
        <p:nvSpPr>
          <p:cNvPr id="49167" name="Rectangle 19"/>
          <p:cNvSpPr>
            <a:spLocks noChangeArrowheads="1"/>
          </p:cNvSpPr>
          <p:nvPr/>
        </p:nvSpPr>
        <p:spPr bwMode="auto">
          <a:xfrm>
            <a:off x="5029200" y="3429000"/>
            <a:ext cx="9906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9168" name="Rectangle 20"/>
          <p:cNvSpPr>
            <a:spLocks noChangeArrowheads="1"/>
          </p:cNvSpPr>
          <p:nvPr/>
        </p:nvSpPr>
        <p:spPr bwMode="auto">
          <a:xfrm>
            <a:off x="5029200" y="4648200"/>
            <a:ext cx="9906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49169" name="Rectangle 21"/>
          <p:cNvSpPr>
            <a:spLocks noChangeArrowheads="1"/>
          </p:cNvSpPr>
          <p:nvPr/>
        </p:nvSpPr>
        <p:spPr bwMode="auto">
          <a:xfrm>
            <a:off x="5029200" y="4343400"/>
            <a:ext cx="990600" cy="304800"/>
          </a:xfrm>
          <a:prstGeom prst="rect">
            <a:avLst/>
          </a:prstGeom>
          <a:solidFill>
            <a:schemeClr val="accent1"/>
          </a:solidFill>
          <a:ln w="9525">
            <a:solidFill>
              <a:schemeClr val="tx1"/>
            </a:solidFill>
            <a:miter lim="800000"/>
          </a:ln>
        </p:spPr>
        <p:txBody>
          <a:bodyPr wrap="none" anchor="ctr"/>
          <a:lstStyle/>
          <a:p>
            <a:pPr algn="ctr"/>
            <a:r>
              <a:rPr lang="en-US" sz="1400"/>
              <a:t>Root Dir</a:t>
            </a:r>
            <a:endParaRPr lang="en-US" sz="1400"/>
          </a:p>
        </p:txBody>
      </p:sp>
      <p:sp>
        <p:nvSpPr>
          <p:cNvPr id="49170" name="Text Box 23"/>
          <p:cNvSpPr txBox="1">
            <a:spLocks noChangeArrowheads="1"/>
          </p:cNvSpPr>
          <p:nvPr/>
        </p:nvSpPr>
        <p:spPr bwMode="auto">
          <a:xfrm>
            <a:off x="4784724" y="2960688"/>
            <a:ext cx="3216276" cy="461665"/>
          </a:xfrm>
          <a:prstGeom prst="rect">
            <a:avLst/>
          </a:prstGeom>
          <a:noFill/>
          <a:ln w="9525">
            <a:noFill/>
            <a:miter lim="800000"/>
          </a:ln>
        </p:spPr>
        <p:txBody>
          <a:bodyPr wrap="square">
            <a:spAutoFit/>
          </a:bodyPr>
          <a:lstStyle/>
          <a:p>
            <a:r>
              <a:rPr lang="en-US" dirty="0">
                <a:latin typeface="Times New Roman" pitchFamily="18" charset="0"/>
                <a:cs typeface="Times New Roman" pitchFamily="18" charset="0"/>
              </a:rPr>
              <a:t>MFT for Volume 1</a:t>
            </a:r>
            <a:endParaRPr lang="en-US" dirty="0">
              <a:latin typeface="Times New Roman" pitchFamily="18" charset="0"/>
              <a:cs typeface="Times New Roman" pitchFamily="18" charset="0"/>
            </a:endParaRPr>
          </a:p>
        </p:txBody>
      </p:sp>
      <p:sp>
        <p:nvSpPr>
          <p:cNvPr id="49171" name="Line 26"/>
          <p:cNvSpPr>
            <a:spLocks noChangeShapeType="1"/>
          </p:cNvSpPr>
          <p:nvPr/>
        </p:nvSpPr>
        <p:spPr bwMode="auto">
          <a:xfrm>
            <a:off x="1981200" y="3581400"/>
            <a:ext cx="762000" cy="304800"/>
          </a:xfrm>
          <a:prstGeom prst="line">
            <a:avLst/>
          </a:prstGeom>
          <a:noFill/>
          <a:ln w="9525">
            <a:solidFill>
              <a:schemeClr val="tx1"/>
            </a:solidFill>
            <a:round/>
            <a:tailEnd type="triangle" w="med" len="med"/>
          </a:ln>
        </p:spPr>
        <p:txBody>
          <a:bodyPr/>
          <a:lstStyle/>
          <a:p>
            <a:endParaRPr lang="en-CA"/>
          </a:p>
        </p:txBody>
      </p:sp>
      <p:sp>
        <p:nvSpPr>
          <p:cNvPr id="49172" name="Line 27"/>
          <p:cNvSpPr>
            <a:spLocks noChangeShapeType="1"/>
          </p:cNvSpPr>
          <p:nvPr/>
        </p:nvSpPr>
        <p:spPr bwMode="auto">
          <a:xfrm>
            <a:off x="3886200" y="3886200"/>
            <a:ext cx="1143000" cy="685800"/>
          </a:xfrm>
          <a:prstGeom prst="line">
            <a:avLst/>
          </a:prstGeom>
          <a:noFill/>
          <a:ln w="9525">
            <a:solidFill>
              <a:schemeClr val="tx1"/>
            </a:solidFill>
            <a:round/>
            <a:tailEnd type="triangle" w="med" len="med"/>
          </a:ln>
        </p:spPr>
        <p:txBody>
          <a:bodyPr/>
          <a:lstStyle/>
          <a:p>
            <a:endParaRPr lang="en-CA"/>
          </a:p>
        </p:txBody>
      </p:sp>
      <p:sp>
        <p:nvSpPr>
          <p:cNvPr id="49173" name="AutoShape 30"/>
          <p:cNvSpPr>
            <a:spLocks noChangeArrowheads="1"/>
          </p:cNvSpPr>
          <p:nvPr/>
        </p:nvSpPr>
        <p:spPr bwMode="auto">
          <a:xfrm rot="-5578381">
            <a:off x="5929313" y="3900487"/>
            <a:ext cx="685800" cy="504825"/>
          </a:xfrm>
          <a:prstGeom prst="curvedUpArrow">
            <a:avLst>
              <a:gd name="adj1" fmla="val 27170"/>
              <a:gd name="adj2" fmla="val 54340"/>
              <a:gd name="adj3" fmla="val 33333"/>
            </a:avLst>
          </a:prstGeom>
          <a:solidFill>
            <a:schemeClr val="accent1"/>
          </a:solidFill>
          <a:ln w="9525">
            <a:solidFill>
              <a:schemeClr val="tx1"/>
            </a:solidFill>
            <a:miter lim="800000"/>
          </a:ln>
        </p:spPr>
        <p:txBody>
          <a:bodyPr wrap="none" anchor="ctr"/>
          <a:lstStyle/>
          <a:p>
            <a:endParaRPr lang="en-US"/>
          </a:p>
        </p:txBody>
      </p:sp>
      <p:sp>
        <p:nvSpPr>
          <p:cNvPr id="49174" name="Text Box 31"/>
          <p:cNvSpPr txBox="1">
            <a:spLocks noChangeArrowheads="1"/>
          </p:cNvSpPr>
          <p:nvPr/>
        </p:nvSpPr>
        <p:spPr bwMode="auto">
          <a:xfrm>
            <a:off x="685800" y="5119688"/>
            <a:ext cx="1692274" cy="830997"/>
          </a:xfrm>
          <a:prstGeom prst="rect">
            <a:avLst/>
          </a:prstGeom>
          <a:noFill/>
          <a:ln w="9525">
            <a:noFill/>
            <a:miter lim="800000"/>
          </a:ln>
        </p:spPr>
        <p:txBody>
          <a:bodyPr wrap="square">
            <a:spAutoFit/>
          </a:bodyPr>
          <a:lstStyle/>
          <a:p>
            <a:r>
              <a:rPr lang="en-US" dirty="0">
                <a:latin typeface="Times New Roman" pitchFamily="18" charset="0"/>
                <a:cs typeface="Times New Roman" pitchFamily="18" charset="0"/>
              </a:rPr>
              <a:t>Step 1: Look up C: </a:t>
            </a:r>
            <a:endParaRPr lang="en-US" dirty="0">
              <a:latin typeface="Times New Roman" pitchFamily="18" charset="0"/>
              <a:cs typeface="Times New Roman" pitchFamily="18" charset="0"/>
            </a:endParaRPr>
          </a:p>
        </p:txBody>
      </p:sp>
      <p:sp>
        <p:nvSpPr>
          <p:cNvPr id="49175" name="Text Box 32"/>
          <p:cNvSpPr txBox="1">
            <a:spLocks noChangeArrowheads="1"/>
          </p:cNvSpPr>
          <p:nvPr/>
        </p:nvSpPr>
        <p:spPr bwMode="auto">
          <a:xfrm>
            <a:off x="2765425" y="5097463"/>
            <a:ext cx="1958975" cy="707886"/>
          </a:xfrm>
          <a:prstGeom prst="rect">
            <a:avLst/>
          </a:prstGeom>
          <a:noFill/>
          <a:ln w="9525">
            <a:noFill/>
            <a:miter lim="800000"/>
          </a:ln>
        </p:spPr>
        <p:txBody>
          <a:bodyPr>
            <a:spAutoFit/>
          </a:bodyPr>
          <a:lstStyle/>
          <a:p>
            <a:pPr>
              <a:spcBef>
                <a:spcPct val="50000"/>
              </a:spcBef>
            </a:pPr>
            <a:r>
              <a:rPr lang="en-US" sz="2000" dirty="0">
                <a:latin typeface="Times New Roman" pitchFamily="18" charset="0"/>
                <a:cs typeface="Times New Roman" pitchFamily="18" charset="0"/>
              </a:rPr>
              <a:t>Step 2: Go to disk partition</a:t>
            </a:r>
            <a:endParaRPr lang="en-US" sz="2000" dirty="0">
              <a:latin typeface="Times New Roman" pitchFamily="18" charset="0"/>
              <a:cs typeface="Times New Roman" pitchFamily="18" charset="0"/>
            </a:endParaRPr>
          </a:p>
        </p:txBody>
      </p:sp>
      <p:sp>
        <p:nvSpPr>
          <p:cNvPr id="49176" name="Text Box 33"/>
          <p:cNvSpPr txBox="1">
            <a:spLocks noChangeArrowheads="1"/>
          </p:cNvSpPr>
          <p:nvPr/>
        </p:nvSpPr>
        <p:spPr bwMode="auto">
          <a:xfrm>
            <a:off x="5089525" y="5119688"/>
            <a:ext cx="3350597" cy="769441"/>
          </a:xfrm>
          <a:prstGeom prst="rect">
            <a:avLst/>
          </a:prstGeom>
          <a:noFill/>
          <a:ln w="9525">
            <a:noFill/>
            <a:miter lim="800000"/>
          </a:ln>
        </p:spPr>
        <p:txBody>
          <a:bodyPr wrap="none">
            <a:spAutoFit/>
          </a:bodyPr>
          <a:lstStyle/>
          <a:p>
            <a:r>
              <a:rPr lang="en-US" sz="2000" dirty="0">
                <a:latin typeface="Times New Roman" pitchFamily="18" charset="0"/>
                <a:cs typeface="Times New Roman" pitchFamily="18" charset="0"/>
              </a:rPr>
              <a:t>Step 3: Look up pathname</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Step 4: Do work with filename</a:t>
            </a:r>
            <a:endParaRPr lang="en-US" sz="2000" dirty="0">
              <a:latin typeface="Times New Roman" pitchFamily="18" charset="0"/>
              <a:cs typeface="Times New Roman" pitchFamily="18" charset="0"/>
            </a:endParaRPr>
          </a:p>
        </p:txBody>
      </p:sp>
      <p:sp>
        <p:nvSpPr>
          <p:cNvPr id="2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27" name="AutoShape 9"/>
          <p:cNvSpPr>
            <a:spLocks noChangeArrowheads="1"/>
          </p:cNvSpPr>
          <p:nvPr/>
        </p:nvSpPr>
        <p:spPr bwMode="auto">
          <a:xfrm>
            <a:off x="6991648" y="3797369"/>
            <a:ext cx="1752301" cy="1155631"/>
          </a:xfrm>
          <a:prstGeom prst="cloudCallout">
            <a:avLst>
              <a:gd name="adj1" fmla="val -78947"/>
              <a:gd name="adj2" fmla="val 15376"/>
            </a:avLst>
          </a:prstGeom>
          <a:solidFill>
            <a:schemeClr val="accent1"/>
          </a:solidFill>
          <a:ln w="9525">
            <a:solidFill>
              <a:schemeClr val="tx1"/>
            </a:solidFill>
            <a:round/>
          </a:ln>
        </p:spPr>
        <p:txBody>
          <a:bodyPr/>
          <a:lstStyle/>
          <a:p>
            <a:pPr algn="ct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MFT Entry 5</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8792" y="4038600"/>
            <a:ext cx="324880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930556">
            <a:off x="1832779" y="2946010"/>
            <a:ext cx="47720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noGrp="1" noChangeArrowheads="1"/>
          </p:cNvSpPr>
          <p:nvPr>
            <p:ph type="title"/>
          </p:nvPr>
        </p:nvSpPr>
        <p:spPr>
          <a:xfrm>
            <a:off x="1065680" y="304800"/>
            <a:ext cx="67056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 Creation Example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65680" y="76200"/>
            <a:ext cx="6705600" cy="762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File Creation Example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627" name="Rectangle 3"/>
          <p:cNvSpPr>
            <a:spLocks noGrp="1" noChangeArrowheads="1"/>
          </p:cNvSpPr>
          <p:nvPr>
            <p:ph type="body" idx="1"/>
          </p:nvPr>
        </p:nvSpPr>
        <p:spPr>
          <a:xfrm>
            <a:off x="304800" y="990600"/>
            <a:ext cx="8458200" cy="5638800"/>
          </a:xfrm>
        </p:spPr>
        <p:txBody>
          <a:bodyPr/>
          <a:lstStyle/>
          <a:p>
            <a:pPr marL="571500" indent="-571500">
              <a:lnSpc>
                <a:spcPct val="80000"/>
              </a:lnSpc>
            </a:pPr>
            <a:r>
              <a:rPr lang="en-US" sz="2400" dirty="0">
                <a:latin typeface="Times New Roman" pitchFamily="18" charset="0"/>
                <a:cs typeface="Times New Roman" pitchFamily="18" charset="0"/>
              </a:rPr>
              <a:t>Create the file </a:t>
            </a:r>
            <a:r>
              <a:rPr lang="en-US" sz="2400" b="1" dirty="0">
                <a:latin typeface="Times New Roman" pitchFamily="18" charset="0"/>
                <a:cs typeface="Times New Roman" pitchFamily="18" charset="0"/>
              </a:rPr>
              <a:t>\dir1\file1.dat</a:t>
            </a:r>
            <a:r>
              <a:rPr lang="en-US" sz="2400" dirty="0">
                <a:latin typeface="Times New Roman" pitchFamily="18" charset="0"/>
                <a:cs typeface="Times New Roman" pitchFamily="18" charset="0"/>
              </a:rPr>
              <a:t> where </a:t>
            </a:r>
            <a:r>
              <a:rPr lang="en-US" sz="2400" dirty="0" err="1">
                <a:latin typeface="Times New Roman" pitchFamily="18" charset="0"/>
                <a:cs typeface="Times New Roman" pitchFamily="18" charset="0"/>
              </a:rPr>
              <a:t>filesize</a:t>
            </a:r>
            <a:r>
              <a:rPr lang="en-US" sz="2400" dirty="0">
                <a:latin typeface="Times New Roman" pitchFamily="18" charset="0"/>
                <a:cs typeface="Times New Roman" pitchFamily="18" charset="0"/>
              </a:rPr>
              <a:t> = 4,000 bytes</a:t>
            </a:r>
            <a:endParaRPr lang="en-US" sz="2400"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a:pPr>
            <a:r>
              <a:rPr lang="en-US" dirty="0">
                <a:latin typeface="Times New Roman" pitchFamily="18" charset="0"/>
                <a:cs typeface="Times New Roman" pitchFamily="18" charset="0"/>
              </a:rPr>
              <a:t>Read the 1</a:t>
            </a:r>
            <a:r>
              <a:rPr lang="en-US" baseline="30000" dirty="0">
                <a:latin typeface="Times New Roman" pitchFamily="18" charset="0"/>
                <a:cs typeface="Times New Roman" pitchFamily="18" charset="0"/>
              </a:rPr>
              <a:t>st</a:t>
            </a:r>
            <a:r>
              <a:rPr lang="en-US" dirty="0">
                <a:latin typeface="Times New Roman" pitchFamily="18" charset="0"/>
                <a:cs typeface="Times New Roman" pitchFamily="18" charset="0"/>
              </a:rPr>
              <a:t> sector and process boot sector to determine cluster size, starting address of MFT and size of each MFT entry. Assume </a:t>
            </a:r>
            <a:r>
              <a:rPr lang="en-US" dirty="0" err="1">
                <a:latin typeface="Times New Roman" pitchFamily="18" charset="0"/>
                <a:cs typeface="Times New Roman" pitchFamily="18" charset="0"/>
              </a:rPr>
              <a:t>clustersize</a:t>
            </a:r>
            <a:r>
              <a:rPr lang="en-US" dirty="0">
                <a:latin typeface="Times New Roman" pitchFamily="18" charset="0"/>
                <a:cs typeface="Times New Roman" pitchFamily="18" charset="0"/>
              </a:rPr>
              <a:t> = 2, 048 bytes</a:t>
            </a:r>
            <a:endParaRPr lang="en-US"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a:pPr>
            <a:r>
              <a:rPr lang="en-US" dirty="0">
                <a:latin typeface="Times New Roman" pitchFamily="18" charset="0"/>
                <a:cs typeface="Times New Roman" pitchFamily="18" charset="0"/>
              </a:rPr>
              <a:t>Read 1</a:t>
            </a:r>
            <a:r>
              <a:rPr lang="en-US" baseline="30000" dirty="0">
                <a:latin typeface="Times New Roman" pitchFamily="18" charset="0"/>
                <a:cs typeface="Times New Roman" pitchFamily="18" charset="0"/>
              </a:rPr>
              <a:t>st</a:t>
            </a:r>
            <a:r>
              <a:rPr lang="en-US" dirty="0">
                <a:latin typeface="Times New Roman" pitchFamily="18" charset="0"/>
                <a:cs typeface="Times New Roman" pitchFamily="18" charset="0"/>
              </a:rPr>
              <a:t> entry of MFT which is $MFT file and determine layout of MFT</a:t>
            </a:r>
            <a:endParaRPr lang="en-US"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a:pPr>
            <a:r>
              <a:rPr lang="en-US" dirty="0">
                <a:latin typeface="Times New Roman" pitchFamily="18" charset="0"/>
                <a:cs typeface="Times New Roman" pitchFamily="18" charset="0"/>
              </a:rPr>
              <a:t>Allocate </a:t>
            </a:r>
            <a:r>
              <a:rPr lang="en-US" b="1" u="sng" dirty="0">
                <a:latin typeface="Times New Roman" pitchFamily="18" charset="0"/>
                <a:cs typeface="Times New Roman" pitchFamily="18" charset="0"/>
              </a:rPr>
              <a:t>an MFT entry</a:t>
            </a:r>
            <a:r>
              <a:rPr lang="en-US" dirty="0">
                <a:latin typeface="Times New Roman" pitchFamily="18" charset="0"/>
                <a:cs typeface="Times New Roman" pitchFamily="18" charset="0"/>
              </a:rPr>
              <a:t> for the new file by using its $BITMAP attribute to find an unused entry, say 304, and set corresponding bit to 1</a:t>
            </a:r>
            <a:endParaRPr lang="en-US"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a:pPr>
            <a:r>
              <a:rPr lang="en-US" dirty="0">
                <a:latin typeface="Times New Roman" pitchFamily="18" charset="0"/>
                <a:cs typeface="Times New Roman" pitchFamily="18" charset="0"/>
              </a:rPr>
              <a:t>Create $STANDARD_INFORMATION and $FILE_NAME and set times to current time</a:t>
            </a:r>
            <a:endParaRPr lang="en-US"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a:pPr>
            <a:r>
              <a:rPr lang="en-US" dirty="0">
                <a:latin typeface="Times New Roman" pitchFamily="18" charset="0"/>
                <a:cs typeface="Times New Roman" pitchFamily="18" charset="0"/>
              </a:rPr>
              <a:t>Allocate </a:t>
            </a:r>
            <a:r>
              <a:rPr lang="en-US" b="1" u="sng" dirty="0">
                <a:latin typeface="Times New Roman" pitchFamily="18" charset="0"/>
                <a:cs typeface="Times New Roman" pitchFamily="18" charset="0"/>
              </a:rPr>
              <a:t>2 clusters</a:t>
            </a:r>
            <a:r>
              <a:rPr lang="en-US" dirty="0">
                <a:latin typeface="Times New Roman" pitchFamily="18" charset="0"/>
                <a:cs typeface="Times New Roman" pitchFamily="18" charset="0"/>
              </a:rPr>
              <a:t> for the file by using $DATA attribute of $BITMAP file, MFT entry 6.</a:t>
            </a:r>
            <a:endParaRPr lang="en-US" dirty="0">
              <a:latin typeface="Times New Roman" pitchFamily="18" charset="0"/>
              <a:cs typeface="Times New Roman" pitchFamily="18" charset="0"/>
            </a:endParaRPr>
          </a:p>
          <a:p>
            <a:pPr marL="471805" lvl="1" indent="0">
              <a:lnSpc>
                <a:spcPct val="80000"/>
              </a:lnSpc>
              <a:buNone/>
            </a:pPr>
            <a:r>
              <a:rPr lang="en-US" dirty="0">
                <a:latin typeface="Times New Roman" pitchFamily="18" charset="0"/>
                <a:cs typeface="Times New Roman" pitchFamily="18" charset="0"/>
              </a:rPr>
              <a:t>	Suppose clusters 692 and 693 are found using best-fit 	algorithm and write file content. Also, their allocation status 	are updated accordingly.</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1280" y="0"/>
            <a:ext cx="135367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bwMode="auto">
          <a:xfrm flipH="1">
            <a:off x="75080" y="3505200"/>
            <a:ext cx="610720" cy="0"/>
          </a:xfrm>
          <a:prstGeom prst="line">
            <a:avLst/>
          </a:prstGeom>
          <a:noFill/>
          <a:ln w="66675" cap="flat" cmpd="sng" algn="ctr">
            <a:solidFill>
              <a:srgbClr val="FF0000"/>
            </a:solidFill>
            <a:prstDash val="solid"/>
            <a:round/>
            <a:headEnd type="triangle" w="med" len="med"/>
            <a:tailEnd type="none" w="med" len="med"/>
          </a:ln>
          <a:effectLst/>
        </p:spPr>
      </p:cxnSp>
      <p:cxnSp>
        <p:nvCxnSpPr>
          <p:cNvPr id="10" name="Straight Connector 9"/>
          <p:cNvCxnSpPr/>
          <p:nvPr/>
        </p:nvCxnSpPr>
        <p:spPr bwMode="auto">
          <a:xfrm flipH="1">
            <a:off x="76200" y="5257800"/>
            <a:ext cx="610720" cy="0"/>
          </a:xfrm>
          <a:prstGeom prst="line">
            <a:avLst/>
          </a:prstGeom>
          <a:noFill/>
          <a:ln w="66675" cap="flat" cmpd="sng" algn="ctr">
            <a:solidFill>
              <a:srgbClr val="FF0000"/>
            </a:solidFill>
            <a:prstDash val="solid"/>
            <a:round/>
            <a:headEnd type="triangle" w="med" len="med"/>
            <a:tailEnd type="none" w="med" len="med"/>
          </a:ln>
          <a:effectLst/>
        </p:spPr>
      </p:cxn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152400"/>
            <a:ext cx="7772400" cy="762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File Creation Example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6627" name="Rectangle 3"/>
          <p:cNvSpPr>
            <a:spLocks noGrp="1" noChangeArrowheads="1"/>
          </p:cNvSpPr>
          <p:nvPr>
            <p:ph type="body" idx="1"/>
          </p:nvPr>
        </p:nvSpPr>
        <p:spPr>
          <a:xfrm>
            <a:off x="153520" y="1216703"/>
            <a:ext cx="8839200" cy="4267196"/>
          </a:xfrm>
        </p:spPr>
        <p:txBody>
          <a:bodyPr/>
          <a:lstStyle/>
          <a:p>
            <a:pPr marL="571500" indent="-571500">
              <a:lnSpc>
                <a:spcPct val="80000"/>
              </a:lnSpc>
            </a:pPr>
            <a:r>
              <a:rPr lang="en-US" sz="2400" dirty="0">
                <a:latin typeface="Times New Roman" pitchFamily="18" charset="0"/>
                <a:cs typeface="Times New Roman" pitchFamily="18" charset="0"/>
              </a:rPr>
              <a:t>Create the file \dir1\file1.dat where </a:t>
            </a:r>
            <a:r>
              <a:rPr lang="en-US" sz="2400" dirty="0" err="1">
                <a:latin typeface="Times New Roman" pitchFamily="18" charset="0"/>
                <a:cs typeface="Times New Roman" pitchFamily="18" charset="0"/>
              </a:rPr>
              <a:t>filesize</a:t>
            </a:r>
            <a:r>
              <a:rPr lang="en-US" sz="2400" dirty="0">
                <a:latin typeface="Times New Roman" pitchFamily="18" charset="0"/>
                <a:cs typeface="Times New Roman" pitchFamily="18" charset="0"/>
              </a:rPr>
              <a:t> = 4,000 bytes and </a:t>
            </a:r>
            <a:r>
              <a:rPr lang="en-US" sz="2400" dirty="0" err="1">
                <a:latin typeface="Times New Roman" pitchFamily="18" charset="0"/>
                <a:cs typeface="Times New Roman" pitchFamily="18" charset="0"/>
              </a:rPr>
              <a:t>clustersize</a:t>
            </a:r>
            <a:r>
              <a:rPr lang="en-US" sz="2400" dirty="0">
                <a:latin typeface="Times New Roman" pitchFamily="18" charset="0"/>
                <a:cs typeface="Times New Roman" pitchFamily="18" charset="0"/>
              </a:rPr>
              <a:t> = 2, 048 bytes</a:t>
            </a:r>
            <a:endParaRPr lang="en-US" sz="2400" dirty="0">
              <a:latin typeface="Times New Roman" pitchFamily="18" charset="0"/>
              <a:cs typeface="Times New Roman" pitchFamily="18" charset="0"/>
            </a:endParaRPr>
          </a:p>
          <a:p>
            <a:pPr marL="967105" lvl="1" indent="-495300">
              <a:lnSpc>
                <a:spcPct val="80000"/>
              </a:lnSpc>
              <a:buFont typeface="+mj-lt"/>
              <a:buAutoNum type="arabicPeriod" startAt="6"/>
            </a:pPr>
            <a:r>
              <a:rPr lang="en-US" dirty="0">
                <a:latin typeface="Times New Roman" pitchFamily="18" charset="0"/>
                <a:cs typeface="Times New Roman" pitchFamily="18" charset="0"/>
              </a:rPr>
              <a:t>The root directory, in MFT entry 5, is processed to locate dir1. Read the $INDEX_ROOT and $INDEX_ALLOCATION and traverse sorted tree to find the dir1 index entry, which is assumed its MFT entry is 200.</a:t>
            </a:r>
            <a:endParaRPr lang="en-US" dirty="0">
              <a:latin typeface="Times New Roman" pitchFamily="18" charset="0"/>
              <a:cs typeface="Times New Roman" pitchFamily="18" charset="0"/>
            </a:endParaRPr>
          </a:p>
          <a:p>
            <a:pPr marL="967105" lvl="1" indent="-495300">
              <a:lnSpc>
                <a:spcPct val="80000"/>
              </a:lnSpc>
              <a:buFont typeface="+mj-lt"/>
              <a:buAutoNum type="arabicPeriod" startAt="7"/>
            </a:pPr>
            <a:r>
              <a:rPr lang="en-US" dirty="0">
                <a:latin typeface="Times New Roman" pitchFamily="18" charset="0"/>
                <a:cs typeface="Times New Roman" pitchFamily="18" charset="0"/>
              </a:rPr>
              <a:t>Seek to MFT entry 200 and </a:t>
            </a:r>
            <a:r>
              <a:rPr lang="en-US" b="1" u="sng" dirty="0">
                <a:latin typeface="Times New Roman" pitchFamily="18" charset="0"/>
                <a:cs typeface="Times New Roman" pitchFamily="18" charset="0"/>
              </a:rPr>
              <a:t>find the location where file1.dat should go</a:t>
            </a:r>
            <a:r>
              <a:rPr lang="en-US" dirty="0">
                <a:latin typeface="Times New Roman" pitchFamily="18" charset="0"/>
                <a:cs typeface="Times New Roman" pitchFamily="18" charset="0"/>
              </a:rPr>
              <a:t>. Then, </a:t>
            </a:r>
            <a:r>
              <a:rPr lang="en-US" b="1" u="sng" dirty="0">
                <a:latin typeface="Times New Roman" pitchFamily="18" charset="0"/>
                <a:cs typeface="Times New Roman" pitchFamily="18" charset="0"/>
              </a:rPr>
              <a:t>a new index entry</a:t>
            </a:r>
            <a:r>
              <a:rPr lang="en-US" dirty="0">
                <a:latin typeface="Times New Roman" pitchFamily="18" charset="0"/>
                <a:cs typeface="Times New Roman" pitchFamily="18" charset="0"/>
              </a:rPr>
              <a:t> is created for it,  and the tree is resorted. Assume the new index entry has the MFT entry 304 in its file reference address.</a:t>
            </a:r>
            <a:endParaRPr lang="en-US" dirty="0">
              <a:latin typeface="Times New Roman" pitchFamily="18" charset="0"/>
              <a:cs typeface="Times New Roman" pitchFamily="18" charset="0"/>
            </a:endParaRPr>
          </a:p>
          <a:p>
            <a:pPr marL="967105" lvl="1" indent="-495300">
              <a:lnSpc>
                <a:spcPct val="80000"/>
              </a:lnSpc>
              <a:buFont typeface="Wingdings" panose="05000000000000000000" pitchFamily="2" charset="2"/>
              <a:buAutoNum type="arabicPeriod" startAt="7"/>
            </a:pPr>
            <a:r>
              <a:rPr lang="en-US" dirty="0">
                <a:latin typeface="Times New Roman" pitchFamily="18" charset="0"/>
                <a:cs typeface="Times New Roman" pitchFamily="18" charset="0"/>
              </a:rPr>
              <a:t>Entries made for file system journal (logging) and new file size modified if quotas</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cxnSp>
        <p:nvCxnSpPr>
          <p:cNvPr id="5" name="Straight Connector 4"/>
          <p:cNvCxnSpPr/>
          <p:nvPr/>
        </p:nvCxnSpPr>
        <p:spPr bwMode="auto">
          <a:xfrm flipH="1">
            <a:off x="126228" y="3556348"/>
            <a:ext cx="610720" cy="0"/>
          </a:xfrm>
          <a:prstGeom prst="line">
            <a:avLst/>
          </a:prstGeom>
          <a:noFill/>
          <a:ln w="66675" cap="flat" cmpd="sng" algn="ctr">
            <a:solidFill>
              <a:srgbClr val="FF0000"/>
            </a:solidFill>
            <a:prstDash val="solid"/>
            <a:round/>
            <a:headEnd type="triangle" w="med" len="med"/>
            <a:tailEnd type="none" w="med" len="med"/>
          </a:ln>
          <a:effectLst/>
        </p:spPr>
      </p:cxnSp>
      <p:sp>
        <p:nvSpPr>
          <p:cNvPr id="6" name="Rectangle 5"/>
          <p:cNvSpPr/>
          <p:nvPr/>
        </p:nvSpPr>
        <p:spPr>
          <a:xfrm>
            <a:off x="3892261" y="2044874"/>
            <a:ext cx="1594139" cy="304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Arrow Connector 6"/>
          <p:cNvCxnSpPr>
            <a:cxnSpLocks noChangeShapeType="1"/>
          </p:cNvCxnSpPr>
          <p:nvPr/>
        </p:nvCxnSpPr>
        <p:spPr bwMode="auto">
          <a:xfrm>
            <a:off x="4953000" y="2908126"/>
            <a:ext cx="1905000" cy="0"/>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pic>
        <p:nvPicPr>
          <p:cNvPr id="8"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762000" y="2057400"/>
            <a:ext cx="1447800" cy="533400"/>
          </a:xfrm>
          <a:prstGeom prst="rect">
            <a:avLst/>
          </a:prstGeom>
          <a:solidFill>
            <a:schemeClr val="accent1"/>
          </a:solidFill>
          <a:ln w="9525">
            <a:solidFill>
              <a:schemeClr val="tx1"/>
            </a:solidFill>
            <a:miter lim="800000"/>
          </a:ln>
        </p:spPr>
        <p:txBody>
          <a:bodyPr wrap="none" anchor="ctr"/>
          <a:lstStyle/>
          <a:p>
            <a:pPr algn="ctr"/>
            <a:r>
              <a:rPr lang="en-US" dirty="0"/>
              <a:t>$MFT</a:t>
            </a:r>
            <a:endParaRPr lang="en-US" dirty="0"/>
          </a:p>
        </p:txBody>
      </p:sp>
      <p:sp>
        <p:nvSpPr>
          <p:cNvPr id="27652" name="Rectangle 4"/>
          <p:cNvSpPr>
            <a:spLocks noChangeArrowheads="1"/>
          </p:cNvSpPr>
          <p:nvPr/>
        </p:nvSpPr>
        <p:spPr bwMode="auto">
          <a:xfrm>
            <a:off x="762000" y="2590800"/>
            <a:ext cx="1447800" cy="457200"/>
          </a:xfrm>
          <a:prstGeom prst="rect">
            <a:avLst/>
          </a:prstGeom>
          <a:solidFill>
            <a:schemeClr val="accent1"/>
          </a:solidFill>
          <a:ln w="9525">
            <a:solidFill>
              <a:schemeClr val="tx1"/>
            </a:solidFill>
            <a:miter lim="800000"/>
          </a:ln>
        </p:spPr>
        <p:txBody>
          <a:bodyPr wrap="none" anchor="ctr"/>
          <a:lstStyle/>
          <a:p>
            <a:pPr algn="ctr"/>
            <a:r>
              <a:rPr lang="en-US"/>
              <a:t>mirror</a:t>
            </a:r>
            <a:endParaRPr lang="en-US"/>
          </a:p>
        </p:txBody>
      </p:sp>
      <p:sp>
        <p:nvSpPr>
          <p:cNvPr id="27653" name="Rectangle 5"/>
          <p:cNvSpPr>
            <a:spLocks noChangeArrowheads="1"/>
          </p:cNvSpPr>
          <p:nvPr/>
        </p:nvSpPr>
        <p:spPr bwMode="auto">
          <a:xfrm>
            <a:off x="762000" y="35052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54" name="Rectangle 6"/>
          <p:cNvSpPr>
            <a:spLocks noChangeArrowheads="1"/>
          </p:cNvSpPr>
          <p:nvPr/>
        </p:nvSpPr>
        <p:spPr bwMode="auto">
          <a:xfrm>
            <a:off x="762000" y="3048000"/>
            <a:ext cx="1447800" cy="457200"/>
          </a:xfrm>
          <a:prstGeom prst="rect">
            <a:avLst/>
          </a:prstGeom>
          <a:solidFill>
            <a:schemeClr val="accent1"/>
          </a:solidFill>
          <a:ln w="9525">
            <a:solidFill>
              <a:schemeClr val="tx1"/>
            </a:solidFill>
            <a:miter lim="800000"/>
          </a:ln>
        </p:spPr>
        <p:txBody>
          <a:bodyPr wrap="none" anchor="ctr"/>
          <a:lstStyle/>
          <a:p>
            <a:pPr algn="ctr"/>
            <a:r>
              <a:rPr lang="en-US" dirty="0"/>
              <a:t>$</a:t>
            </a:r>
            <a:r>
              <a:rPr lang="en-US" dirty="0" err="1"/>
              <a:t>logFile</a:t>
            </a:r>
            <a:endParaRPr lang="en-US" dirty="0"/>
          </a:p>
        </p:txBody>
      </p:sp>
      <p:sp>
        <p:nvSpPr>
          <p:cNvPr id="27655" name="Rectangle 7"/>
          <p:cNvSpPr>
            <a:spLocks noChangeArrowheads="1"/>
          </p:cNvSpPr>
          <p:nvPr/>
        </p:nvSpPr>
        <p:spPr bwMode="auto">
          <a:xfrm>
            <a:off x="762000" y="47244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56" name="Rectangle 8"/>
          <p:cNvSpPr>
            <a:spLocks noChangeArrowheads="1"/>
          </p:cNvSpPr>
          <p:nvPr/>
        </p:nvSpPr>
        <p:spPr bwMode="auto">
          <a:xfrm>
            <a:off x="762000" y="5089823"/>
            <a:ext cx="1447800" cy="472777"/>
          </a:xfrm>
          <a:prstGeom prst="rect">
            <a:avLst/>
          </a:prstGeom>
          <a:solidFill>
            <a:schemeClr val="accent1"/>
          </a:solidFill>
          <a:ln w="9525">
            <a:solidFill>
              <a:schemeClr val="tx1"/>
            </a:solidFill>
            <a:miter lim="800000"/>
          </a:ln>
        </p:spPr>
        <p:txBody>
          <a:bodyPr wrap="none" anchor="ctr"/>
          <a:lstStyle/>
          <a:p>
            <a:pPr algn="ctr"/>
            <a:r>
              <a:rPr lang="en-US" dirty="0"/>
              <a:t>dir1</a:t>
            </a:r>
            <a:endParaRPr lang="en-US" dirty="0"/>
          </a:p>
        </p:txBody>
      </p:sp>
      <p:sp>
        <p:nvSpPr>
          <p:cNvPr id="27657" name="Rectangle 9"/>
          <p:cNvSpPr>
            <a:spLocks noChangeArrowheads="1"/>
          </p:cNvSpPr>
          <p:nvPr/>
        </p:nvSpPr>
        <p:spPr bwMode="auto">
          <a:xfrm>
            <a:off x="762000" y="4191000"/>
            <a:ext cx="1447800" cy="533400"/>
          </a:xfrm>
          <a:prstGeom prst="rect">
            <a:avLst/>
          </a:prstGeom>
          <a:solidFill>
            <a:schemeClr val="accent1"/>
          </a:solidFill>
          <a:ln w="9525">
            <a:solidFill>
              <a:schemeClr val="tx1"/>
            </a:solidFill>
            <a:miter lim="800000"/>
          </a:ln>
        </p:spPr>
        <p:txBody>
          <a:bodyPr wrap="none" anchor="ctr"/>
          <a:lstStyle/>
          <a:p>
            <a:pPr algn="ctr"/>
            <a:r>
              <a:rPr lang="en-US" dirty="0"/>
              <a:t>$Bitmap</a:t>
            </a:r>
            <a:endParaRPr lang="en-US" dirty="0"/>
          </a:p>
        </p:txBody>
      </p:sp>
      <p:sp>
        <p:nvSpPr>
          <p:cNvPr id="27658" name="Rectangle 10"/>
          <p:cNvSpPr>
            <a:spLocks noChangeArrowheads="1"/>
          </p:cNvSpPr>
          <p:nvPr/>
        </p:nvSpPr>
        <p:spPr bwMode="auto">
          <a:xfrm>
            <a:off x="762000" y="3886200"/>
            <a:ext cx="1447800" cy="381000"/>
          </a:xfrm>
          <a:prstGeom prst="rect">
            <a:avLst/>
          </a:prstGeom>
          <a:solidFill>
            <a:schemeClr val="accent1"/>
          </a:solidFill>
          <a:ln w="9525">
            <a:solidFill>
              <a:schemeClr val="tx1"/>
            </a:solidFill>
            <a:miter lim="800000"/>
          </a:ln>
        </p:spPr>
        <p:txBody>
          <a:bodyPr wrap="none" anchor="ctr"/>
          <a:lstStyle/>
          <a:p>
            <a:pPr algn="ctr"/>
            <a:r>
              <a:rPr lang="en-US"/>
              <a:t>RootDir</a:t>
            </a:r>
            <a:endParaRPr lang="en-US"/>
          </a:p>
        </p:txBody>
      </p:sp>
      <p:sp>
        <p:nvSpPr>
          <p:cNvPr id="27659" name="Rectangle 11"/>
          <p:cNvSpPr>
            <a:spLocks noChangeArrowheads="1"/>
          </p:cNvSpPr>
          <p:nvPr/>
        </p:nvSpPr>
        <p:spPr bwMode="auto">
          <a:xfrm>
            <a:off x="762000" y="5928023"/>
            <a:ext cx="1447800" cy="472777"/>
          </a:xfrm>
          <a:prstGeom prst="rect">
            <a:avLst/>
          </a:prstGeom>
          <a:solidFill>
            <a:schemeClr val="accent1"/>
          </a:solidFill>
          <a:ln w="9525">
            <a:solidFill>
              <a:schemeClr val="tx1"/>
            </a:solidFill>
            <a:miter lim="800000"/>
          </a:ln>
        </p:spPr>
        <p:txBody>
          <a:bodyPr wrap="none" anchor="ctr"/>
          <a:lstStyle/>
          <a:p>
            <a:pPr algn="ctr"/>
            <a:r>
              <a:rPr lang="en-US" dirty="0"/>
              <a:t>File1.dat</a:t>
            </a:r>
            <a:endParaRPr lang="en-US" dirty="0"/>
          </a:p>
        </p:txBody>
      </p:sp>
      <p:sp>
        <p:nvSpPr>
          <p:cNvPr id="27660" name="Rectangle 12"/>
          <p:cNvSpPr>
            <a:spLocks noChangeArrowheads="1"/>
          </p:cNvSpPr>
          <p:nvPr/>
        </p:nvSpPr>
        <p:spPr bwMode="auto">
          <a:xfrm>
            <a:off x="762000" y="55626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61" name="Text Box 13"/>
          <p:cNvSpPr txBox="1">
            <a:spLocks noChangeArrowheads="1"/>
          </p:cNvSpPr>
          <p:nvPr/>
        </p:nvSpPr>
        <p:spPr bwMode="auto">
          <a:xfrm>
            <a:off x="304800" y="2133600"/>
            <a:ext cx="520700" cy="461665"/>
          </a:xfrm>
          <a:prstGeom prst="rect">
            <a:avLst/>
          </a:prstGeom>
          <a:noFill/>
          <a:ln w="9525">
            <a:noFill/>
            <a:miter lim="800000"/>
          </a:ln>
        </p:spPr>
        <p:txBody>
          <a:bodyPr wrap="square">
            <a:spAutoFit/>
          </a:bodyPr>
          <a:lstStyle/>
          <a:p>
            <a:r>
              <a:rPr lang="en-US" dirty="0"/>
              <a:t>0</a:t>
            </a:r>
            <a:endParaRPr lang="en-US" dirty="0"/>
          </a:p>
        </p:txBody>
      </p:sp>
      <p:sp>
        <p:nvSpPr>
          <p:cNvPr id="27662" name="Text Box 14"/>
          <p:cNvSpPr txBox="1">
            <a:spLocks noChangeArrowheads="1"/>
          </p:cNvSpPr>
          <p:nvPr/>
        </p:nvSpPr>
        <p:spPr bwMode="auto">
          <a:xfrm>
            <a:off x="269188" y="4278312"/>
            <a:ext cx="569012" cy="461665"/>
          </a:xfrm>
          <a:prstGeom prst="rect">
            <a:avLst/>
          </a:prstGeom>
          <a:noFill/>
          <a:ln w="9525">
            <a:noFill/>
            <a:miter lim="800000"/>
          </a:ln>
        </p:spPr>
        <p:txBody>
          <a:bodyPr wrap="square">
            <a:spAutoFit/>
          </a:bodyPr>
          <a:lstStyle/>
          <a:p>
            <a:pPr>
              <a:spcBef>
                <a:spcPct val="50000"/>
              </a:spcBef>
            </a:pPr>
            <a:r>
              <a:rPr lang="en-US" dirty="0"/>
              <a:t>6</a:t>
            </a:r>
            <a:endParaRPr lang="en-US" dirty="0"/>
          </a:p>
        </p:txBody>
      </p:sp>
      <p:sp>
        <p:nvSpPr>
          <p:cNvPr id="27663" name="Text Box 15"/>
          <p:cNvSpPr txBox="1">
            <a:spLocks noChangeArrowheads="1"/>
          </p:cNvSpPr>
          <p:nvPr/>
        </p:nvSpPr>
        <p:spPr bwMode="auto">
          <a:xfrm>
            <a:off x="36136" y="5100935"/>
            <a:ext cx="1030664" cy="461665"/>
          </a:xfrm>
          <a:prstGeom prst="rect">
            <a:avLst/>
          </a:prstGeom>
          <a:noFill/>
          <a:ln w="9525">
            <a:noFill/>
            <a:miter lim="800000"/>
          </a:ln>
        </p:spPr>
        <p:txBody>
          <a:bodyPr wrap="square">
            <a:spAutoFit/>
          </a:bodyPr>
          <a:lstStyle/>
          <a:p>
            <a:pPr>
              <a:spcBef>
                <a:spcPct val="50000"/>
              </a:spcBef>
            </a:pPr>
            <a:r>
              <a:rPr lang="en-US" dirty="0"/>
              <a:t>200</a:t>
            </a:r>
            <a:endParaRPr lang="en-US" dirty="0"/>
          </a:p>
        </p:txBody>
      </p:sp>
      <p:sp>
        <p:nvSpPr>
          <p:cNvPr id="27664" name="Text Box 16"/>
          <p:cNvSpPr txBox="1">
            <a:spLocks noChangeArrowheads="1"/>
          </p:cNvSpPr>
          <p:nvPr/>
        </p:nvSpPr>
        <p:spPr bwMode="auto">
          <a:xfrm>
            <a:off x="0" y="5939135"/>
            <a:ext cx="993088" cy="461665"/>
          </a:xfrm>
          <a:prstGeom prst="rect">
            <a:avLst/>
          </a:prstGeom>
          <a:noFill/>
          <a:ln w="9525">
            <a:noFill/>
            <a:miter lim="800000"/>
          </a:ln>
        </p:spPr>
        <p:txBody>
          <a:bodyPr wrap="square">
            <a:spAutoFit/>
          </a:bodyPr>
          <a:lstStyle/>
          <a:p>
            <a:pPr>
              <a:spcBef>
                <a:spcPct val="50000"/>
              </a:spcBef>
            </a:pPr>
            <a:r>
              <a:rPr lang="en-US" dirty="0"/>
              <a:t>304</a:t>
            </a:r>
            <a:endParaRPr lang="en-US" dirty="0"/>
          </a:p>
        </p:txBody>
      </p:sp>
      <p:sp>
        <p:nvSpPr>
          <p:cNvPr id="27665" name="Rectangle 17"/>
          <p:cNvSpPr>
            <a:spLocks noChangeArrowheads="1"/>
          </p:cNvSpPr>
          <p:nvPr/>
        </p:nvSpPr>
        <p:spPr bwMode="auto">
          <a:xfrm>
            <a:off x="609600" y="1295400"/>
            <a:ext cx="1828800" cy="381000"/>
          </a:xfrm>
          <a:prstGeom prst="rect">
            <a:avLst/>
          </a:prstGeom>
          <a:solidFill>
            <a:schemeClr val="accent1"/>
          </a:solidFill>
          <a:ln w="9525">
            <a:solidFill>
              <a:schemeClr val="tx1"/>
            </a:solidFill>
            <a:miter lim="800000"/>
          </a:ln>
        </p:spPr>
        <p:txBody>
          <a:bodyPr wrap="none" anchor="ctr"/>
          <a:lstStyle/>
          <a:p>
            <a:pPr algn="ctr"/>
            <a:r>
              <a:rPr lang="en-US"/>
              <a:t>Boot Sector</a:t>
            </a:r>
            <a:endParaRPr lang="en-US"/>
          </a:p>
        </p:txBody>
      </p:sp>
      <p:sp>
        <p:nvSpPr>
          <p:cNvPr id="27666" name="Line 18"/>
          <p:cNvSpPr>
            <a:spLocks noChangeShapeType="1"/>
          </p:cNvSpPr>
          <p:nvPr/>
        </p:nvSpPr>
        <p:spPr bwMode="auto">
          <a:xfrm flipH="1">
            <a:off x="1196976" y="1676400"/>
            <a:ext cx="403224" cy="554038"/>
          </a:xfrm>
          <a:prstGeom prst="line">
            <a:avLst/>
          </a:prstGeom>
          <a:noFill/>
          <a:ln w="9525">
            <a:solidFill>
              <a:schemeClr val="tx1"/>
            </a:solidFill>
            <a:round/>
            <a:tailEnd type="triangle" w="med" len="med"/>
          </a:ln>
        </p:spPr>
        <p:txBody>
          <a:bodyPr/>
          <a:lstStyle/>
          <a:p>
            <a:endParaRPr lang="en-CA"/>
          </a:p>
        </p:txBody>
      </p:sp>
      <p:sp>
        <p:nvSpPr>
          <p:cNvPr id="27667" name="Rectangle 19"/>
          <p:cNvSpPr>
            <a:spLocks noChangeArrowheads="1"/>
          </p:cNvSpPr>
          <p:nvPr/>
        </p:nvSpPr>
        <p:spPr bwMode="auto">
          <a:xfrm>
            <a:off x="2895600" y="2743200"/>
            <a:ext cx="1905000" cy="685800"/>
          </a:xfrm>
          <a:prstGeom prst="rect">
            <a:avLst/>
          </a:prstGeom>
          <a:solidFill>
            <a:schemeClr val="accent1"/>
          </a:solidFill>
          <a:ln w="9525">
            <a:solidFill>
              <a:schemeClr val="tx1"/>
            </a:solidFill>
            <a:miter lim="800000"/>
          </a:ln>
        </p:spPr>
        <p:txBody>
          <a:bodyPr wrap="none" anchor="ctr"/>
          <a:lstStyle/>
          <a:p>
            <a:endParaRPr lang="en-US"/>
          </a:p>
        </p:txBody>
      </p:sp>
      <p:sp>
        <p:nvSpPr>
          <p:cNvPr id="27668" name="Rectangle 20"/>
          <p:cNvSpPr>
            <a:spLocks noChangeArrowheads="1"/>
          </p:cNvSpPr>
          <p:nvPr/>
        </p:nvSpPr>
        <p:spPr bwMode="auto">
          <a:xfrm>
            <a:off x="3048000" y="2971800"/>
            <a:ext cx="4572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69" name="Rectangle 21"/>
          <p:cNvSpPr>
            <a:spLocks noChangeArrowheads="1"/>
          </p:cNvSpPr>
          <p:nvPr/>
        </p:nvSpPr>
        <p:spPr bwMode="auto">
          <a:xfrm>
            <a:off x="3505200" y="2971800"/>
            <a:ext cx="457200" cy="228600"/>
          </a:xfrm>
          <a:prstGeom prst="rect">
            <a:avLst/>
          </a:prstGeom>
          <a:solidFill>
            <a:schemeClr val="accent1"/>
          </a:solidFill>
          <a:ln w="9525">
            <a:solidFill>
              <a:schemeClr val="tx1"/>
            </a:solidFill>
            <a:miter lim="800000"/>
          </a:ln>
        </p:spPr>
        <p:txBody>
          <a:bodyPr wrap="none" anchor="ctr"/>
          <a:lstStyle/>
          <a:p>
            <a:pPr algn="ctr"/>
            <a:r>
              <a:rPr lang="en-US" dirty="0"/>
              <a:t>...</a:t>
            </a:r>
            <a:endParaRPr lang="en-US" dirty="0"/>
          </a:p>
        </p:txBody>
      </p:sp>
      <p:sp>
        <p:nvSpPr>
          <p:cNvPr id="27670" name="Rectangle 22"/>
          <p:cNvSpPr>
            <a:spLocks noChangeArrowheads="1"/>
          </p:cNvSpPr>
          <p:nvPr/>
        </p:nvSpPr>
        <p:spPr bwMode="auto">
          <a:xfrm>
            <a:off x="3962400" y="2971800"/>
            <a:ext cx="4572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71" name="Text Box 23"/>
          <p:cNvSpPr txBox="1">
            <a:spLocks noChangeArrowheads="1"/>
          </p:cNvSpPr>
          <p:nvPr/>
        </p:nvSpPr>
        <p:spPr bwMode="auto">
          <a:xfrm>
            <a:off x="2743201" y="2330450"/>
            <a:ext cx="2763838" cy="461665"/>
          </a:xfrm>
          <a:prstGeom prst="rect">
            <a:avLst/>
          </a:prstGeom>
          <a:noFill/>
          <a:ln w="9525">
            <a:noFill/>
            <a:miter lim="800000"/>
          </a:ln>
        </p:spPr>
        <p:txBody>
          <a:bodyPr wrap="square">
            <a:spAutoFit/>
          </a:bodyPr>
          <a:lstStyle/>
          <a:p>
            <a:pPr>
              <a:spcBef>
                <a:spcPct val="50000"/>
              </a:spcBef>
            </a:pPr>
            <a:r>
              <a:rPr lang="en-US" dirty="0"/>
              <a:t>$</a:t>
            </a:r>
            <a:r>
              <a:rPr lang="en-US" dirty="0" err="1"/>
              <a:t>LogFile</a:t>
            </a:r>
            <a:r>
              <a:rPr lang="en-US" dirty="0"/>
              <a:t> Journal</a:t>
            </a:r>
            <a:endParaRPr lang="en-US" dirty="0"/>
          </a:p>
        </p:txBody>
      </p:sp>
      <p:sp>
        <p:nvSpPr>
          <p:cNvPr id="27672" name="Line 24"/>
          <p:cNvSpPr>
            <a:spLocks noChangeShapeType="1"/>
          </p:cNvSpPr>
          <p:nvPr/>
        </p:nvSpPr>
        <p:spPr bwMode="auto">
          <a:xfrm flipV="1">
            <a:off x="2209800" y="2743200"/>
            <a:ext cx="685800" cy="533400"/>
          </a:xfrm>
          <a:prstGeom prst="line">
            <a:avLst/>
          </a:prstGeom>
          <a:noFill/>
          <a:ln w="9525">
            <a:solidFill>
              <a:schemeClr val="tx1"/>
            </a:solidFill>
            <a:round/>
            <a:tailEnd type="triangle" w="med" len="med"/>
          </a:ln>
        </p:spPr>
        <p:txBody>
          <a:bodyPr/>
          <a:lstStyle/>
          <a:p>
            <a:endParaRPr lang="en-CA"/>
          </a:p>
        </p:txBody>
      </p:sp>
      <p:sp>
        <p:nvSpPr>
          <p:cNvPr id="27673" name="Rectangle 25"/>
          <p:cNvSpPr>
            <a:spLocks noChangeArrowheads="1"/>
          </p:cNvSpPr>
          <p:nvPr/>
        </p:nvSpPr>
        <p:spPr bwMode="auto">
          <a:xfrm>
            <a:off x="4114800" y="4648200"/>
            <a:ext cx="2514600" cy="609600"/>
          </a:xfrm>
          <a:prstGeom prst="rect">
            <a:avLst/>
          </a:prstGeom>
          <a:solidFill>
            <a:schemeClr val="accent1"/>
          </a:solidFill>
          <a:ln w="9525">
            <a:solidFill>
              <a:schemeClr val="tx1"/>
            </a:solidFill>
            <a:miter lim="800000"/>
          </a:ln>
        </p:spPr>
        <p:txBody>
          <a:bodyPr wrap="none" anchor="ctr"/>
          <a:lstStyle/>
          <a:p>
            <a:endParaRPr lang="en-US"/>
          </a:p>
        </p:txBody>
      </p:sp>
      <p:sp>
        <p:nvSpPr>
          <p:cNvPr id="27674" name="Rectangle 26"/>
          <p:cNvSpPr>
            <a:spLocks noChangeArrowheads="1"/>
          </p:cNvSpPr>
          <p:nvPr/>
        </p:nvSpPr>
        <p:spPr bwMode="auto">
          <a:xfrm>
            <a:off x="4267200" y="4800600"/>
            <a:ext cx="3048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27675" name="Rectangle 27"/>
          <p:cNvSpPr>
            <a:spLocks noChangeArrowheads="1"/>
          </p:cNvSpPr>
          <p:nvPr/>
        </p:nvSpPr>
        <p:spPr bwMode="auto">
          <a:xfrm>
            <a:off x="4572000" y="4800600"/>
            <a:ext cx="3048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27676" name="Rectangle 28"/>
          <p:cNvSpPr>
            <a:spLocks noChangeArrowheads="1"/>
          </p:cNvSpPr>
          <p:nvPr/>
        </p:nvSpPr>
        <p:spPr bwMode="auto">
          <a:xfrm>
            <a:off x="4876800" y="4800600"/>
            <a:ext cx="1752600" cy="304800"/>
          </a:xfrm>
          <a:prstGeom prst="rect">
            <a:avLst/>
          </a:prstGeom>
          <a:solidFill>
            <a:schemeClr val="accent1"/>
          </a:solidFill>
          <a:ln w="9525">
            <a:solidFill>
              <a:schemeClr val="tx1"/>
            </a:solidFill>
            <a:miter lim="800000"/>
          </a:ln>
        </p:spPr>
        <p:txBody>
          <a:bodyPr wrap="none" anchor="ctr"/>
          <a:lstStyle/>
          <a:p>
            <a:pPr algn="ctr"/>
            <a:r>
              <a:rPr lang="en-US" dirty="0"/>
              <a:t>File1.dat 304</a:t>
            </a:r>
            <a:endParaRPr lang="en-US" dirty="0"/>
          </a:p>
        </p:txBody>
      </p:sp>
      <p:sp>
        <p:nvSpPr>
          <p:cNvPr id="27677" name="Line 29"/>
          <p:cNvSpPr>
            <a:spLocks noChangeShapeType="1"/>
          </p:cNvSpPr>
          <p:nvPr/>
        </p:nvSpPr>
        <p:spPr bwMode="auto">
          <a:xfrm flipV="1">
            <a:off x="2209800" y="4668837"/>
            <a:ext cx="1905000" cy="665160"/>
          </a:xfrm>
          <a:prstGeom prst="line">
            <a:avLst/>
          </a:prstGeom>
          <a:noFill/>
          <a:ln w="9525">
            <a:solidFill>
              <a:schemeClr val="tx1"/>
            </a:solidFill>
            <a:round/>
            <a:tailEnd type="triangle" w="med" len="med"/>
          </a:ln>
        </p:spPr>
        <p:txBody>
          <a:bodyPr/>
          <a:lstStyle/>
          <a:p>
            <a:endParaRPr lang="en-CA"/>
          </a:p>
        </p:txBody>
      </p:sp>
      <p:sp>
        <p:nvSpPr>
          <p:cNvPr id="27678" name="Line 30"/>
          <p:cNvSpPr>
            <a:spLocks noChangeShapeType="1"/>
          </p:cNvSpPr>
          <p:nvPr/>
        </p:nvSpPr>
        <p:spPr bwMode="auto">
          <a:xfrm flipH="1">
            <a:off x="2209800" y="5105400"/>
            <a:ext cx="3657600" cy="1066798"/>
          </a:xfrm>
          <a:prstGeom prst="line">
            <a:avLst/>
          </a:prstGeom>
          <a:noFill/>
          <a:ln w="9525">
            <a:solidFill>
              <a:schemeClr val="tx1"/>
            </a:solidFill>
            <a:round/>
            <a:tailEnd type="triangle" w="med" len="med"/>
          </a:ln>
        </p:spPr>
        <p:txBody>
          <a:bodyPr/>
          <a:lstStyle/>
          <a:p>
            <a:endParaRPr lang="en-CA"/>
          </a:p>
        </p:txBody>
      </p:sp>
      <p:sp>
        <p:nvSpPr>
          <p:cNvPr id="27679" name="Rectangle 31"/>
          <p:cNvSpPr>
            <a:spLocks noChangeArrowheads="1"/>
          </p:cNvSpPr>
          <p:nvPr/>
        </p:nvSpPr>
        <p:spPr bwMode="auto">
          <a:xfrm>
            <a:off x="5105400" y="5486399"/>
            <a:ext cx="3886200" cy="909935"/>
          </a:xfrm>
          <a:prstGeom prst="rect">
            <a:avLst/>
          </a:prstGeom>
          <a:solidFill>
            <a:schemeClr val="accent1"/>
          </a:solidFill>
          <a:ln w="9525">
            <a:solidFill>
              <a:schemeClr val="tx1"/>
            </a:solidFill>
            <a:miter lim="800000"/>
          </a:ln>
        </p:spPr>
        <p:txBody>
          <a:bodyPr wrap="none" anchor="ctr"/>
          <a:lstStyle/>
          <a:p>
            <a:endParaRPr lang="en-US"/>
          </a:p>
        </p:txBody>
      </p:sp>
      <p:sp>
        <p:nvSpPr>
          <p:cNvPr id="27680" name="Rectangle 32"/>
          <p:cNvSpPr>
            <a:spLocks noChangeArrowheads="1"/>
          </p:cNvSpPr>
          <p:nvPr/>
        </p:nvSpPr>
        <p:spPr bwMode="auto">
          <a:xfrm>
            <a:off x="5202237" y="5715000"/>
            <a:ext cx="1808163" cy="457200"/>
          </a:xfrm>
          <a:prstGeom prst="rect">
            <a:avLst/>
          </a:prstGeom>
          <a:solidFill>
            <a:schemeClr val="accent1"/>
          </a:solidFill>
          <a:ln w="9525">
            <a:solidFill>
              <a:schemeClr val="tx1"/>
            </a:solidFill>
            <a:miter lim="800000"/>
          </a:ln>
        </p:spPr>
        <p:txBody>
          <a:bodyPr wrap="none" anchor="ctr"/>
          <a:lstStyle/>
          <a:p>
            <a:pPr algn="ctr"/>
            <a:r>
              <a:rPr lang="en-US" dirty="0"/>
              <a:t>Cluster 692</a:t>
            </a:r>
            <a:endParaRPr lang="en-US" dirty="0"/>
          </a:p>
        </p:txBody>
      </p:sp>
      <p:sp>
        <p:nvSpPr>
          <p:cNvPr id="27681" name="Rectangle 33"/>
          <p:cNvSpPr>
            <a:spLocks noChangeArrowheads="1"/>
          </p:cNvSpPr>
          <p:nvPr/>
        </p:nvSpPr>
        <p:spPr bwMode="auto">
          <a:xfrm>
            <a:off x="7010400" y="5715000"/>
            <a:ext cx="1600200" cy="457200"/>
          </a:xfrm>
          <a:prstGeom prst="rect">
            <a:avLst/>
          </a:prstGeom>
          <a:solidFill>
            <a:schemeClr val="accent1"/>
          </a:solidFill>
          <a:ln w="9525">
            <a:solidFill>
              <a:schemeClr val="tx1"/>
            </a:solidFill>
            <a:miter lim="800000"/>
          </a:ln>
        </p:spPr>
        <p:txBody>
          <a:bodyPr wrap="none" anchor="ctr"/>
          <a:lstStyle/>
          <a:p>
            <a:pPr algn="ctr"/>
            <a:r>
              <a:rPr lang="en-US" dirty="0"/>
              <a:t>Cluster 693</a:t>
            </a:r>
            <a:endParaRPr lang="en-US" dirty="0"/>
          </a:p>
        </p:txBody>
      </p:sp>
      <p:sp>
        <p:nvSpPr>
          <p:cNvPr id="27682" name="Line 34"/>
          <p:cNvSpPr>
            <a:spLocks noChangeShapeType="1"/>
          </p:cNvSpPr>
          <p:nvPr/>
        </p:nvSpPr>
        <p:spPr bwMode="auto">
          <a:xfrm flipV="1">
            <a:off x="2209800" y="5486399"/>
            <a:ext cx="2895600" cy="685800"/>
          </a:xfrm>
          <a:prstGeom prst="line">
            <a:avLst/>
          </a:prstGeom>
          <a:noFill/>
          <a:ln w="9525">
            <a:solidFill>
              <a:schemeClr val="tx1"/>
            </a:solidFill>
            <a:round/>
            <a:tailEnd type="triangle" w="med" len="med"/>
          </a:ln>
        </p:spPr>
        <p:txBody>
          <a:bodyPr/>
          <a:lstStyle/>
          <a:p>
            <a:endParaRPr lang="en-CA"/>
          </a:p>
        </p:txBody>
      </p:sp>
      <p:sp>
        <p:nvSpPr>
          <p:cNvPr id="27683" name="Text Box 35"/>
          <p:cNvSpPr txBox="1">
            <a:spLocks noChangeArrowheads="1"/>
          </p:cNvSpPr>
          <p:nvPr/>
        </p:nvSpPr>
        <p:spPr bwMode="auto">
          <a:xfrm>
            <a:off x="7345362" y="4286071"/>
            <a:ext cx="1616075" cy="1200329"/>
          </a:xfrm>
          <a:prstGeom prst="rect">
            <a:avLst/>
          </a:prstGeom>
          <a:noFill/>
          <a:ln w="9525">
            <a:noFill/>
            <a:miter lim="800000"/>
          </a:ln>
        </p:spPr>
        <p:txBody>
          <a:bodyPr wrap="square">
            <a:spAutoFit/>
          </a:bodyPr>
          <a:lstStyle/>
          <a:p>
            <a:r>
              <a:rPr lang="en-US" dirty="0">
                <a:latin typeface="Times New Roman" pitchFamily="18" charset="0"/>
                <a:cs typeface="Times New Roman" pitchFamily="18" charset="0"/>
              </a:rPr>
              <a:t>File1.dat $DATA attribute</a:t>
            </a:r>
            <a:endParaRPr lang="en-US" dirty="0">
              <a:latin typeface="Times New Roman" pitchFamily="18" charset="0"/>
              <a:cs typeface="Times New Roman" pitchFamily="18" charset="0"/>
            </a:endParaRPr>
          </a:p>
        </p:txBody>
      </p:sp>
      <p:sp>
        <p:nvSpPr>
          <p:cNvPr id="27684" name="Text Box 36"/>
          <p:cNvSpPr txBox="1">
            <a:spLocks noChangeArrowheads="1"/>
          </p:cNvSpPr>
          <p:nvPr/>
        </p:nvSpPr>
        <p:spPr bwMode="auto">
          <a:xfrm>
            <a:off x="4327525" y="4332288"/>
            <a:ext cx="1179513" cy="336550"/>
          </a:xfrm>
          <a:prstGeom prst="rect">
            <a:avLst/>
          </a:prstGeom>
          <a:noFill/>
          <a:ln w="9525">
            <a:noFill/>
            <a:miter lim="800000"/>
          </a:ln>
        </p:spPr>
        <p:txBody>
          <a:bodyPr wrap="none">
            <a:spAutoFit/>
          </a:bodyPr>
          <a:lstStyle/>
          <a:p>
            <a:r>
              <a:rPr lang="en-US"/>
              <a:t>dir1 Index</a:t>
            </a:r>
            <a:endParaRPr lang="en-US"/>
          </a:p>
        </p:txBody>
      </p:sp>
      <p:sp>
        <p:nvSpPr>
          <p:cNvPr id="27685" name="Rectangle 37"/>
          <p:cNvSpPr>
            <a:spLocks noChangeArrowheads="1"/>
          </p:cNvSpPr>
          <p:nvPr/>
        </p:nvSpPr>
        <p:spPr bwMode="auto">
          <a:xfrm>
            <a:off x="2743200" y="4038600"/>
            <a:ext cx="1219200" cy="457200"/>
          </a:xfrm>
          <a:prstGeom prst="rect">
            <a:avLst/>
          </a:prstGeom>
          <a:solidFill>
            <a:schemeClr val="accent1"/>
          </a:solidFill>
          <a:ln w="9525">
            <a:solidFill>
              <a:schemeClr val="tx1"/>
            </a:solidFill>
            <a:miter lim="800000"/>
          </a:ln>
        </p:spPr>
        <p:txBody>
          <a:bodyPr wrap="none" anchor="ctr"/>
          <a:lstStyle/>
          <a:p>
            <a:pPr algn="ctr"/>
            <a:r>
              <a:rPr lang="en-US"/>
              <a:t>...11...</a:t>
            </a:r>
            <a:endParaRPr lang="en-US"/>
          </a:p>
        </p:txBody>
      </p:sp>
      <p:sp>
        <p:nvSpPr>
          <p:cNvPr id="27686" name="Line 38"/>
          <p:cNvSpPr>
            <a:spLocks noChangeShapeType="1"/>
          </p:cNvSpPr>
          <p:nvPr/>
        </p:nvSpPr>
        <p:spPr bwMode="auto">
          <a:xfrm flipV="1">
            <a:off x="2209799" y="4038600"/>
            <a:ext cx="533401" cy="381000"/>
          </a:xfrm>
          <a:prstGeom prst="line">
            <a:avLst/>
          </a:prstGeom>
          <a:noFill/>
          <a:ln w="9525">
            <a:solidFill>
              <a:schemeClr val="tx1"/>
            </a:solidFill>
            <a:round/>
            <a:tailEnd type="triangle" w="med" len="med"/>
          </a:ln>
        </p:spPr>
        <p:txBody>
          <a:bodyPr/>
          <a:lstStyle/>
          <a:p>
            <a:endParaRPr lang="en-CA"/>
          </a:p>
        </p:txBody>
      </p:sp>
      <p:sp>
        <p:nvSpPr>
          <p:cNvPr id="27687" name="Text Box 39"/>
          <p:cNvSpPr txBox="1">
            <a:spLocks noChangeArrowheads="1"/>
          </p:cNvSpPr>
          <p:nvPr/>
        </p:nvSpPr>
        <p:spPr bwMode="auto">
          <a:xfrm>
            <a:off x="2498725" y="3570288"/>
            <a:ext cx="1582738" cy="336550"/>
          </a:xfrm>
          <a:prstGeom prst="rect">
            <a:avLst/>
          </a:prstGeom>
          <a:noFill/>
          <a:ln w="9525">
            <a:noFill/>
            <a:miter lim="800000"/>
          </a:ln>
        </p:spPr>
        <p:txBody>
          <a:bodyPr wrap="none">
            <a:spAutoFit/>
          </a:bodyPr>
          <a:lstStyle/>
          <a:p>
            <a:r>
              <a:rPr lang="en-US"/>
              <a:t>Cluster Bitmap</a:t>
            </a:r>
            <a:endParaRPr lang="en-US"/>
          </a:p>
        </p:txBody>
      </p:sp>
      <p:sp>
        <p:nvSpPr>
          <p:cNvPr id="27688" name="Rectangle 40"/>
          <p:cNvSpPr>
            <a:spLocks noChangeArrowheads="1"/>
          </p:cNvSpPr>
          <p:nvPr/>
        </p:nvSpPr>
        <p:spPr bwMode="auto">
          <a:xfrm>
            <a:off x="3429000" y="1676400"/>
            <a:ext cx="1066800" cy="381000"/>
          </a:xfrm>
          <a:prstGeom prst="rect">
            <a:avLst/>
          </a:prstGeom>
          <a:solidFill>
            <a:schemeClr val="accent1"/>
          </a:solidFill>
          <a:ln w="9525">
            <a:solidFill>
              <a:schemeClr val="tx1"/>
            </a:solidFill>
            <a:miter lim="800000"/>
          </a:ln>
        </p:spPr>
        <p:txBody>
          <a:bodyPr wrap="none" anchor="ctr"/>
          <a:lstStyle/>
          <a:p>
            <a:pPr algn="ctr"/>
            <a:r>
              <a:rPr lang="en-US" dirty="0"/>
              <a:t>...1...</a:t>
            </a:r>
            <a:endParaRPr lang="en-US" dirty="0"/>
          </a:p>
        </p:txBody>
      </p:sp>
      <p:sp>
        <p:nvSpPr>
          <p:cNvPr id="27689" name="Line 41"/>
          <p:cNvSpPr>
            <a:spLocks noChangeShapeType="1"/>
          </p:cNvSpPr>
          <p:nvPr/>
        </p:nvSpPr>
        <p:spPr bwMode="auto">
          <a:xfrm flipV="1">
            <a:off x="2209799" y="1676400"/>
            <a:ext cx="1219201" cy="654050"/>
          </a:xfrm>
          <a:prstGeom prst="line">
            <a:avLst/>
          </a:prstGeom>
          <a:noFill/>
          <a:ln w="9525">
            <a:solidFill>
              <a:schemeClr val="tx1"/>
            </a:solidFill>
            <a:round/>
            <a:tailEnd type="triangle" w="med" len="med"/>
          </a:ln>
        </p:spPr>
        <p:txBody>
          <a:bodyPr/>
          <a:lstStyle/>
          <a:p>
            <a:endParaRPr lang="en-CA"/>
          </a:p>
        </p:txBody>
      </p:sp>
      <p:sp>
        <p:nvSpPr>
          <p:cNvPr id="27690" name="Text Box 42"/>
          <p:cNvSpPr txBox="1">
            <a:spLocks noChangeArrowheads="1"/>
          </p:cNvSpPr>
          <p:nvPr/>
        </p:nvSpPr>
        <p:spPr bwMode="auto">
          <a:xfrm>
            <a:off x="3144043" y="1214735"/>
            <a:ext cx="3008313" cy="461665"/>
          </a:xfrm>
          <a:prstGeom prst="rect">
            <a:avLst/>
          </a:prstGeom>
          <a:noFill/>
          <a:ln w="9525">
            <a:noFill/>
            <a:miter lim="800000"/>
          </a:ln>
        </p:spPr>
        <p:txBody>
          <a:bodyPr wrap="square">
            <a:spAutoFit/>
          </a:bodyPr>
          <a:lstStyle/>
          <a:p>
            <a:r>
              <a:rPr lang="en-US" dirty="0"/>
              <a:t>MFT Entry Bitmap</a:t>
            </a:r>
            <a:endParaRPr lang="en-US" dirty="0"/>
          </a:p>
        </p:txBody>
      </p:sp>
      <p:sp>
        <p:nvSpPr>
          <p:cNvPr id="27691" name="Text Box 43"/>
          <p:cNvSpPr txBox="1">
            <a:spLocks noChangeArrowheads="1"/>
          </p:cNvSpPr>
          <p:nvPr/>
        </p:nvSpPr>
        <p:spPr bwMode="auto">
          <a:xfrm>
            <a:off x="974724" y="6396335"/>
            <a:ext cx="7635876" cy="461665"/>
          </a:xfrm>
          <a:prstGeom prst="rect">
            <a:avLst/>
          </a:prstGeom>
          <a:noFill/>
          <a:ln w="9525">
            <a:noFill/>
            <a:miter lim="800000"/>
          </a:ln>
        </p:spPr>
        <p:txBody>
          <a:bodyPr wrap="square">
            <a:spAutoFit/>
          </a:bodyPr>
          <a:lstStyle/>
          <a:p>
            <a:pPr algn="ctr"/>
            <a:r>
              <a:rPr lang="en-US" dirty="0">
                <a:latin typeface="Times New Roman" pitchFamily="18" charset="0"/>
                <a:cs typeface="Times New Roman" pitchFamily="18" charset="0"/>
              </a:rPr>
              <a:t>Final state after adding the “\dir1\file1.dat”</a:t>
            </a:r>
            <a:endParaRPr lang="en-US" dirty="0">
              <a:latin typeface="Times New Roman" pitchFamily="18" charset="0"/>
              <a:cs typeface="Times New Roman" pitchFamily="18" charset="0"/>
            </a:endParaRPr>
          </a:p>
        </p:txBody>
      </p:sp>
      <p:sp>
        <p:nvSpPr>
          <p:cNvPr id="27692" name="Rectangle 44"/>
          <p:cNvSpPr>
            <a:spLocks noChangeArrowheads="1"/>
          </p:cNvSpPr>
          <p:nvPr/>
        </p:nvSpPr>
        <p:spPr bwMode="auto">
          <a:xfrm>
            <a:off x="5867400" y="2362200"/>
            <a:ext cx="3124200" cy="1066800"/>
          </a:xfrm>
          <a:prstGeom prst="rect">
            <a:avLst/>
          </a:prstGeom>
          <a:solidFill>
            <a:schemeClr val="accent1"/>
          </a:solidFill>
          <a:ln w="9525">
            <a:solidFill>
              <a:schemeClr val="tx1"/>
            </a:solidFill>
            <a:miter lim="800000"/>
          </a:ln>
        </p:spPr>
        <p:txBody>
          <a:bodyPr wrap="none" anchor="ctr"/>
          <a:lstStyle/>
          <a:p>
            <a:endParaRPr lang="en-US"/>
          </a:p>
        </p:txBody>
      </p:sp>
      <p:sp>
        <p:nvSpPr>
          <p:cNvPr id="27693" name="Rectangle 45"/>
          <p:cNvSpPr>
            <a:spLocks noChangeArrowheads="1"/>
          </p:cNvSpPr>
          <p:nvPr/>
        </p:nvSpPr>
        <p:spPr bwMode="auto">
          <a:xfrm>
            <a:off x="7239000" y="25146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4" name="Rectangle 46"/>
          <p:cNvSpPr>
            <a:spLocks noChangeArrowheads="1"/>
          </p:cNvSpPr>
          <p:nvPr/>
        </p:nvSpPr>
        <p:spPr bwMode="auto">
          <a:xfrm>
            <a:off x="7467600" y="25146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5" name="Rectangle 47"/>
          <p:cNvSpPr>
            <a:spLocks noChangeArrowheads="1"/>
          </p:cNvSpPr>
          <p:nvPr/>
        </p:nvSpPr>
        <p:spPr bwMode="auto">
          <a:xfrm>
            <a:off x="79248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6" name="Rectangle 48"/>
          <p:cNvSpPr>
            <a:spLocks noChangeArrowheads="1"/>
          </p:cNvSpPr>
          <p:nvPr/>
        </p:nvSpPr>
        <p:spPr bwMode="auto">
          <a:xfrm>
            <a:off x="81534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7" name="Rectangle 49"/>
          <p:cNvSpPr>
            <a:spLocks noChangeArrowheads="1"/>
          </p:cNvSpPr>
          <p:nvPr/>
        </p:nvSpPr>
        <p:spPr bwMode="auto">
          <a:xfrm>
            <a:off x="83820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8" name="Line 50"/>
          <p:cNvSpPr>
            <a:spLocks noChangeShapeType="1"/>
          </p:cNvSpPr>
          <p:nvPr/>
        </p:nvSpPr>
        <p:spPr bwMode="auto">
          <a:xfrm>
            <a:off x="7620000" y="2667000"/>
            <a:ext cx="228600" cy="152400"/>
          </a:xfrm>
          <a:prstGeom prst="line">
            <a:avLst/>
          </a:prstGeom>
          <a:noFill/>
          <a:ln w="9525">
            <a:solidFill>
              <a:schemeClr val="tx1"/>
            </a:solidFill>
            <a:round/>
            <a:tailEnd type="triangle" w="med" len="med"/>
          </a:ln>
        </p:spPr>
        <p:txBody>
          <a:bodyPr/>
          <a:lstStyle/>
          <a:p>
            <a:endParaRPr lang="en-CA"/>
          </a:p>
        </p:txBody>
      </p:sp>
      <p:sp>
        <p:nvSpPr>
          <p:cNvPr id="27699" name="Rectangle 51"/>
          <p:cNvSpPr>
            <a:spLocks noChangeArrowheads="1"/>
          </p:cNvSpPr>
          <p:nvPr/>
        </p:nvSpPr>
        <p:spPr bwMode="auto">
          <a:xfrm>
            <a:off x="6096000" y="2971800"/>
            <a:ext cx="3048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700" name="Rectangle 52"/>
          <p:cNvSpPr>
            <a:spLocks noChangeArrowheads="1"/>
          </p:cNvSpPr>
          <p:nvPr/>
        </p:nvSpPr>
        <p:spPr bwMode="auto">
          <a:xfrm>
            <a:off x="6400800" y="2971800"/>
            <a:ext cx="1143000" cy="228600"/>
          </a:xfrm>
          <a:prstGeom prst="rect">
            <a:avLst/>
          </a:prstGeom>
          <a:solidFill>
            <a:schemeClr val="accent1"/>
          </a:solidFill>
          <a:ln w="9525">
            <a:solidFill>
              <a:schemeClr val="tx1"/>
            </a:solidFill>
            <a:miter lim="800000"/>
          </a:ln>
        </p:spPr>
        <p:txBody>
          <a:bodyPr wrap="none" anchor="ctr"/>
          <a:lstStyle/>
          <a:p>
            <a:pPr algn="ctr"/>
            <a:r>
              <a:rPr lang="en-US" dirty="0"/>
              <a:t>dir1 200</a:t>
            </a:r>
            <a:endParaRPr lang="en-US" dirty="0"/>
          </a:p>
        </p:txBody>
      </p:sp>
      <p:sp>
        <p:nvSpPr>
          <p:cNvPr id="27701" name="Rectangle 53"/>
          <p:cNvSpPr>
            <a:spLocks noChangeArrowheads="1"/>
          </p:cNvSpPr>
          <p:nvPr/>
        </p:nvSpPr>
        <p:spPr bwMode="auto">
          <a:xfrm>
            <a:off x="7543800" y="29718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702" name="Line 54"/>
          <p:cNvSpPr>
            <a:spLocks noChangeShapeType="1"/>
          </p:cNvSpPr>
          <p:nvPr/>
        </p:nvSpPr>
        <p:spPr bwMode="auto">
          <a:xfrm flipH="1">
            <a:off x="2209799" y="3200400"/>
            <a:ext cx="5029200" cy="2057400"/>
          </a:xfrm>
          <a:prstGeom prst="line">
            <a:avLst/>
          </a:prstGeom>
          <a:noFill/>
          <a:ln w="9525">
            <a:solidFill>
              <a:schemeClr val="tx1"/>
            </a:solidFill>
            <a:round/>
            <a:tailEnd type="triangle" w="med" len="med"/>
          </a:ln>
        </p:spPr>
        <p:txBody>
          <a:bodyPr/>
          <a:lstStyle/>
          <a:p>
            <a:endParaRPr lang="en-CA"/>
          </a:p>
        </p:txBody>
      </p:sp>
      <p:sp>
        <p:nvSpPr>
          <p:cNvPr id="27703" name="Line 55"/>
          <p:cNvSpPr>
            <a:spLocks noChangeShapeType="1"/>
          </p:cNvSpPr>
          <p:nvPr/>
        </p:nvSpPr>
        <p:spPr bwMode="auto">
          <a:xfrm flipH="1">
            <a:off x="6400800" y="2667000"/>
            <a:ext cx="914400" cy="304800"/>
          </a:xfrm>
          <a:prstGeom prst="line">
            <a:avLst/>
          </a:prstGeom>
          <a:noFill/>
          <a:ln w="9525">
            <a:solidFill>
              <a:schemeClr val="tx1"/>
            </a:solidFill>
            <a:round/>
            <a:tailEnd type="triangle" w="med" len="med"/>
          </a:ln>
        </p:spPr>
        <p:txBody>
          <a:bodyPr/>
          <a:lstStyle/>
          <a:p>
            <a:endParaRPr lang="en-CA"/>
          </a:p>
        </p:txBody>
      </p:sp>
      <p:sp>
        <p:nvSpPr>
          <p:cNvPr id="27704" name="Line 56"/>
          <p:cNvSpPr>
            <a:spLocks noChangeShapeType="1"/>
          </p:cNvSpPr>
          <p:nvPr/>
        </p:nvSpPr>
        <p:spPr bwMode="auto">
          <a:xfrm flipV="1">
            <a:off x="2209800" y="2362200"/>
            <a:ext cx="3657600" cy="1752600"/>
          </a:xfrm>
          <a:prstGeom prst="line">
            <a:avLst/>
          </a:prstGeom>
          <a:noFill/>
          <a:ln w="9525">
            <a:solidFill>
              <a:schemeClr val="tx1"/>
            </a:solidFill>
            <a:round/>
            <a:tailEnd type="triangle" w="med" len="med"/>
          </a:ln>
        </p:spPr>
        <p:txBody>
          <a:bodyPr/>
          <a:lstStyle/>
          <a:p>
            <a:endParaRPr lang="en-CA"/>
          </a:p>
        </p:txBody>
      </p:sp>
      <p:sp>
        <p:nvSpPr>
          <p:cNvPr id="27705" name="Text Box 57"/>
          <p:cNvSpPr txBox="1">
            <a:spLocks noChangeArrowheads="1"/>
          </p:cNvSpPr>
          <p:nvPr/>
        </p:nvSpPr>
        <p:spPr bwMode="auto">
          <a:xfrm>
            <a:off x="6765925" y="1893888"/>
            <a:ext cx="863600" cy="336550"/>
          </a:xfrm>
          <a:prstGeom prst="rect">
            <a:avLst/>
          </a:prstGeom>
          <a:noFill/>
          <a:ln w="9525">
            <a:noFill/>
            <a:miter lim="800000"/>
          </a:ln>
        </p:spPr>
        <p:txBody>
          <a:bodyPr wrap="none">
            <a:spAutoFit/>
          </a:bodyPr>
          <a:lstStyle/>
          <a:p>
            <a:r>
              <a:rPr lang="en-US"/>
              <a:t>\Index</a:t>
            </a:r>
            <a:endParaRPr lang="en-US"/>
          </a:p>
        </p:txBody>
      </p:sp>
      <p:sp>
        <p:nvSpPr>
          <p:cNvPr id="59" name="Rectangle 2"/>
          <p:cNvSpPr>
            <a:spLocks noGrp="1" noChangeArrowheads="1"/>
          </p:cNvSpPr>
          <p:nvPr>
            <p:ph type="title"/>
          </p:nvPr>
        </p:nvSpPr>
        <p:spPr>
          <a:xfrm>
            <a:off x="762000" y="228600"/>
            <a:ext cx="7772400" cy="7620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File Creation Example (cont’d)</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0" name="Text Box 13"/>
          <p:cNvSpPr txBox="1">
            <a:spLocks noChangeArrowheads="1"/>
          </p:cNvSpPr>
          <p:nvPr/>
        </p:nvSpPr>
        <p:spPr bwMode="auto">
          <a:xfrm>
            <a:off x="304800" y="3043535"/>
            <a:ext cx="520700" cy="461665"/>
          </a:xfrm>
          <a:prstGeom prst="rect">
            <a:avLst/>
          </a:prstGeom>
          <a:noFill/>
          <a:ln w="9525">
            <a:noFill/>
            <a:miter lim="800000"/>
          </a:ln>
        </p:spPr>
        <p:txBody>
          <a:bodyPr wrap="square">
            <a:spAutoFit/>
          </a:bodyPr>
          <a:lstStyle/>
          <a:p>
            <a:r>
              <a:rPr lang="en-US" dirty="0"/>
              <a:t>2</a:t>
            </a:r>
            <a:endParaRPr lang="en-US" dirty="0"/>
          </a:p>
        </p:txBody>
      </p:sp>
      <p:sp>
        <p:nvSpPr>
          <p:cNvPr id="61" name="Text Box 13"/>
          <p:cNvSpPr txBox="1">
            <a:spLocks noChangeArrowheads="1"/>
          </p:cNvSpPr>
          <p:nvPr/>
        </p:nvSpPr>
        <p:spPr bwMode="auto">
          <a:xfrm>
            <a:off x="317500" y="3881735"/>
            <a:ext cx="520700" cy="461665"/>
          </a:xfrm>
          <a:prstGeom prst="rect">
            <a:avLst/>
          </a:prstGeom>
          <a:noFill/>
          <a:ln w="9525">
            <a:noFill/>
            <a:miter lim="800000"/>
          </a:ln>
        </p:spPr>
        <p:txBody>
          <a:bodyPr wrap="square">
            <a:spAutoFit/>
          </a:bodyPr>
          <a:lstStyle/>
          <a:p>
            <a:r>
              <a:rPr lang="en-US" dirty="0"/>
              <a:t>5</a:t>
            </a:r>
            <a:endParaRPr lang="en-US" dirty="0"/>
          </a:p>
        </p:txBody>
      </p:sp>
      <p:sp>
        <p:nvSpPr>
          <p:cNvPr id="62"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63"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76200"/>
            <a:ext cx="7772400" cy="9144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The layout of NTFS Volume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22" name="Text Box 10"/>
          <p:cNvSpPr txBox="1">
            <a:spLocks noChangeArrowheads="1"/>
          </p:cNvSpPr>
          <p:nvPr/>
        </p:nvSpPr>
        <p:spPr bwMode="auto">
          <a:xfrm>
            <a:off x="533400" y="2624483"/>
            <a:ext cx="8093075" cy="2459135"/>
          </a:xfrm>
          <a:prstGeom prst="rect">
            <a:avLst/>
          </a:prstGeom>
          <a:noFill/>
          <a:ln w="9525">
            <a:noFill/>
            <a:miter lim="800000"/>
          </a:ln>
        </p:spPr>
        <p:txBody>
          <a:bodyPr wrap="square">
            <a:spAutoFit/>
          </a:bodyPr>
          <a:lstStyle/>
          <a:p>
            <a:pPr>
              <a:spcAft>
                <a:spcPts val="600"/>
              </a:spcAft>
            </a:pPr>
            <a:r>
              <a:rPr lang="en-US" b="1" dirty="0">
                <a:latin typeface="Times New Roman" pitchFamily="18" charset="0"/>
                <a:cs typeface="Times New Roman" pitchFamily="18" charset="0"/>
              </a:rPr>
              <a:t>Boot Sector</a:t>
            </a:r>
            <a:r>
              <a:rPr lang="en-US" dirty="0">
                <a:latin typeface="Times New Roman" pitchFamily="18" charset="0"/>
                <a:cs typeface="Times New Roman" pitchFamily="18" charset="0"/>
              </a:rPr>
              <a:t>: gives the </a:t>
            </a:r>
            <a:r>
              <a:rPr lang="en-US" b="1" dirty="0">
                <a:solidFill>
                  <a:srgbClr val="CC0000"/>
                </a:solidFill>
                <a:latin typeface="Times New Roman" pitchFamily="18" charset="0"/>
                <a:cs typeface="Times New Roman" pitchFamily="18" charset="0"/>
              </a:rPr>
              <a:t>starting location of the MFT</a:t>
            </a:r>
            <a:r>
              <a:rPr lang="en-US" dirty="0">
                <a:solidFill>
                  <a:srgbClr val="CC0000"/>
                </a:solidFill>
                <a:latin typeface="Times New Roman" pitchFamily="18" charset="0"/>
                <a:cs typeface="Times New Roman" pitchFamily="18" charset="0"/>
              </a:rPr>
              <a:t> (Master File Table)</a:t>
            </a:r>
            <a:r>
              <a:rPr lang="en-US" dirty="0">
                <a:latin typeface="Times New Roman" pitchFamily="18" charset="0"/>
                <a:cs typeface="Times New Roman" pitchFamily="18" charset="0"/>
              </a:rPr>
              <a:t>, </a:t>
            </a:r>
            <a:r>
              <a:rPr lang="en-US" dirty="0">
                <a:solidFill>
                  <a:srgbClr val="CC0000"/>
                </a:solidFill>
                <a:latin typeface="Times New Roman" pitchFamily="18" charset="0"/>
                <a:cs typeface="Times New Roman" pitchFamily="18" charset="0"/>
              </a:rPr>
              <a:t>cluster size</a:t>
            </a:r>
            <a:r>
              <a:rPr lang="en-US" dirty="0">
                <a:solidFill>
                  <a:srgbClr val="004D4D"/>
                </a:solidFill>
                <a:latin typeface="Times New Roman" pitchFamily="18" charset="0"/>
                <a:cs typeface="Times New Roman" pitchFamily="18" charset="0"/>
              </a:rPr>
              <a:t> </a:t>
            </a:r>
            <a:r>
              <a:rPr lang="en-US" dirty="0">
                <a:latin typeface="Times New Roman" pitchFamily="18" charset="0"/>
                <a:cs typeface="Times New Roman" pitchFamily="18" charset="0"/>
              </a:rPr>
              <a:t>(1 to 128 sectors, but commonly 8), </a:t>
            </a:r>
            <a:r>
              <a:rPr lang="en-US" dirty="0">
                <a:solidFill>
                  <a:srgbClr val="CC0000"/>
                </a:solidFill>
                <a:latin typeface="Times New Roman" pitchFamily="18" charset="0"/>
                <a:cs typeface="Times New Roman" pitchFamily="18" charset="0"/>
              </a:rPr>
              <a:t>size</a:t>
            </a:r>
            <a:r>
              <a:rPr lang="en-US" dirty="0">
                <a:solidFill>
                  <a:srgbClr val="004D4D"/>
                </a:solidFill>
                <a:latin typeface="Times New Roman" pitchFamily="18" charset="0"/>
                <a:cs typeface="Times New Roman" pitchFamily="18" charset="0"/>
              </a:rPr>
              <a:t> </a:t>
            </a:r>
            <a:r>
              <a:rPr lang="en-US" dirty="0">
                <a:latin typeface="Times New Roman" pitchFamily="18" charset="0"/>
                <a:cs typeface="Times New Roman" pitchFamily="18" charset="0"/>
              </a:rPr>
              <a:t>of each MFT entry (usually </a:t>
            </a:r>
            <a:r>
              <a:rPr lang="en-US" b="1" dirty="0">
                <a:effectLst>
                  <a:outerShdw blurRad="38100" dist="38100" dir="2700000" algn="tl">
                    <a:srgbClr val="000000">
                      <a:alpha val="43137"/>
                    </a:srgbClr>
                  </a:outerShdw>
                </a:effectLst>
                <a:latin typeface="Times New Roman" pitchFamily="18" charset="0"/>
                <a:cs typeface="Times New Roman" pitchFamily="18" charset="0"/>
              </a:rPr>
              <a:t>1024 bytes</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a:spcAft>
                <a:spcPts val="600"/>
              </a:spcAft>
            </a:pPr>
            <a:r>
              <a:rPr lang="en-US" b="1" dirty="0">
                <a:latin typeface="Times New Roman" pitchFamily="18" charset="0"/>
                <a:cs typeface="Times New Roman" pitchFamily="18" charset="0"/>
              </a:rPr>
              <a:t>Master File Table</a:t>
            </a:r>
            <a:r>
              <a:rPr lang="en-US" dirty="0">
                <a:latin typeface="Times New Roman" pitchFamily="18" charset="0"/>
                <a:cs typeface="Times New Roman" pitchFamily="18" charset="0"/>
              </a:rPr>
              <a:t>: is basically a relational database table in which information (</a:t>
            </a:r>
            <a:r>
              <a:rPr lang="en-US" dirty="0">
                <a:solidFill>
                  <a:srgbClr val="004D4D"/>
                </a:solidFill>
                <a:latin typeface="Times New Roman" pitchFamily="18" charset="0"/>
                <a:cs typeface="Times New Roman" pitchFamily="18" charset="0"/>
              </a:rPr>
              <a:t>attributes</a:t>
            </a:r>
            <a:r>
              <a:rPr lang="en-US" dirty="0">
                <a:latin typeface="Times New Roman" pitchFamily="18" charset="0"/>
                <a:cs typeface="Times New Roman" pitchFamily="18" charset="0"/>
              </a:rPr>
              <a:t>) for each file or directory is represented by a </a:t>
            </a:r>
            <a:r>
              <a:rPr lang="en-US" b="1" u="sng" dirty="0">
                <a:latin typeface="Times New Roman" pitchFamily="18" charset="0"/>
                <a:cs typeface="Times New Roman" pitchFamily="18" charset="0"/>
              </a:rPr>
              <a:t>record</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entry</a:t>
            </a:r>
            <a:r>
              <a:rPr lang="en-US" dirty="0">
                <a:latin typeface="Times New Roman" pitchFamily="18" charset="0"/>
                <a:cs typeface="Times New Roman" pitchFamily="18" charset="0"/>
              </a:rPr>
              <a:t>) in the MFT</a:t>
            </a:r>
            <a:endParaRPr lang="en-US" b="1" dirty="0">
              <a:latin typeface="Times New Roman" pitchFamily="18" charset="0"/>
              <a:cs typeface="Times New Roman" pitchFamily="18" charset="0"/>
            </a:endParaRPr>
          </a:p>
        </p:txBody>
      </p:sp>
      <p:grpSp>
        <p:nvGrpSpPr>
          <p:cNvPr id="11" name="Group 10"/>
          <p:cNvGrpSpPr/>
          <p:nvPr/>
        </p:nvGrpSpPr>
        <p:grpSpPr>
          <a:xfrm>
            <a:off x="838200" y="914400"/>
            <a:ext cx="7162800" cy="1068388"/>
            <a:chOff x="914400" y="1143000"/>
            <a:chExt cx="7162800" cy="1068388"/>
          </a:xfrm>
        </p:grpSpPr>
        <p:sp>
          <p:nvSpPr>
            <p:cNvPr id="9219" name="Rectangle 4"/>
            <p:cNvSpPr>
              <a:spLocks noChangeArrowheads="1"/>
            </p:cNvSpPr>
            <p:nvPr/>
          </p:nvSpPr>
          <p:spPr bwMode="auto">
            <a:xfrm>
              <a:off x="914400" y="1143000"/>
              <a:ext cx="2133600" cy="10668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Partition </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Boot Sector</a:t>
              </a:r>
              <a:endParaRPr lang="en-US" dirty="0">
                <a:latin typeface="Times New Roman" pitchFamily="18" charset="0"/>
                <a:cs typeface="Times New Roman" pitchFamily="18" charset="0"/>
              </a:endParaRPr>
            </a:p>
          </p:txBody>
        </p:sp>
        <p:sp>
          <p:nvSpPr>
            <p:cNvPr id="9220" name="Rectangle 5"/>
            <p:cNvSpPr>
              <a:spLocks noChangeArrowheads="1"/>
            </p:cNvSpPr>
            <p:nvPr/>
          </p:nvSpPr>
          <p:spPr bwMode="auto">
            <a:xfrm>
              <a:off x="3048000" y="1143000"/>
              <a:ext cx="2590800" cy="10668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Master File Table</a:t>
              </a:r>
              <a:endParaRPr lang="en-US" dirty="0">
                <a:latin typeface="Times New Roman" pitchFamily="18" charset="0"/>
                <a:cs typeface="Times New Roman" pitchFamily="18" charset="0"/>
              </a:endParaRPr>
            </a:p>
          </p:txBody>
        </p:sp>
        <p:sp>
          <p:nvSpPr>
            <p:cNvPr id="9221" name="Rectangle 7"/>
            <p:cNvSpPr>
              <a:spLocks noChangeArrowheads="1"/>
            </p:cNvSpPr>
            <p:nvPr/>
          </p:nvSpPr>
          <p:spPr bwMode="auto">
            <a:xfrm>
              <a:off x="5638800" y="1143000"/>
              <a:ext cx="2438400" cy="10668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File Area</a:t>
              </a:r>
              <a:endParaRPr lang="en-US" dirty="0">
                <a:latin typeface="Times New Roman" pitchFamily="18" charset="0"/>
                <a:cs typeface="Times New Roman" pitchFamily="18" charset="0"/>
              </a:endParaRPr>
            </a:p>
          </p:txBody>
        </p:sp>
        <p:cxnSp>
          <p:nvCxnSpPr>
            <p:cNvPr id="7" name="Straight Connector 6"/>
            <p:cNvCxnSpPr/>
            <p:nvPr/>
          </p:nvCxnSpPr>
          <p:spPr bwMode="auto">
            <a:xfrm>
              <a:off x="3048000" y="2209800"/>
              <a:ext cx="5029200" cy="1588"/>
            </a:xfrm>
            <a:prstGeom prst="line">
              <a:avLst/>
            </a:prstGeom>
            <a:noFill/>
            <a:ln w="66675" cap="flat" cmpd="sng" algn="ctr">
              <a:solidFill>
                <a:srgbClr val="FF0000"/>
              </a:solidFill>
              <a:prstDash val="solid"/>
              <a:round/>
              <a:headEnd type="none" w="med" len="med"/>
              <a:tailEnd type="none" w="med" len="med"/>
            </a:ln>
            <a:effectLst/>
          </p:spPr>
        </p:cxnSp>
      </p:grpSp>
      <p:sp>
        <p:nvSpPr>
          <p:cNvPr id="12" name="Rectangle 2"/>
          <p:cNvSpPr txBox="1">
            <a:spLocks noChangeArrowheads="1"/>
          </p:cNvSpPr>
          <p:nvPr/>
        </p:nvSpPr>
        <p:spPr bwMode="auto">
          <a:xfrm>
            <a:off x="4114800" y="2133600"/>
            <a:ext cx="2895600" cy="3810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Data Area</a:t>
            </a:r>
            <a:endPar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0"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762000" y="2057400"/>
            <a:ext cx="1447800" cy="533400"/>
          </a:xfrm>
          <a:prstGeom prst="rect">
            <a:avLst/>
          </a:prstGeom>
          <a:solidFill>
            <a:schemeClr val="accent1"/>
          </a:solidFill>
          <a:ln w="9525">
            <a:solidFill>
              <a:schemeClr val="tx1"/>
            </a:solidFill>
            <a:miter lim="800000"/>
          </a:ln>
        </p:spPr>
        <p:txBody>
          <a:bodyPr wrap="none" anchor="ctr"/>
          <a:lstStyle/>
          <a:p>
            <a:pPr algn="ctr"/>
            <a:r>
              <a:rPr lang="en-US" dirty="0"/>
              <a:t>$MFT</a:t>
            </a:r>
            <a:endParaRPr lang="en-US" dirty="0"/>
          </a:p>
        </p:txBody>
      </p:sp>
      <p:sp>
        <p:nvSpPr>
          <p:cNvPr id="27652" name="Rectangle 4"/>
          <p:cNvSpPr>
            <a:spLocks noChangeArrowheads="1"/>
          </p:cNvSpPr>
          <p:nvPr/>
        </p:nvSpPr>
        <p:spPr bwMode="auto">
          <a:xfrm>
            <a:off x="762000" y="2590800"/>
            <a:ext cx="1447800" cy="457200"/>
          </a:xfrm>
          <a:prstGeom prst="rect">
            <a:avLst/>
          </a:prstGeom>
          <a:solidFill>
            <a:schemeClr val="accent1"/>
          </a:solidFill>
          <a:ln w="9525">
            <a:solidFill>
              <a:schemeClr val="tx1"/>
            </a:solidFill>
            <a:miter lim="800000"/>
          </a:ln>
        </p:spPr>
        <p:txBody>
          <a:bodyPr wrap="none" anchor="ctr"/>
          <a:lstStyle/>
          <a:p>
            <a:pPr algn="ctr"/>
            <a:r>
              <a:rPr lang="en-US"/>
              <a:t>mirror</a:t>
            </a:r>
            <a:endParaRPr lang="en-US"/>
          </a:p>
        </p:txBody>
      </p:sp>
      <p:sp>
        <p:nvSpPr>
          <p:cNvPr id="27653" name="Rectangle 5"/>
          <p:cNvSpPr>
            <a:spLocks noChangeArrowheads="1"/>
          </p:cNvSpPr>
          <p:nvPr/>
        </p:nvSpPr>
        <p:spPr bwMode="auto">
          <a:xfrm>
            <a:off x="762000" y="35052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54" name="Rectangle 6"/>
          <p:cNvSpPr>
            <a:spLocks noChangeArrowheads="1"/>
          </p:cNvSpPr>
          <p:nvPr/>
        </p:nvSpPr>
        <p:spPr bwMode="auto">
          <a:xfrm>
            <a:off x="762000" y="3048000"/>
            <a:ext cx="1447800" cy="457200"/>
          </a:xfrm>
          <a:prstGeom prst="rect">
            <a:avLst/>
          </a:prstGeom>
          <a:solidFill>
            <a:schemeClr val="accent1"/>
          </a:solidFill>
          <a:ln w="9525">
            <a:solidFill>
              <a:schemeClr val="tx1"/>
            </a:solidFill>
            <a:miter lim="800000"/>
          </a:ln>
        </p:spPr>
        <p:txBody>
          <a:bodyPr wrap="none" anchor="ctr"/>
          <a:lstStyle/>
          <a:p>
            <a:pPr algn="ctr"/>
            <a:r>
              <a:rPr lang="en-US" dirty="0"/>
              <a:t>$</a:t>
            </a:r>
            <a:r>
              <a:rPr lang="en-US" dirty="0" err="1"/>
              <a:t>logFile</a:t>
            </a:r>
            <a:endParaRPr lang="en-US" dirty="0"/>
          </a:p>
        </p:txBody>
      </p:sp>
      <p:sp>
        <p:nvSpPr>
          <p:cNvPr id="27655" name="Rectangle 7"/>
          <p:cNvSpPr>
            <a:spLocks noChangeArrowheads="1"/>
          </p:cNvSpPr>
          <p:nvPr/>
        </p:nvSpPr>
        <p:spPr bwMode="auto">
          <a:xfrm>
            <a:off x="762000" y="47244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56" name="Rectangle 8"/>
          <p:cNvSpPr>
            <a:spLocks noChangeArrowheads="1"/>
          </p:cNvSpPr>
          <p:nvPr/>
        </p:nvSpPr>
        <p:spPr bwMode="auto">
          <a:xfrm>
            <a:off x="762000" y="5089823"/>
            <a:ext cx="1447800" cy="472777"/>
          </a:xfrm>
          <a:prstGeom prst="rect">
            <a:avLst/>
          </a:prstGeom>
          <a:solidFill>
            <a:schemeClr val="accent1"/>
          </a:solidFill>
          <a:ln w="9525">
            <a:solidFill>
              <a:schemeClr val="tx1"/>
            </a:solidFill>
            <a:miter lim="800000"/>
          </a:ln>
        </p:spPr>
        <p:txBody>
          <a:bodyPr wrap="none" anchor="ctr"/>
          <a:lstStyle/>
          <a:p>
            <a:pPr algn="ctr"/>
            <a:r>
              <a:rPr lang="en-US" dirty="0"/>
              <a:t>dir1</a:t>
            </a:r>
            <a:endParaRPr lang="en-US" dirty="0"/>
          </a:p>
        </p:txBody>
      </p:sp>
      <p:sp>
        <p:nvSpPr>
          <p:cNvPr id="27657" name="Rectangle 9"/>
          <p:cNvSpPr>
            <a:spLocks noChangeArrowheads="1"/>
          </p:cNvSpPr>
          <p:nvPr/>
        </p:nvSpPr>
        <p:spPr bwMode="auto">
          <a:xfrm>
            <a:off x="762000" y="4191000"/>
            <a:ext cx="1447800" cy="533400"/>
          </a:xfrm>
          <a:prstGeom prst="rect">
            <a:avLst/>
          </a:prstGeom>
          <a:solidFill>
            <a:schemeClr val="accent1"/>
          </a:solidFill>
          <a:ln w="9525">
            <a:solidFill>
              <a:schemeClr val="tx1"/>
            </a:solidFill>
            <a:miter lim="800000"/>
          </a:ln>
        </p:spPr>
        <p:txBody>
          <a:bodyPr wrap="none" anchor="ctr"/>
          <a:lstStyle/>
          <a:p>
            <a:pPr algn="ctr"/>
            <a:r>
              <a:rPr lang="en-US" dirty="0"/>
              <a:t>$Bitmap</a:t>
            </a:r>
            <a:endParaRPr lang="en-US" dirty="0"/>
          </a:p>
        </p:txBody>
      </p:sp>
      <p:sp>
        <p:nvSpPr>
          <p:cNvPr id="27658" name="Rectangle 10"/>
          <p:cNvSpPr>
            <a:spLocks noChangeArrowheads="1"/>
          </p:cNvSpPr>
          <p:nvPr/>
        </p:nvSpPr>
        <p:spPr bwMode="auto">
          <a:xfrm>
            <a:off x="762000" y="3886200"/>
            <a:ext cx="1447800" cy="381000"/>
          </a:xfrm>
          <a:prstGeom prst="rect">
            <a:avLst/>
          </a:prstGeom>
          <a:solidFill>
            <a:schemeClr val="accent1"/>
          </a:solidFill>
          <a:ln w="9525">
            <a:solidFill>
              <a:schemeClr val="tx1"/>
            </a:solidFill>
            <a:miter lim="800000"/>
          </a:ln>
        </p:spPr>
        <p:txBody>
          <a:bodyPr wrap="none" anchor="ctr"/>
          <a:lstStyle/>
          <a:p>
            <a:pPr algn="ctr"/>
            <a:r>
              <a:rPr lang="en-US"/>
              <a:t>RootDir</a:t>
            </a:r>
            <a:endParaRPr lang="en-US"/>
          </a:p>
        </p:txBody>
      </p:sp>
      <p:sp>
        <p:nvSpPr>
          <p:cNvPr id="27659" name="Rectangle 11"/>
          <p:cNvSpPr>
            <a:spLocks noChangeArrowheads="1"/>
          </p:cNvSpPr>
          <p:nvPr/>
        </p:nvSpPr>
        <p:spPr bwMode="auto">
          <a:xfrm>
            <a:off x="762000" y="5928023"/>
            <a:ext cx="1447800" cy="472777"/>
          </a:xfrm>
          <a:prstGeom prst="rect">
            <a:avLst/>
          </a:prstGeom>
          <a:solidFill>
            <a:schemeClr val="tx1">
              <a:lumMod val="50000"/>
              <a:lumOff val="50000"/>
            </a:schemeClr>
          </a:solidFill>
          <a:ln w="9525">
            <a:solidFill>
              <a:schemeClr val="tx1"/>
            </a:solidFill>
            <a:miter lim="800000"/>
          </a:ln>
        </p:spPr>
        <p:txBody>
          <a:bodyPr wrap="none" anchor="ctr"/>
          <a:lstStyle/>
          <a:p>
            <a:pPr algn="ctr"/>
            <a:r>
              <a:rPr lang="en-US" dirty="0"/>
              <a:t>File1.dat</a:t>
            </a:r>
            <a:endParaRPr lang="en-US" dirty="0"/>
          </a:p>
        </p:txBody>
      </p:sp>
      <p:sp>
        <p:nvSpPr>
          <p:cNvPr id="27660" name="Rectangle 12"/>
          <p:cNvSpPr>
            <a:spLocks noChangeArrowheads="1"/>
          </p:cNvSpPr>
          <p:nvPr/>
        </p:nvSpPr>
        <p:spPr bwMode="auto">
          <a:xfrm>
            <a:off x="762000" y="5562600"/>
            <a:ext cx="1447800" cy="381000"/>
          </a:xfrm>
          <a:prstGeom prst="rect">
            <a:avLst/>
          </a:prstGeom>
          <a:solidFill>
            <a:schemeClr val="accent1"/>
          </a:solidFill>
          <a:ln w="9525">
            <a:solidFill>
              <a:schemeClr val="tx1"/>
            </a:solidFill>
            <a:miter lim="800000"/>
          </a:ln>
        </p:spPr>
        <p:txBody>
          <a:bodyPr wrap="none" anchor="ctr"/>
          <a:lstStyle/>
          <a:p>
            <a:pPr algn="ctr"/>
            <a:r>
              <a:rPr lang="en-US"/>
              <a:t>...</a:t>
            </a:r>
            <a:endParaRPr lang="en-US"/>
          </a:p>
        </p:txBody>
      </p:sp>
      <p:sp>
        <p:nvSpPr>
          <p:cNvPr id="27661" name="Text Box 13"/>
          <p:cNvSpPr txBox="1">
            <a:spLocks noChangeArrowheads="1"/>
          </p:cNvSpPr>
          <p:nvPr/>
        </p:nvSpPr>
        <p:spPr bwMode="auto">
          <a:xfrm>
            <a:off x="304800" y="2133600"/>
            <a:ext cx="520700" cy="461665"/>
          </a:xfrm>
          <a:prstGeom prst="rect">
            <a:avLst/>
          </a:prstGeom>
          <a:noFill/>
          <a:ln w="9525">
            <a:noFill/>
            <a:miter lim="800000"/>
          </a:ln>
        </p:spPr>
        <p:txBody>
          <a:bodyPr wrap="square">
            <a:spAutoFit/>
          </a:bodyPr>
          <a:lstStyle/>
          <a:p>
            <a:r>
              <a:rPr lang="en-US" dirty="0"/>
              <a:t>0</a:t>
            </a:r>
            <a:endParaRPr lang="en-US" dirty="0"/>
          </a:p>
        </p:txBody>
      </p:sp>
      <p:sp>
        <p:nvSpPr>
          <p:cNvPr id="27662" name="Text Box 14"/>
          <p:cNvSpPr txBox="1">
            <a:spLocks noChangeArrowheads="1"/>
          </p:cNvSpPr>
          <p:nvPr/>
        </p:nvSpPr>
        <p:spPr bwMode="auto">
          <a:xfrm>
            <a:off x="269188" y="4278312"/>
            <a:ext cx="569012" cy="461665"/>
          </a:xfrm>
          <a:prstGeom prst="rect">
            <a:avLst/>
          </a:prstGeom>
          <a:noFill/>
          <a:ln w="9525">
            <a:noFill/>
            <a:miter lim="800000"/>
          </a:ln>
        </p:spPr>
        <p:txBody>
          <a:bodyPr wrap="square">
            <a:spAutoFit/>
          </a:bodyPr>
          <a:lstStyle/>
          <a:p>
            <a:pPr>
              <a:spcBef>
                <a:spcPct val="50000"/>
              </a:spcBef>
            </a:pPr>
            <a:r>
              <a:rPr lang="en-US" dirty="0"/>
              <a:t>6</a:t>
            </a:r>
            <a:endParaRPr lang="en-US" dirty="0"/>
          </a:p>
        </p:txBody>
      </p:sp>
      <p:sp>
        <p:nvSpPr>
          <p:cNvPr id="27663" name="Text Box 15"/>
          <p:cNvSpPr txBox="1">
            <a:spLocks noChangeArrowheads="1"/>
          </p:cNvSpPr>
          <p:nvPr/>
        </p:nvSpPr>
        <p:spPr bwMode="auto">
          <a:xfrm>
            <a:off x="36136" y="5100935"/>
            <a:ext cx="1030664" cy="461665"/>
          </a:xfrm>
          <a:prstGeom prst="rect">
            <a:avLst/>
          </a:prstGeom>
          <a:noFill/>
          <a:ln w="9525">
            <a:noFill/>
            <a:miter lim="800000"/>
          </a:ln>
        </p:spPr>
        <p:txBody>
          <a:bodyPr wrap="square">
            <a:spAutoFit/>
          </a:bodyPr>
          <a:lstStyle/>
          <a:p>
            <a:pPr>
              <a:spcBef>
                <a:spcPct val="50000"/>
              </a:spcBef>
            </a:pPr>
            <a:r>
              <a:rPr lang="en-US" dirty="0"/>
              <a:t>200</a:t>
            </a:r>
            <a:endParaRPr lang="en-US" dirty="0"/>
          </a:p>
        </p:txBody>
      </p:sp>
      <p:sp>
        <p:nvSpPr>
          <p:cNvPr id="27664" name="Text Box 16"/>
          <p:cNvSpPr txBox="1">
            <a:spLocks noChangeArrowheads="1"/>
          </p:cNvSpPr>
          <p:nvPr/>
        </p:nvSpPr>
        <p:spPr bwMode="auto">
          <a:xfrm>
            <a:off x="0" y="5939135"/>
            <a:ext cx="993088" cy="461665"/>
          </a:xfrm>
          <a:prstGeom prst="rect">
            <a:avLst/>
          </a:prstGeom>
          <a:noFill/>
          <a:ln w="9525">
            <a:noFill/>
            <a:miter lim="800000"/>
          </a:ln>
        </p:spPr>
        <p:txBody>
          <a:bodyPr wrap="square">
            <a:spAutoFit/>
          </a:bodyPr>
          <a:lstStyle/>
          <a:p>
            <a:pPr>
              <a:spcBef>
                <a:spcPct val="50000"/>
              </a:spcBef>
            </a:pPr>
            <a:r>
              <a:rPr lang="en-US" dirty="0"/>
              <a:t>304</a:t>
            </a:r>
            <a:endParaRPr lang="en-US" dirty="0"/>
          </a:p>
        </p:txBody>
      </p:sp>
      <p:sp>
        <p:nvSpPr>
          <p:cNvPr id="27665" name="Rectangle 17"/>
          <p:cNvSpPr>
            <a:spLocks noChangeArrowheads="1"/>
          </p:cNvSpPr>
          <p:nvPr/>
        </p:nvSpPr>
        <p:spPr bwMode="auto">
          <a:xfrm>
            <a:off x="609600" y="1295400"/>
            <a:ext cx="1828800" cy="381000"/>
          </a:xfrm>
          <a:prstGeom prst="rect">
            <a:avLst/>
          </a:prstGeom>
          <a:solidFill>
            <a:schemeClr val="accent1"/>
          </a:solidFill>
          <a:ln w="9525">
            <a:solidFill>
              <a:schemeClr val="tx1"/>
            </a:solidFill>
            <a:miter lim="800000"/>
          </a:ln>
        </p:spPr>
        <p:txBody>
          <a:bodyPr wrap="none" anchor="ctr"/>
          <a:lstStyle/>
          <a:p>
            <a:pPr algn="ctr"/>
            <a:r>
              <a:rPr lang="en-US"/>
              <a:t>Boot Sector</a:t>
            </a:r>
            <a:endParaRPr lang="en-US"/>
          </a:p>
        </p:txBody>
      </p:sp>
      <p:sp>
        <p:nvSpPr>
          <p:cNvPr id="27666" name="Line 18"/>
          <p:cNvSpPr>
            <a:spLocks noChangeShapeType="1"/>
          </p:cNvSpPr>
          <p:nvPr/>
        </p:nvSpPr>
        <p:spPr bwMode="auto">
          <a:xfrm flipH="1">
            <a:off x="1196976" y="1676400"/>
            <a:ext cx="403224" cy="381000"/>
          </a:xfrm>
          <a:prstGeom prst="line">
            <a:avLst/>
          </a:prstGeom>
          <a:noFill/>
          <a:ln w="9525">
            <a:solidFill>
              <a:schemeClr val="tx1"/>
            </a:solidFill>
            <a:round/>
            <a:tailEnd type="triangle" w="med" len="med"/>
          </a:ln>
        </p:spPr>
        <p:txBody>
          <a:bodyPr/>
          <a:lstStyle/>
          <a:p>
            <a:endParaRPr lang="en-CA"/>
          </a:p>
        </p:txBody>
      </p:sp>
      <p:sp>
        <p:nvSpPr>
          <p:cNvPr id="27667" name="Rectangle 19"/>
          <p:cNvSpPr>
            <a:spLocks noChangeArrowheads="1"/>
          </p:cNvSpPr>
          <p:nvPr/>
        </p:nvSpPr>
        <p:spPr bwMode="auto">
          <a:xfrm>
            <a:off x="2895600" y="2743200"/>
            <a:ext cx="1905000" cy="685800"/>
          </a:xfrm>
          <a:prstGeom prst="rect">
            <a:avLst/>
          </a:prstGeom>
          <a:solidFill>
            <a:schemeClr val="accent1"/>
          </a:solidFill>
          <a:ln w="9525">
            <a:solidFill>
              <a:schemeClr val="tx1"/>
            </a:solidFill>
            <a:miter lim="800000"/>
          </a:ln>
        </p:spPr>
        <p:txBody>
          <a:bodyPr wrap="none" anchor="ctr"/>
          <a:lstStyle/>
          <a:p>
            <a:endParaRPr lang="en-US"/>
          </a:p>
        </p:txBody>
      </p:sp>
      <p:sp>
        <p:nvSpPr>
          <p:cNvPr id="27668" name="Rectangle 20"/>
          <p:cNvSpPr>
            <a:spLocks noChangeArrowheads="1"/>
          </p:cNvSpPr>
          <p:nvPr/>
        </p:nvSpPr>
        <p:spPr bwMode="auto">
          <a:xfrm>
            <a:off x="3048000" y="2971800"/>
            <a:ext cx="4572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69" name="Rectangle 21"/>
          <p:cNvSpPr>
            <a:spLocks noChangeArrowheads="1"/>
          </p:cNvSpPr>
          <p:nvPr/>
        </p:nvSpPr>
        <p:spPr bwMode="auto">
          <a:xfrm>
            <a:off x="3505200" y="2971800"/>
            <a:ext cx="457200" cy="228600"/>
          </a:xfrm>
          <a:prstGeom prst="rect">
            <a:avLst/>
          </a:prstGeom>
          <a:solidFill>
            <a:schemeClr val="accent1"/>
          </a:solidFill>
          <a:ln w="9525">
            <a:solidFill>
              <a:schemeClr val="tx1"/>
            </a:solidFill>
            <a:miter lim="800000"/>
          </a:ln>
        </p:spPr>
        <p:txBody>
          <a:bodyPr wrap="none" anchor="ctr"/>
          <a:lstStyle/>
          <a:p>
            <a:pPr algn="ctr"/>
            <a:r>
              <a:rPr lang="en-US" dirty="0"/>
              <a:t>...</a:t>
            </a:r>
            <a:endParaRPr lang="en-US" dirty="0"/>
          </a:p>
        </p:txBody>
      </p:sp>
      <p:sp>
        <p:nvSpPr>
          <p:cNvPr id="27670" name="Rectangle 22"/>
          <p:cNvSpPr>
            <a:spLocks noChangeArrowheads="1"/>
          </p:cNvSpPr>
          <p:nvPr/>
        </p:nvSpPr>
        <p:spPr bwMode="auto">
          <a:xfrm>
            <a:off x="3962400" y="2971800"/>
            <a:ext cx="4572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71" name="Text Box 23"/>
          <p:cNvSpPr txBox="1">
            <a:spLocks noChangeArrowheads="1"/>
          </p:cNvSpPr>
          <p:nvPr/>
        </p:nvSpPr>
        <p:spPr bwMode="auto">
          <a:xfrm>
            <a:off x="2743201" y="2330450"/>
            <a:ext cx="2763838" cy="461665"/>
          </a:xfrm>
          <a:prstGeom prst="rect">
            <a:avLst/>
          </a:prstGeom>
          <a:noFill/>
          <a:ln w="9525">
            <a:noFill/>
            <a:miter lim="800000"/>
          </a:ln>
        </p:spPr>
        <p:txBody>
          <a:bodyPr wrap="square">
            <a:spAutoFit/>
          </a:bodyPr>
          <a:lstStyle/>
          <a:p>
            <a:pPr>
              <a:spcBef>
                <a:spcPct val="50000"/>
              </a:spcBef>
            </a:pPr>
            <a:r>
              <a:rPr lang="en-US" dirty="0"/>
              <a:t>$</a:t>
            </a:r>
            <a:r>
              <a:rPr lang="en-US" dirty="0" err="1"/>
              <a:t>LogFile</a:t>
            </a:r>
            <a:r>
              <a:rPr lang="en-US" dirty="0"/>
              <a:t> Journal</a:t>
            </a:r>
            <a:endParaRPr lang="en-US" dirty="0"/>
          </a:p>
        </p:txBody>
      </p:sp>
      <p:sp>
        <p:nvSpPr>
          <p:cNvPr id="27672" name="Line 24"/>
          <p:cNvSpPr>
            <a:spLocks noChangeShapeType="1"/>
          </p:cNvSpPr>
          <p:nvPr/>
        </p:nvSpPr>
        <p:spPr bwMode="auto">
          <a:xfrm flipV="1">
            <a:off x="2209800" y="2743200"/>
            <a:ext cx="685800" cy="533400"/>
          </a:xfrm>
          <a:prstGeom prst="line">
            <a:avLst/>
          </a:prstGeom>
          <a:noFill/>
          <a:ln w="9525">
            <a:solidFill>
              <a:schemeClr val="tx1"/>
            </a:solidFill>
            <a:round/>
            <a:tailEnd type="triangle" w="med" len="med"/>
          </a:ln>
        </p:spPr>
        <p:txBody>
          <a:bodyPr/>
          <a:lstStyle/>
          <a:p>
            <a:endParaRPr lang="en-CA"/>
          </a:p>
        </p:txBody>
      </p:sp>
      <p:sp>
        <p:nvSpPr>
          <p:cNvPr id="27673" name="Rectangle 25"/>
          <p:cNvSpPr>
            <a:spLocks noChangeArrowheads="1"/>
          </p:cNvSpPr>
          <p:nvPr/>
        </p:nvSpPr>
        <p:spPr bwMode="auto">
          <a:xfrm>
            <a:off x="4114800" y="4648200"/>
            <a:ext cx="2514600" cy="609600"/>
          </a:xfrm>
          <a:prstGeom prst="rect">
            <a:avLst/>
          </a:prstGeom>
          <a:solidFill>
            <a:schemeClr val="accent1"/>
          </a:solidFill>
          <a:ln w="9525">
            <a:solidFill>
              <a:schemeClr val="tx1"/>
            </a:solidFill>
            <a:miter lim="800000"/>
          </a:ln>
        </p:spPr>
        <p:txBody>
          <a:bodyPr wrap="none" anchor="ctr"/>
          <a:lstStyle/>
          <a:p>
            <a:endParaRPr lang="en-US"/>
          </a:p>
        </p:txBody>
      </p:sp>
      <p:sp>
        <p:nvSpPr>
          <p:cNvPr id="27674" name="Rectangle 26"/>
          <p:cNvSpPr>
            <a:spLocks noChangeArrowheads="1"/>
          </p:cNvSpPr>
          <p:nvPr/>
        </p:nvSpPr>
        <p:spPr bwMode="auto">
          <a:xfrm>
            <a:off x="4267200" y="4800600"/>
            <a:ext cx="3048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27675" name="Rectangle 27"/>
          <p:cNvSpPr>
            <a:spLocks noChangeArrowheads="1"/>
          </p:cNvSpPr>
          <p:nvPr/>
        </p:nvSpPr>
        <p:spPr bwMode="auto">
          <a:xfrm>
            <a:off x="4572000" y="4800600"/>
            <a:ext cx="304800" cy="304800"/>
          </a:xfrm>
          <a:prstGeom prst="rect">
            <a:avLst/>
          </a:prstGeom>
          <a:solidFill>
            <a:schemeClr val="accent1"/>
          </a:solidFill>
          <a:ln w="9525">
            <a:solidFill>
              <a:schemeClr val="tx1"/>
            </a:solidFill>
            <a:miter lim="800000"/>
          </a:ln>
        </p:spPr>
        <p:txBody>
          <a:bodyPr wrap="none" anchor="ctr"/>
          <a:lstStyle/>
          <a:p>
            <a:endParaRPr lang="en-US"/>
          </a:p>
        </p:txBody>
      </p:sp>
      <p:sp>
        <p:nvSpPr>
          <p:cNvPr id="27676" name="Rectangle 28"/>
          <p:cNvSpPr>
            <a:spLocks noChangeArrowheads="1"/>
          </p:cNvSpPr>
          <p:nvPr/>
        </p:nvSpPr>
        <p:spPr bwMode="auto">
          <a:xfrm>
            <a:off x="4876800" y="4800600"/>
            <a:ext cx="325437" cy="304800"/>
          </a:xfrm>
          <a:prstGeom prst="rect">
            <a:avLst/>
          </a:prstGeom>
          <a:solidFill>
            <a:schemeClr val="accent1"/>
          </a:solidFill>
          <a:ln w="9525">
            <a:solidFill>
              <a:schemeClr val="tx1"/>
            </a:solidFill>
            <a:miter lim="800000"/>
          </a:ln>
        </p:spPr>
        <p:txBody>
          <a:bodyPr wrap="none" anchor="ctr"/>
          <a:lstStyle/>
          <a:p>
            <a:pPr algn="ctr"/>
            <a:endParaRPr lang="en-US" dirty="0"/>
          </a:p>
        </p:txBody>
      </p:sp>
      <p:sp>
        <p:nvSpPr>
          <p:cNvPr id="27677" name="Line 29"/>
          <p:cNvSpPr>
            <a:spLocks noChangeShapeType="1"/>
          </p:cNvSpPr>
          <p:nvPr/>
        </p:nvSpPr>
        <p:spPr bwMode="auto">
          <a:xfrm flipV="1">
            <a:off x="2209800" y="4648200"/>
            <a:ext cx="1905000" cy="685797"/>
          </a:xfrm>
          <a:prstGeom prst="line">
            <a:avLst/>
          </a:prstGeom>
          <a:noFill/>
          <a:ln w="9525">
            <a:solidFill>
              <a:schemeClr val="tx1"/>
            </a:solidFill>
            <a:round/>
            <a:tailEnd type="triangle" w="med" len="med"/>
          </a:ln>
        </p:spPr>
        <p:txBody>
          <a:bodyPr/>
          <a:lstStyle/>
          <a:p>
            <a:endParaRPr lang="en-CA"/>
          </a:p>
        </p:txBody>
      </p:sp>
      <p:sp>
        <p:nvSpPr>
          <p:cNvPr id="27679" name="Rectangle 31"/>
          <p:cNvSpPr>
            <a:spLocks noChangeArrowheads="1"/>
          </p:cNvSpPr>
          <p:nvPr/>
        </p:nvSpPr>
        <p:spPr bwMode="auto">
          <a:xfrm>
            <a:off x="5105400" y="5486399"/>
            <a:ext cx="3886200" cy="909935"/>
          </a:xfrm>
          <a:prstGeom prst="rect">
            <a:avLst/>
          </a:prstGeom>
          <a:solidFill>
            <a:schemeClr val="accent1"/>
          </a:solidFill>
          <a:ln w="9525">
            <a:solidFill>
              <a:schemeClr val="tx1"/>
            </a:solidFill>
            <a:miter lim="800000"/>
          </a:ln>
        </p:spPr>
        <p:txBody>
          <a:bodyPr wrap="none" anchor="ctr"/>
          <a:lstStyle/>
          <a:p>
            <a:endParaRPr lang="en-US"/>
          </a:p>
        </p:txBody>
      </p:sp>
      <p:sp>
        <p:nvSpPr>
          <p:cNvPr id="27680" name="Rectangle 32"/>
          <p:cNvSpPr>
            <a:spLocks noChangeArrowheads="1"/>
          </p:cNvSpPr>
          <p:nvPr/>
        </p:nvSpPr>
        <p:spPr bwMode="auto">
          <a:xfrm>
            <a:off x="5202237" y="5715000"/>
            <a:ext cx="1808163" cy="457200"/>
          </a:xfrm>
          <a:prstGeom prst="rect">
            <a:avLst/>
          </a:prstGeom>
          <a:solidFill>
            <a:schemeClr val="bg1">
              <a:lumMod val="50000"/>
            </a:schemeClr>
          </a:solidFill>
          <a:ln w="9525">
            <a:solidFill>
              <a:schemeClr val="tx1"/>
            </a:solidFill>
            <a:miter lim="800000"/>
          </a:ln>
        </p:spPr>
        <p:txBody>
          <a:bodyPr wrap="none" anchor="ctr"/>
          <a:lstStyle/>
          <a:p>
            <a:pPr algn="ctr"/>
            <a:r>
              <a:rPr lang="en-US" dirty="0"/>
              <a:t>Cluster 692</a:t>
            </a:r>
            <a:endParaRPr lang="en-US" dirty="0"/>
          </a:p>
        </p:txBody>
      </p:sp>
      <p:sp>
        <p:nvSpPr>
          <p:cNvPr id="27681" name="Rectangle 33"/>
          <p:cNvSpPr>
            <a:spLocks noChangeArrowheads="1"/>
          </p:cNvSpPr>
          <p:nvPr/>
        </p:nvSpPr>
        <p:spPr bwMode="auto">
          <a:xfrm>
            <a:off x="7010400" y="5715000"/>
            <a:ext cx="1600200" cy="457200"/>
          </a:xfrm>
          <a:prstGeom prst="rect">
            <a:avLst/>
          </a:prstGeom>
          <a:solidFill>
            <a:schemeClr val="bg1">
              <a:lumMod val="50000"/>
            </a:schemeClr>
          </a:solidFill>
          <a:ln w="9525">
            <a:solidFill>
              <a:schemeClr val="tx1"/>
            </a:solidFill>
            <a:miter lim="800000"/>
          </a:ln>
        </p:spPr>
        <p:txBody>
          <a:bodyPr wrap="none" anchor="ctr"/>
          <a:lstStyle/>
          <a:p>
            <a:pPr algn="ctr"/>
            <a:r>
              <a:rPr lang="en-US" dirty="0"/>
              <a:t>Cluster 693</a:t>
            </a:r>
            <a:endParaRPr lang="en-US" dirty="0"/>
          </a:p>
        </p:txBody>
      </p:sp>
      <p:sp>
        <p:nvSpPr>
          <p:cNvPr id="27682" name="Line 34"/>
          <p:cNvSpPr>
            <a:spLocks noChangeShapeType="1"/>
          </p:cNvSpPr>
          <p:nvPr/>
        </p:nvSpPr>
        <p:spPr bwMode="auto">
          <a:xfrm flipV="1">
            <a:off x="2209800" y="5486399"/>
            <a:ext cx="2895600" cy="685800"/>
          </a:xfrm>
          <a:prstGeom prst="line">
            <a:avLst/>
          </a:prstGeom>
          <a:noFill/>
          <a:ln w="9525">
            <a:solidFill>
              <a:schemeClr val="tx1"/>
            </a:solidFill>
            <a:round/>
            <a:tailEnd type="triangle" w="med" len="med"/>
          </a:ln>
        </p:spPr>
        <p:txBody>
          <a:bodyPr/>
          <a:lstStyle/>
          <a:p>
            <a:endParaRPr lang="en-CA"/>
          </a:p>
        </p:txBody>
      </p:sp>
      <p:sp>
        <p:nvSpPr>
          <p:cNvPr id="27683" name="Text Box 35"/>
          <p:cNvSpPr txBox="1">
            <a:spLocks noChangeArrowheads="1"/>
          </p:cNvSpPr>
          <p:nvPr/>
        </p:nvSpPr>
        <p:spPr bwMode="auto">
          <a:xfrm>
            <a:off x="7345362" y="4286071"/>
            <a:ext cx="1616075" cy="1200329"/>
          </a:xfrm>
          <a:prstGeom prst="rect">
            <a:avLst/>
          </a:prstGeom>
          <a:noFill/>
          <a:ln w="9525">
            <a:noFill/>
            <a:miter lim="800000"/>
          </a:ln>
        </p:spPr>
        <p:txBody>
          <a:bodyPr wrap="square">
            <a:spAutoFit/>
          </a:bodyPr>
          <a:lstStyle/>
          <a:p>
            <a:r>
              <a:rPr lang="en-US" dirty="0">
                <a:latin typeface="Times New Roman" pitchFamily="18" charset="0"/>
                <a:cs typeface="Times New Roman" pitchFamily="18" charset="0"/>
              </a:rPr>
              <a:t>File1.dat $DATA attribute</a:t>
            </a:r>
            <a:endParaRPr lang="en-US" dirty="0">
              <a:latin typeface="Times New Roman" pitchFamily="18" charset="0"/>
              <a:cs typeface="Times New Roman" pitchFamily="18" charset="0"/>
            </a:endParaRPr>
          </a:p>
        </p:txBody>
      </p:sp>
      <p:sp>
        <p:nvSpPr>
          <p:cNvPr id="27684" name="Text Box 36"/>
          <p:cNvSpPr txBox="1">
            <a:spLocks noChangeArrowheads="1"/>
          </p:cNvSpPr>
          <p:nvPr/>
        </p:nvSpPr>
        <p:spPr bwMode="auto">
          <a:xfrm>
            <a:off x="4327525" y="4332288"/>
            <a:ext cx="1179513" cy="336550"/>
          </a:xfrm>
          <a:prstGeom prst="rect">
            <a:avLst/>
          </a:prstGeom>
          <a:noFill/>
          <a:ln w="9525">
            <a:noFill/>
            <a:miter lim="800000"/>
          </a:ln>
        </p:spPr>
        <p:txBody>
          <a:bodyPr wrap="none">
            <a:spAutoFit/>
          </a:bodyPr>
          <a:lstStyle/>
          <a:p>
            <a:r>
              <a:rPr lang="en-US"/>
              <a:t>dir1 Index</a:t>
            </a:r>
            <a:endParaRPr lang="en-US"/>
          </a:p>
        </p:txBody>
      </p:sp>
      <p:sp>
        <p:nvSpPr>
          <p:cNvPr id="27685" name="Rectangle 37"/>
          <p:cNvSpPr>
            <a:spLocks noChangeArrowheads="1"/>
          </p:cNvSpPr>
          <p:nvPr/>
        </p:nvSpPr>
        <p:spPr bwMode="auto">
          <a:xfrm>
            <a:off x="2743200" y="4038600"/>
            <a:ext cx="1219200" cy="457200"/>
          </a:xfrm>
          <a:prstGeom prst="rect">
            <a:avLst/>
          </a:prstGeom>
          <a:solidFill>
            <a:schemeClr val="accent1"/>
          </a:solidFill>
          <a:ln w="9525">
            <a:solidFill>
              <a:schemeClr val="tx1"/>
            </a:solidFill>
            <a:miter lim="800000"/>
          </a:ln>
        </p:spPr>
        <p:txBody>
          <a:bodyPr wrap="none" anchor="ctr"/>
          <a:lstStyle/>
          <a:p>
            <a:pPr algn="ctr"/>
            <a:r>
              <a:rPr lang="en-US" dirty="0"/>
              <a:t>...00...</a:t>
            </a:r>
            <a:endParaRPr lang="en-US" dirty="0"/>
          </a:p>
        </p:txBody>
      </p:sp>
      <p:sp>
        <p:nvSpPr>
          <p:cNvPr id="27686" name="Line 38"/>
          <p:cNvSpPr>
            <a:spLocks noChangeShapeType="1"/>
          </p:cNvSpPr>
          <p:nvPr/>
        </p:nvSpPr>
        <p:spPr bwMode="auto">
          <a:xfrm flipV="1">
            <a:off x="2209799" y="4038600"/>
            <a:ext cx="533401" cy="381000"/>
          </a:xfrm>
          <a:prstGeom prst="line">
            <a:avLst/>
          </a:prstGeom>
          <a:noFill/>
          <a:ln w="9525">
            <a:solidFill>
              <a:schemeClr val="tx1"/>
            </a:solidFill>
            <a:round/>
            <a:tailEnd type="triangle" w="med" len="med"/>
          </a:ln>
        </p:spPr>
        <p:txBody>
          <a:bodyPr/>
          <a:lstStyle/>
          <a:p>
            <a:endParaRPr lang="en-CA"/>
          </a:p>
        </p:txBody>
      </p:sp>
      <p:sp>
        <p:nvSpPr>
          <p:cNvPr id="27687" name="Text Box 39"/>
          <p:cNvSpPr txBox="1">
            <a:spLocks noChangeArrowheads="1"/>
          </p:cNvSpPr>
          <p:nvPr/>
        </p:nvSpPr>
        <p:spPr bwMode="auto">
          <a:xfrm>
            <a:off x="2498725" y="3570288"/>
            <a:ext cx="1582738" cy="336550"/>
          </a:xfrm>
          <a:prstGeom prst="rect">
            <a:avLst/>
          </a:prstGeom>
          <a:noFill/>
          <a:ln w="9525">
            <a:noFill/>
            <a:miter lim="800000"/>
          </a:ln>
        </p:spPr>
        <p:txBody>
          <a:bodyPr wrap="none">
            <a:spAutoFit/>
          </a:bodyPr>
          <a:lstStyle/>
          <a:p>
            <a:r>
              <a:rPr lang="en-US"/>
              <a:t>Cluster Bitmap</a:t>
            </a:r>
            <a:endParaRPr lang="en-US"/>
          </a:p>
        </p:txBody>
      </p:sp>
      <p:sp>
        <p:nvSpPr>
          <p:cNvPr id="27688" name="Rectangle 40"/>
          <p:cNvSpPr>
            <a:spLocks noChangeArrowheads="1"/>
          </p:cNvSpPr>
          <p:nvPr/>
        </p:nvSpPr>
        <p:spPr bwMode="auto">
          <a:xfrm>
            <a:off x="3429000" y="1676400"/>
            <a:ext cx="1066800" cy="381000"/>
          </a:xfrm>
          <a:prstGeom prst="rect">
            <a:avLst/>
          </a:prstGeom>
          <a:solidFill>
            <a:schemeClr val="accent1"/>
          </a:solidFill>
          <a:ln w="9525">
            <a:solidFill>
              <a:schemeClr val="tx1"/>
            </a:solidFill>
            <a:miter lim="800000"/>
          </a:ln>
        </p:spPr>
        <p:txBody>
          <a:bodyPr wrap="none" anchor="ctr"/>
          <a:lstStyle/>
          <a:p>
            <a:pPr algn="ctr"/>
            <a:r>
              <a:rPr lang="en-US" dirty="0"/>
              <a:t>...0...</a:t>
            </a:r>
            <a:endParaRPr lang="en-US" dirty="0"/>
          </a:p>
        </p:txBody>
      </p:sp>
      <p:sp>
        <p:nvSpPr>
          <p:cNvPr id="27689" name="Line 41"/>
          <p:cNvSpPr>
            <a:spLocks noChangeShapeType="1"/>
          </p:cNvSpPr>
          <p:nvPr/>
        </p:nvSpPr>
        <p:spPr bwMode="auto">
          <a:xfrm flipV="1">
            <a:off x="2209799" y="1676400"/>
            <a:ext cx="1219201" cy="685800"/>
          </a:xfrm>
          <a:prstGeom prst="line">
            <a:avLst/>
          </a:prstGeom>
          <a:noFill/>
          <a:ln w="9525">
            <a:solidFill>
              <a:schemeClr val="tx1"/>
            </a:solidFill>
            <a:round/>
            <a:tailEnd type="triangle" w="med" len="med"/>
          </a:ln>
        </p:spPr>
        <p:txBody>
          <a:bodyPr/>
          <a:lstStyle/>
          <a:p>
            <a:endParaRPr lang="en-CA"/>
          </a:p>
        </p:txBody>
      </p:sp>
      <p:sp>
        <p:nvSpPr>
          <p:cNvPr id="27690" name="Text Box 42"/>
          <p:cNvSpPr txBox="1">
            <a:spLocks noChangeArrowheads="1"/>
          </p:cNvSpPr>
          <p:nvPr/>
        </p:nvSpPr>
        <p:spPr bwMode="auto">
          <a:xfrm>
            <a:off x="3144043" y="1214735"/>
            <a:ext cx="3008313" cy="461665"/>
          </a:xfrm>
          <a:prstGeom prst="rect">
            <a:avLst/>
          </a:prstGeom>
          <a:noFill/>
          <a:ln w="9525">
            <a:noFill/>
            <a:miter lim="800000"/>
          </a:ln>
        </p:spPr>
        <p:txBody>
          <a:bodyPr wrap="square">
            <a:spAutoFit/>
          </a:bodyPr>
          <a:lstStyle/>
          <a:p>
            <a:r>
              <a:rPr lang="en-US" dirty="0"/>
              <a:t>MFT Entry Bitmap</a:t>
            </a:r>
            <a:endParaRPr lang="en-US" dirty="0"/>
          </a:p>
        </p:txBody>
      </p:sp>
      <p:sp>
        <p:nvSpPr>
          <p:cNvPr id="27691" name="Text Box 43"/>
          <p:cNvSpPr txBox="1">
            <a:spLocks noChangeArrowheads="1"/>
          </p:cNvSpPr>
          <p:nvPr/>
        </p:nvSpPr>
        <p:spPr bwMode="auto">
          <a:xfrm>
            <a:off x="974724" y="6396335"/>
            <a:ext cx="7635876" cy="461665"/>
          </a:xfrm>
          <a:prstGeom prst="rect">
            <a:avLst/>
          </a:prstGeom>
          <a:noFill/>
          <a:ln w="9525">
            <a:noFill/>
            <a:miter lim="800000"/>
          </a:ln>
        </p:spPr>
        <p:txBody>
          <a:bodyPr wrap="square">
            <a:spAutoFit/>
          </a:bodyPr>
          <a:lstStyle/>
          <a:p>
            <a:pPr algn="ctr"/>
            <a:r>
              <a:rPr lang="en-US" dirty="0">
                <a:latin typeface="Times New Roman" pitchFamily="18" charset="0"/>
                <a:cs typeface="Times New Roman" pitchFamily="18" charset="0"/>
              </a:rPr>
              <a:t>Final state after deleting the “\dir1\file1.dat”</a:t>
            </a:r>
            <a:endParaRPr lang="en-US" dirty="0">
              <a:latin typeface="Times New Roman" pitchFamily="18" charset="0"/>
              <a:cs typeface="Times New Roman" pitchFamily="18" charset="0"/>
            </a:endParaRPr>
          </a:p>
        </p:txBody>
      </p:sp>
      <p:sp>
        <p:nvSpPr>
          <p:cNvPr id="27692" name="Rectangle 44"/>
          <p:cNvSpPr>
            <a:spLocks noChangeArrowheads="1"/>
          </p:cNvSpPr>
          <p:nvPr/>
        </p:nvSpPr>
        <p:spPr bwMode="auto">
          <a:xfrm>
            <a:off x="5867400" y="2362200"/>
            <a:ext cx="3124200" cy="1066800"/>
          </a:xfrm>
          <a:prstGeom prst="rect">
            <a:avLst/>
          </a:prstGeom>
          <a:solidFill>
            <a:schemeClr val="accent1"/>
          </a:solidFill>
          <a:ln w="9525">
            <a:solidFill>
              <a:schemeClr val="tx1"/>
            </a:solidFill>
            <a:miter lim="800000"/>
          </a:ln>
        </p:spPr>
        <p:txBody>
          <a:bodyPr wrap="none" anchor="ctr"/>
          <a:lstStyle/>
          <a:p>
            <a:endParaRPr lang="en-US"/>
          </a:p>
        </p:txBody>
      </p:sp>
      <p:sp>
        <p:nvSpPr>
          <p:cNvPr id="27693" name="Rectangle 45"/>
          <p:cNvSpPr>
            <a:spLocks noChangeArrowheads="1"/>
          </p:cNvSpPr>
          <p:nvPr/>
        </p:nvSpPr>
        <p:spPr bwMode="auto">
          <a:xfrm>
            <a:off x="7239000" y="25146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4" name="Rectangle 46"/>
          <p:cNvSpPr>
            <a:spLocks noChangeArrowheads="1"/>
          </p:cNvSpPr>
          <p:nvPr/>
        </p:nvSpPr>
        <p:spPr bwMode="auto">
          <a:xfrm>
            <a:off x="7467600" y="25146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5" name="Rectangle 47"/>
          <p:cNvSpPr>
            <a:spLocks noChangeArrowheads="1"/>
          </p:cNvSpPr>
          <p:nvPr/>
        </p:nvSpPr>
        <p:spPr bwMode="auto">
          <a:xfrm>
            <a:off x="79248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6" name="Rectangle 48"/>
          <p:cNvSpPr>
            <a:spLocks noChangeArrowheads="1"/>
          </p:cNvSpPr>
          <p:nvPr/>
        </p:nvSpPr>
        <p:spPr bwMode="auto">
          <a:xfrm>
            <a:off x="81534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7" name="Rectangle 49"/>
          <p:cNvSpPr>
            <a:spLocks noChangeArrowheads="1"/>
          </p:cNvSpPr>
          <p:nvPr/>
        </p:nvSpPr>
        <p:spPr bwMode="auto">
          <a:xfrm>
            <a:off x="8382000" y="28194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698" name="Line 50"/>
          <p:cNvSpPr>
            <a:spLocks noChangeShapeType="1"/>
          </p:cNvSpPr>
          <p:nvPr/>
        </p:nvSpPr>
        <p:spPr bwMode="auto">
          <a:xfrm>
            <a:off x="7620000" y="2667000"/>
            <a:ext cx="228600" cy="152400"/>
          </a:xfrm>
          <a:prstGeom prst="line">
            <a:avLst/>
          </a:prstGeom>
          <a:noFill/>
          <a:ln w="9525">
            <a:solidFill>
              <a:schemeClr val="tx1"/>
            </a:solidFill>
            <a:round/>
            <a:tailEnd type="triangle" w="med" len="med"/>
          </a:ln>
        </p:spPr>
        <p:txBody>
          <a:bodyPr/>
          <a:lstStyle/>
          <a:p>
            <a:endParaRPr lang="en-CA"/>
          </a:p>
        </p:txBody>
      </p:sp>
      <p:sp>
        <p:nvSpPr>
          <p:cNvPr id="27699" name="Rectangle 51"/>
          <p:cNvSpPr>
            <a:spLocks noChangeArrowheads="1"/>
          </p:cNvSpPr>
          <p:nvPr/>
        </p:nvSpPr>
        <p:spPr bwMode="auto">
          <a:xfrm>
            <a:off x="6096000" y="2971800"/>
            <a:ext cx="3048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700" name="Rectangle 52"/>
          <p:cNvSpPr>
            <a:spLocks noChangeArrowheads="1"/>
          </p:cNvSpPr>
          <p:nvPr/>
        </p:nvSpPr>
        <p:spPr bwMode="auto">
          <a:xfrm>
            <a:off x="6400800" y="2971800"/>
            <a:ext cx="1143000" cy="228600"/>
          </a:xfrm>
          <a:prstGeom prst="rect">
            <a:avLst/>
          </a:prstGeom>
          <a:solidFill>
            <a:schemeClr val="accent1"/>
          </a:solidFill>
          <a:ln w="9525">
            <a:solidFill>
              <a:schemeClr val="tx1"/>
            </a:solidFill>
            <a:miter lim="800000"/>
          </a:ln>
        </p:spPr>
        <p:txBody>
          <a:bodyPr wrap="none" anchor="ctr"/>
          <a:lstStyle/>
          <a:p>
            <a:pPr algn="ctr"/>
            <a:r>
              <a:rPr lang="en-US" dirty="0"/>
              <a:t>dir1 200</a:t>
            </a:r>
            <a:endParaRPr lang="en-US" dirty="0"/>
          </a:p>
        </p:txBody>
      </p:sp>
      <p:sp>
        <p:nvSpPr>
          <p:cNvPr id="27701" name="Rectangle 53"/>
          <p:cNvSpPr>
            <a:spLocks noChangeArrowheads="1"/>
          </p:cNvSpPr>
          <p:nvPr/>
        </p:nvSpPr>
        <p:spPr bwMode="auto">
          <a:xfrm>
            <a:off x="7543800" y="2971800"/>
            <a:ext cx="228600" cy="228600"/>
          </a:xfrm>
          <a:prstGeom prst="rect">
            <a:avLst/>
          </a:prstGeom>
          <a:solidFill>
            <a:schemeClr val="accent1"/>
          </a:solidFill>
          <a:ln w="9525">
            <a:solidFill>
              <a:schemeClr val="tx1"/>
            </a:solidFill>
            <a:miter lim="800000"/>
          </a:ln>
        </p:spPr>
        <p:txBody>
          <a:bodyPr wrap="none" anchor="ctr"/>
          <a:lstStyle/>
          <a:p>
            <a:endParaRPr lang="en-US"/>
          </a:p>
        </p:txBody>
      </p:sp>
      <p:sp>
        <p:nvSpPr>
          <p:cNvPr id="27702" name="Line 54"/>
          <p:cNvSpPr>
            <a:spLocks noChangeShapeType="1"/>
          </p:cNvSpPr>
          <p:nvPr/>
        </p:nvSpPr>
        <p:spPr bwMode="auto">
          <a:xfrm flipH="1">
            <a:off x="2209800" y="3200402"/>
            <a:ext cx="5029200" cy="2133598"/>
          </a:xfrm>
          <a:prstGeom prst="line">
            <a:avLst/>
          </a:prstGeom>
          <a:noFill/>
          <a:ln w="9525">
            <a:solidFill>
              <a:schemeClr val="tx1"/>
            </a:solidFill>
            <a:round/>
            <a:tailEnd type="triangle" w="med" len="med"/>
          </a:ln>
        </p:spPr>
        <p:txBody>
          <a:bodyPr/>
          <a:lstStyle/>
          <a:p>
            <a:endParaRPr lang="en-CA"/>
          </a:p>
        </p:txBody>
      </p:sp>
      <p:sp>
        <p:nvSpPr>
          <p:cNvPr id="27703" name="Line 55"/>
          <p:cNvSpPr>
            <a:spLocks noChangeShapeType="1"/>
          </p:cNvSpPr>
          <p:nvPr/>
        </p:nvSpPr>
        <p:spPr bwMode="auto">
          <a:xfrm flipH="1">
            <a:off x="6400800" y="2667000"/>
            <a:ext cx="914400" cy="304800"/>
          </a:xfrm>
          <a:prstGeom prst="line">
            <a:avLst/>
          </a:prstGeom>
          <a:noFill/>
          <a:ln w="9525">
            <a:solidFill>
              <a:schemeClr val="tx1"/>
            </a:solidFill>
            <a:round/>
            <a:tailEnd type="triangle" w="med" len="med"/>
          </a:ln>
        </p:spPr>
        <p:txBody>
          <a:bodyPr/>
          <a:lstStyle/>
          <a:p>
            <a:endParaRPr lang="en-CA"/>
          </a:p>
        </p:txBody>
      </p:sp>
      <p:sp>
        <p:nvSpPr>
          <p:cNvPr id="27704" name="Line 56"/>
          <p:cNvSpPr>
            <a:spLocks noChangeShapeType="1"/>
          </p:cNvSpPr>
          <p:nvPr/>
        </p:nvSpPr>
        <p:spPr bwMode="auto">
          <a:xfrm flipV="1">
            <a:off x="2209800" y="2362200"/>
            <a:ext cx="3657600" cy="1752600"/>
          </a:xfrm>
          <a:prstGeom prst="line">
            <a:avLst/>
          </a:prstGeom>
          <a:noFill/>
          <a:ln w="9525">
            <a:solidFill>
              <a:schemeClr val="tx1"/>
            </a:solidFill>
            <a:round/>
            <a:tailEnd type="triangle" w="med" len="med"/>
          </a:ln>
        </p:spPr>
        <p:txBody>
          <a:bodyPr/>
          <a:lstStyle/>
          <a:p>
            <a:endParaRPr lang="en-CA"/>
          </a:p>
        </p:txBody>
      </p:sp>
      <p:sp>
        <p:nvSpPr>
          <p:cNvPr id="27705" name="Text Box 57"/>
          <p:cNvSpPr txBox="1">
            <a:spLocks noChangeArrowheads="1"/>
          </p:cNvSpPr>
          <p:nvPr/>
        </p:nvSpPr>
        <p:spPr bwMode="auto">
          <a:xfrm>
            <a:off x="6765925" y="1893888"/>
            <a:ext cx="863600" cy="336550"/>
          </a:xfrm>
          <a:prstGeom prst="rect">
            <a:avLst/>
          </a:prstGeom>
          <a:noFill/>
          <a:ln w="9525">
            <a:noFill/>
            <a:miter lim="800000"/>
          </a:ln>
        </p:spPr>
        <p:txBody>
          <a:bodyPr wrap="none">
            <a:spAutoFit/>
          </a:bodyPr>
          <a:lstStyle/>
          <a:p>
            <a:r>
              <a:rPr lang="en-US"/>
              <a:t>\Index</a:t>
            </a:r>
            <a:endParaRPr lang="en-US"/>
          </a:p>
        </p:txBody>
      </p:sp>
      <p:sp>
        <p:nvSpPr>
          <p:cNvPr id="59" name="Rectangle 2"/>
          <p:cNvSpPr>
            <a:spLocks noGrp="1" noChangeArrowheads="1"/>
          </p:cNvSpPr>
          <p:nvPr>
            <p:ph type="title"/>
          </p:nvPr>
        </p:nvSpPr>
        <p:spPr>
          <a:xfrm>
            <a:off x="762000" y="228600"/>
            <a:ext cx="77724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 Deletion Example</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0" name="Text Box 13"/>
          <p:cNvSpPr txBox="1">
            <a:spLocks noChangeArrowheads="1"/>
          </p:cNvSpPr>
          <p:nvPr/>
        </p:nvSpPr>
        <p:spPr bwMode="auto">
          <a:xfrm>
            <a:off x="304800" y="3043535"/>
            <a:ext cx="520700" cy="461665"/>
          </a:xfrm>
          <a:prstGeom prst="rect">
            <a:avLst/>
          </a:prstGeom>
          <a:noFill/>
          <a:ln w="9525">
            <a:noFill/>
            <a:miter lim="800000"/>
          </a:ln>
        </p:spPr>
        <p:txBody>
          <a:bodyPr wrap="square">
            <a:spAutoFit/>
          </a:bodyPr>
          <a:lstStyle/>
          <a:p>
            <a:r>
              <a:rPr lang="en-US" dirty="0"/>
              <a:t>2</a:t>
            </a:r>
            <a:endParaRPr lang="en-US" dirty="0"/>
          </a:p>
        </p:txBody>
      </p:sp>
      <p:sp>
        <p:nvSpPr>
          <p:cNvPr id="61" name="Text Box 13"/>
          <p:cNvSpPr txBox="1">
            <a:spLocks noChangeArrowheads="1"/>
          </p:cNvSpPr>
          <p:nvPr/>
        </p:nvSpPr>
        <p:spPr bwMode="auto">
          <a:xfrm>
            <a:off x="317500" y="3881735"/>
            <a:ext cx="520700" cy="461665"/>
          </a:xfrm>
          <a:prstGeom prst="rect">
            <a:avLst/>
          </a:prstGeom>
          <a:noFill/>
          <a:ln w="9525">
            <a:noFill/>
            <a:miter lim="800000"/>
          </a:ln>
        </p:spPr>
        <p:txBody>
          <a:bodyPr wrap="square">
            <a:spAutoFit/>
          </a:bodyPr>
          <a:lstStyle/>
          <a:p>
            <a:r>
              <a:rPr lang="en-US" dirty="0"/>
              <a:t>5</a:t>
            </a:r>
            <a:endParaRPr lang="en-US" dirty="0"/>
          </a:p>
        </p:txBody>
      </p:sp>
      <p:sp>
        <p:nvSpPr>
          <p:cNvPr id="62" name="Rectangle 28"/>
          <p:cNvSpPr>
            <a:spLocks noChangeArrowheads="1"/>
          </p:cNvSpPr>
          <p:nvPr/>
        </p:nvSpPr>
        <p:spPr bwMode="auto">
          <a:xfrm>
            <a:off x="5181600" y="4800600"/>
            <a:ext cx="325437" cy="304800"/>
          </a:xfrm>
          <a:prstGeom prst="rect">
            <a:avLst/>
          </a:prstGeom>
          <a:solidFill>
            <a:schemeClr val="accent1"/>
          </a:solidFill>
          <a:ln w="9525">
            <a:solidFill>
              <a:schemeClr val="tx1"/>
            </a:solidFill>
            <a:miter lim="800000"/>
          </a:ln>
        </p:spPr>
        <p:txBody>
          <a:bodyPr wrap="none" anchor="ctr"/>
          <a:lstStyle/>
          <a:p>
            <a:pPr algn="ctr"/>
            <a:endParaRPr lang="en-US" dirty="0"/>
          </a:p>
        </p:txBody>
      </p:sp>
      <p:sp>
        <p:nvSpPr>
          <p:cNvPr id="63" name="Rectangle 28"/>
          <p:cNvSpPr>
            <a:spLocks noChangeArrowheads="1"/>
          </p:cNvSpPr>
          <p:nvPr/>
        </p:nvSpPr>
        <p:spPr bwMode="auto">
          <a:xfrm>
            <a:off x="5486400" y="4800600"/>
            <a:ext cx="325437" cy="304800"/>
          </a:xfrm>
          <a:prstGeom prst="rect">
            <a:avLst/>
          </a:prstGeom>
          <a:solidFill>
            <a:schemeClr val="accent1"/>
          </a:solidFill>
          <a:ln w="9525">
            <a:solidFill>
              <a:schemeClr val="tx1"/>
            </a:solidFill>
            <a:miter lim="800000"/>
          </a:ln>
        </p:spPr>
        <p:txBody>
          <a:bodyPr wrap="none" anchor="ctr"/>
          <a:lstStyle/>
          <a:p>
            <a:pPr algn="ctr"/>
            <a:endParaRPr lang="en-US" dirty="0"/>
          </a:p>
        </p:txBody>
      </p:sp>
      <p:sp>
        <p:nvSpPr>
          <p:cNvPr id="64" name="Rectangle 28"/>
          <p:cNvSpPr>
            <a:spLocks noChangeArrowheads="1"/>
          </p:cNvSpPr>
          <p:nvPr/>
        </p:nvSpPr>
        <p:spPr bwMode="auto">
          <a:xfrm>
            <a:off x="5791200" y="4800600"/>
            <a:ext cx="325437" cy="304800"/>
          </a:xfrm>
          <a:prstGeom prst="rect">
            <a:avLst/>
          </a:prstGeom>
          <a:solidFill>
            <a:schemeClr val="accent1"/>
          </a:solidFill>
          <a:ln w="9525">
            <a:solidFill>
              <a:schemeClr val="tx1"/>
            </a:solidFill>
            <a:miter lim="800000"/>
          </a:ln>
        </p:spPr>
        <p:txBody>
          <a:bodyPr wrap="none" anchor="ctr"/>
          <a:lstStyle/>
          <a:p>
            <a:pPr algn="ctr"/>
            <a:endParaRPr lang="en-US" dirty="0"/>
          </a:p>
        </p:txBody>
      </p:sp>
      <p:sp>
        <p:nvSpPr>
          <p:cNvPr id="65" name="Slide Number Placeholder 3"/>
          <p:cNvSpPr>
            <a:spLocks noGrp="1"/>
          </p:cNvSpPr>
          <p:nvPr>
            <p:ph type="sldNum" sz="quarter" idx="12"/>
          </p:nvPr>
        </p:nvSpPr>
        <p:spPr>
          <a:xfrm>
            <a:off x="8070850" y="6477000"/>
            <a:ext cx="768350" cy="457200"/>
          </a:xfrm>
        </p:spPr>
        <p:txBody>
          <a:bodyPr/>
          <a:lstStyle/>
          <a:p>
            <a:pPr>
              <a:defRPr/>
            </a:pPr>
            <a:fld id="{FDEF4AB8-EBD9-4FDD-BB48-A030665EC33D}" type="slidenum">
              <a:rPr lang="zh-CN" altLang="en-US" smtClean="0"/>
            </a:fld>
            <a:endParaRPr lang="en-US" altLang="zh-CN"/>
          </a:p>
        </p:txBody>
      </p:sp>
      <p:sp>
        <p:nvSpPr>
          <p:cNvPr id="67" name="Rectangle 4"/>
          <p:cNvSpPr>
            <a:spLocks noChangeArrowheads="1"/>
          </p:cNvSpPr>
          <p:nvPr/>
        </p:nvSpPr>
        <p:spPr bwMode="auto">
          <a:xfrm flipV="1">
            <a:off x="5135562" y="4814047"/>
            <a:ext cx="981076" cy="298578"/>
          </a:xfrm>
          <a:prstGeom prst="rect">
            <a:avLst/>
          </a:prstGeom>
          <a:solidFill>
            <a:srgbClr val="FF0000"/>
          </a:solidFill>
          <a:ln w="9525">
            <a:solidFill>
              <a:schemeClr val="tx1"/>
            </a:solidFill>
            <a:miter lim="800000"/>
          </a:ln>
        </p:spPr>
        <p:txBody>
          <a:bodyPr wrap="none" anchor="ctr"/>
          <a:lstStyle/>
          <a:p>
            <a:pPr algn="ctr"/>
            <a:endParaRPr lang="en-US" sz="2000"/>
          </a:p>
        </p:txBody>
      </p:sp>
      <p:pic>
        <p:nvPicPr>
          <p:cNvPr id="66"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checkerboard(across)">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xfrm>
            <a:off x="8512175" y="6350000"/>
            <a:ext cx="457200" cy="457200"/>
          </a:xfrm>
          <a:noFill/>
        </p:spPr>
        <p:txBody>
          <a:bodyPr/>
          <a:lstStyle/>
          <a:p>
            <a:fld id="{F609972C-220A-4EC4-AB8F-48166B826029}" type="slidenum">
              <a:rPr lang="en-US" smtClean="0"/>
            </a:fld>
            <a:endParaRPr lang="en-US"/>
          </a:p>
        </p:txBody>
      </p:sp>
      <p:sp>
        <p:nvSpPr>
          <p:cNvPr id="10" name="Cloud Callout 9"/>
          <p:cNvSpPr/>
          <p:nvPr/>
        </p:nvSpPr>
        <p:spPr bwMode="auto">
          <a:xfrm>
            <a:off x="1524000" y="1842578"/>
            <a:ext cx="5940426" cy="2108299"/>
          </a:xfrm>
          <a:prstGeom prst="cloudCallout">
            <a:avLst>
              <a:gd name="adj1" fmla="val 26631"/>
              <a:gd name="adj2" fmla="val 33937"/>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 possible is it to recover deleted files in NTFS?</a:t>
            </a:r>
            <a:endParaRPr lang="en-CA"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22562" name="Picture 2" descr="http://www.imperial.edu/admin/Media/File_Upload/125-Files/discussion.gif"/>
          <p:cNvPicPr>
            <a:picLocks noChangeAspect="1" noChangeArrowheads="1"/>
          </p:cNvPicPr>
          <p:nvPr/>
        </p:nvPicPr>
        <p:blipFill>
          <a:blip r:embed="rId1"/>
          <a:srcRect/>
          <a:stretch>
            <a:fillRect/>
          </a:stretch>
        </p:blipFill>
        <p:spPr bwMode="auto">
          <a:xfrm>
            <a:off x="0" y="0"/>
            <a:ext cx="2146300" cy="1842578"/>
          </a:xfrm>
          <a:prstGeom prst="rect">
            <a:avLst/>
          </a:prstGeom>
          <a:noFill/>
        </p:spPr>
      </p:pic>
      <p:sp>
        <p:nvSpPr>
          <p:cNvPr id="5" name="Title 1"/>
          <p:cNvSpPr txBox="1"/>
          <p:nvPr/>
        </p:nvSpPr>
        <p:spPr>
          <a:xfrm>
            <a:off x="685800" y="588189"/>
            <a:ext cx="7772400" cy="757238"/>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altLang="en-US" u="none" kern="0" dirty="0">
                <a:latin typeface="Times New Roman" pitchFamily="18" charset="0"/>
                <a:cs typeface="Times New Roman" pitchFamily="18" charset="0"/>
              </a:rPr>
              <a:t>Discussion</a:t>
            </a:r>
            <a:endParaRPr lang="en-US" altLang="en-US" u="none" kern="0" dirty="0">
              <a:latin typeface="Times New Roman" pitchFamily="18" charset="0"/>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8" name="Cloud Callout 7"/>
          <p:cNvSpPr/>
          <p:nvPr/>
        </p:nvSpPr>
        <p:spPr bwMode="auto">
          <a:xfrm>
            <a:off x="1161864" y="3352800"/>
            <a:ext cx="6553200" cy="1452384"/>
          </a:xfrm>
          <a:prstGeom prst="cloudCallout">
            <a:avLst>
              <a:gd name="adj1" fmla="val -42963"/>
              <a:gd name="adj2" fmla="val 63464"/>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We solve it  in a Computer Science way</a:t>
            </a:r>
            <a:r>
              <a:rPr lang="en-CA" sz="2800" b="1" dirty="0">
                <a:solidFill>
                  <a:srgbClr val="FF0000"/>
                </a:solidFill>
                <a:effectLst>
                  <a:outerShdw blurRad="38100" dist="38100" dir="2700000" algn="tl">
                    <a:srgbClr val="000000">
                      <a:alpha val="43137"/>
                    </a:srgbClr>
                  </a:outerShdw>
                </a:effectLst>
              </a:rPr>
              <a:t>!</a:t>
            </a:r>
            <a:endParaRPr lang="en-US" sz="2800" b="1" dirty="0">
              <a:solidFill>
                <a:srgbClr val="FF0000"/>
              </a:solidFill>
              <a:effectLst>
                <a:outerShdw blurRad="38100" dist="38100" dir="2700000" algn="tl">
                  <a:srgbClr val="000000">
                    <a:alpha val="43137"/>
                  </a:srgbClr>
                </a:outerShdw>
              </a:effectLst>
            </a:endParaRPr>
          </a:p>
        </p:txBody>
      </p:sp>
      <p:pic>
        <p:nvPicPr>
          <p:cNvPr id="1028" name="Picture 4" descr="http://www.gliciousliving.com/wp-content/uploads/2013/08/OK-happy-face_full.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 y="5058780"/>
            <a:ext cx="1409328" cy="12110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iscu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42037"/>
            <a:ext cx="18764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p:nvPr/>
        </p:nvSpPr>
        <p:spPr>
          <a:xfrm>
            <a:off x="685800" y="588189"/>
            <a:ext cx="7772400" cy="757238"/>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altLang="en-US" u="none" kern="0" dirty="0">
                <a:latin typeface="Times New Roman" pitchFamily="18" charset="0"/>
                <a:cs typeface="Times New Roman" pitchFamily="18" charset="0"/>
              </a:rPr>
              <a:t>Discussion (cont’d) </a:t>
            </a:r>
            <a:endParaRPr lang="en-US" altLang="en-US" u="none" kern="0" dirty="0">
              <a:latin typeface="Times New Roman" pitchFamily="18" charset="0"/>
              <a:cs typeface="Times New Roman" pitchFamily="18" charset="0"/>
            </a:endParaRPr>
          </a:p>
        </p:txBody>
      </p:sp>
      <p:sp>
        <p:nvSpPr>
          <p:cNvPr id="9" name="Content Placeholder 2"/>
          <p:cNvSpPr txBox="1"/>
          <p:nvPr/>
        </p:nvSpPr>
        <p:spPr bwMode="auto">
          <a:xfrm>
            <a:off x="604837" y="2365502"/>
            <a:ext cx="7773988" cy="765175"/>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kern="0" dirty="0">
                <a:solidFill>
                  <a:srgbClr val="C00000"/>
                </a:solidFill>
                <a:latin typeface="Times New Roman" pitchFamily="18" charset="0"/>
                <a:cs typeface="Times New Roman" pitchFamily="18" charset="0"/>
              </a:rPr>
              <a:t>Automating a process that is currently done manually (we discussed so far) to recover a deleted file in FAT and NTFS!</a:t>
            </a:r>
            <a:endParaRPr lang="en-US" kern="0" dirty="0">
              <a:solidFill>
                <a:srgbClr val="C00000"/>
              </a:solidFill>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33400" y="152400"/>
            <a:ext cx="7772400" cy="9144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File Recovery</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8675" name="Rectangle 3"/>
          <p:cNvSpPr>
            <a:spLocks noGrp="1" noChangeArrowheads="1"/>
          </p:cNvSpPr>
          <p:nvPr>
            <p:ph type="body" idx="1"/>
          </p:nvPr>
        </p:nvSpPr>
        <p:spPr>
          <a:xfrm>
            <a:off x="76200" y="1295400"/>
            <a:ext cx="9067800" cy="3886200"/>
          </a:xfrm>
        </p:spPr>
        <p:txBody>
          <a:bodyPr/>
          <a:lstStyle/>
          <a:p>
            <a:pPr>
              <a:lnSpc>
                <a:spcPct val="80000"/>
              </a:lnSpc>
            </a:pPr>
            <a:r>
              <a:rPr lang="en-US" sz="2400" dirty="0">
                <a:latin typeface="Times New Roman" pitchFamily="18" charset="0"/>
                <a:cs typeface="Times New Roman" pitchFamily="18" charset="0"/>
              </a:rPr>
              <a:t>When a file is deleted:</a:t>
            </a:r>
            <a:endParaRPr lang="en-US" sz="2400"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The name is removed from the parent directory index</a:t>
            </a:r>
            <a:endParaRPr lang="en-US" dirty="0">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The MFT entry is unallocated</a:t>
            </a:r>
            <a:endParaRPr lang="en-US" dirty="0">
              <a:latin typeface="Times New Roman" pitchFamily="18" charset="0"/>
              <a:cs typeface="Times New Roman" pitchFamily="18" charset="0"/>
            </a:endParaRPr>
          </a:p>
          <a:p>
            <a:pPr lvl="1">
              <a:lnSpc>
                <a:spcPct val="80000"/>
              </a:lnSpc>
            </a:pPr>
            <a:r>
              <a:rPr lang="en-US" b="1" dirty="0">
                <a:latin typeface="Times New Roman" pitchFamily="18" charset="0"/>
                <a:cs typeface="Times New Roman" pitchFamily="18" charset="0"/>
              </a:rPr>
              <a:t>Clusters are unallocated, but </a:t>
            </a:r>
            <a:r>
              <a:rPr lang="en-US" b="1" dirty="0">
                <a:highlight>
                  <a:srgbClr val="FFFF00"/>
                </a:highlight>
                <a:latin typeface="Times New Roman" pitchFamily="18" charset="0"/>
                <a:cs typeface="Times New Roman" pitchFamily="18" charset="0"/>
              </a:rPr>
              <a:t>the file contents still remain in these clusters</a:t>
            </a:r>
            <a:r>
              <a:rPr lang="en-US" b="1" dirty="0">
                <a:latin typeface="Times New Roman" pitchFamily="18" charset="0"/>
                <a:cs typeface="Times New Roman" pitchFamily="18" charset="0"/>
              </a:rPr>
              <a:t>.</a:t>
            </a:r>
            <a:endParaRPr lang="en-US" b="1" dirty="0">
              <a:latin typeface="Times New Roman" pitchFamily="18" charset="0"/>
              <a:cs typeface="Times New Roman" pitchFamily="18" charset="0"/>
            </a:endParaRPr>
          </a:p>
          <a:p>
            <a:pPr>
              <a:lnSpc>
                <a:spcPct val="80000"/>
              </a:lnSpc>
            </a:pPr>
            <a:r>
              <a:rPr lang="en-US" sz="2400" dirty="0">
                <a:latin typeface="Times New Roman" pitchFamily="18" charset="0"/>
                <a:cs typeface="Times New Roman" pitchFamily="18" charset="0"/>
              </a:rPr>
              <a:t>Problem: </a:t>
            </a:r>
            <a:r>
              <a:rPr lang="en-US" sz="2400" b="1" dirty="0">
                <a:solidFill>
                  <a:srgbClr val="FF0000"/>
                </a:solidFill>
                <a:latin typeface="Times New Roman" pitchFamily="18" charset="0"/>
                <a:cs typeface="Times New Roman" pitchFamily="18" charset="0"/>
              </a:rPr>
              <a:t>when filename is removed from parent directory, the index is resorted and name information could be lost</a:t>
            </a:r>
            <a:endParaRPr lang="en-US" sz="2400" b="1" dirty="0">
              <a:solidFill>
                <a:srgbClr val="FF0000"/>
              </a:solidFill>
              <a:latin typeface="Times New Roman" pitchFamily="18" charset="0"/>
              <a:cs typeface="Times New Roman" pitchFamily="18" charset="0"/>
            </a:endParaRPr>
          </a:p>
          <a:p>
            <a:pPr lvl="1">
              <a:lnSpc>
                <a:spcPct val="80000"/>
              </a:lnSpc>
            </a:pPr>
            <a:r>
              <a:rPr lang="en-US" dirty="0">
                <a:latin typeface="Times New Roman" pitchFamily="18" charset="0"/>
                <a:cs typeface="Times New Roman" pitchFamily="18" charset="0"/>
              </a:rPr>
              <a:t>However, MFT entries are found in the MFT, so </a:t>
            </a:r>
            <a:r>
              <a:rPr lang="en-US" b="1" dirty="0">
                <a:highlight>
                  <a:srgbClr val="FFFF00"/>
                </a:highlight>
                <a:latin typeface="Times New Roman" pitchFamily="18" charset="0"/>
                <a:cs typeface="Times New Roman" pitchFamily="18" charset="0"/>
              </a:rPr>
              <a:t>all unallocated entries can be found</a:t>
            </a:r>
            <a:endParaRPr lang="en-US" b="1" dirty="0">
              <a:highlight>
                <a:srgbClr val="FFFF00"/>
              </a:highlight>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5" name="Rectangle 6"/>
          <p:cNvSpPr>
            <a:spLocks noChangeArrowheads="1"/>
          </p:cNvSpPr>
          <p:nvPr/>
        </p:nvSpPr>
        <p:spPr bwMode="auto">
          <a:xfrm>
            <a:off x="533400" y="5478468"/>
            <a:ext cx="8382000" cy="922332"/>
          </a:xfrm>
          <a:prstGeom prst="rect">
            <a:avLst/>
          </a:prstGeom>
          <a:noFill/>
          <a:ln w="9525">
            <a:noFill/>
            <a:miter lim="800000"/>
          </a:ln>
        </p:spPr>
        <p:txBody>
          <a:bodyPr anchor="ctr"/>
          <a:lstStyle/>
          <a:p>
            <a:pPr algn="ctr">
              <a:defRPr/>
            </a:pPr>
            <a:r>
              <a:rPr lang="en-US" sz="2800" b="1" dirty="0">
                <a:solidFill>
                  <a:srgbClr val="FF0000"/>
                </a:solidFill>
                <a:highlight>
                  <a:srgbClr val="FFFF00"/>
                </a:highlight>
                <a:latin typeface="Times New Roman" pitchFamily="18" charset="0"/>
                <a:cs typeface="Times New Roman" pitchFamily="18" charset="0"/>
              </a:rPr>
              <a:t>The deleted files' data that has </a:t>
            </a:r>
            <a:r>
              <a:rPr lang="en-US" sz="2800" b="1" u="sng" dirty="0">
                <a:solidFill>
                  <a:srgbClr val="FF0000"/>
                </a:solidFill>
                <a:highlight>
                  <a:srgbClr val="FFFF00"/>
                </a:highlight>
                <a:latin typeface="Times New Roman" pitchFamily="18" charset="0"/>
                <a:cs typeface="Times New Roman" pitchFamily="18" charset="0"/>
              </a:rPr>
              <a:t>not been overwritten</a:t>
            </a:r>
            <a:r>
              <a:rPr lang="en-US" sz="2800" b="1" dirty="0">
                <a:solidFill>
                  <a:srgbClr val="FF0000"/>
                </a:solidFill>
                <a:highlight>
                  <a:srgbClr val="FFFF00"/>
                </a:highlight>
                <a:latin typeface="Times New Roman" pitchFamily="18" charset="0"/>
                <a:cs typeface="Times New Roman" pitchFamily="18" charset="0"/>
              </a:rPr>
              <a:t> can be recovered.</a:t>
            </a:r>
            <a:endParaRPr lang="en-US" sz="2800" b="1" dirty="0">
              <a:solidFill>
                <a:srgbClr val="FF0000"/>
              </a:solidFill>
              <a:highlight>
                <a:srgbClr val="FFFF00"/>
              </a:highlight>
              <a:latin typeface="Times New Roman" pitchFamily="18" charset="0"/>
              <a:cs typeface="Times New Roman"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990600" y="1981200"/>
            <a:ext cx="7461250" cy="1143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Viewing Technique</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635750" y="5181600"/>
            <a:ext cx="1593850" cy="1371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err="1">
                <a:solidFill>
                  <a:schemeClr val="tx2"/>
                </a:solidFill>
                <a:latin typeface="Times New Roman" pitchFamily="18" charset="0"/>
                <a:ea typeface="+mj-ea"/>
                <a:cs typeface="Times New Roman" pitchFamily="18" charset="0"/>
              </a:rPr>
              <a:t>ifind</a:t>
            </a:r>
            <a:endParaRPr lang="en-US" sz="2800" b="1" kern="0" dirty="0">
              <a:solidFill>
                <a:schemeClr val="tx2"/>
              </a:solidFill>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latin typeface="Times New Roman" pitchFamily="18" charset="0"/>
                <a:ea typeface="+mj-ea"/>
                <a:cs typeface="Times New Roman" pitchFamily="18" charset="0"/>
              </a:rPr>
              <a:t>istat</a:t>
            </a:r>
            <a:endParaRPr lang="en-US" sz="2800" b="1" kern="0" dirty="0">
              <a:solidFill>
                <a:schemeClr val="tx2"/>
              </a:solidFill>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latin typeface="Times New Roman" pitchFamily="18" charset="0"/>
                <a:ea typeface="+mj-ea"/>
                <a:cs typeface="Times New Roman" pitchFamily="18" charset="0"/>
              </a:rPr>
              <a:t>blkcat</a:t>
            </a:r>
            <a:endParaRPr lang="en-US" sz="2800" b="1" kern="0" dirty="0">
              <a:solidFill>
                <a:schemeClr val="tx2"/>
              </a:solidFill>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2" cstate="print"/>
          <a:srcRect/>
          <a:stretch>
            <a:fillRect/>
          </a:stretch>
        </p:blipFill>
        <p:spPr bwMode="auto">
          <a:xfrm>
            <a:off x="6165850" y="4114800"/>
            <a:ext cx="2286000" cy="10668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1981200"/>
            <a:ext cx="69342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flipH="1">
            <a:off x="1828800" y="1387936"/>
            <a:ext cx="3505200" cy="1126664"/>
          </a:xfrm>
          <a:prstGeom prst="line">
            <a:avLst/>
          </a:prstGeom>
          <a:noFill/>
          <a:ln w="53975" cap="flat" cmpd="sng" algn="ctr">
            <a:solidFill>
              <a:srgbClr val="FF0000"/>
            </a:solidFill>
            <a:prstDash val="solid"/>
            <a:round/>
            <a:headEnd type="none" w="med" len="med"/>
            <a:tailEnd type="triangle" w="med" len="med"/>
          </a:ln>
          <a:effectLst/>
        </p:spPr>
      </p:cxnSp>
      <p:sp>
        <p:nvSpPr>
          <p:cNvPr id="5" name="Text Box 13"/>
          <p:cNvSpPr txBox="1">
            <a:spLocks noChangeArrowheads="1"/>
          </p:cNvSpPr>
          <p:nvPr/>
        </p:nvSpPr>
        <p:spPr bwMode="auto">
          <a:xfrm>
            <a:off x="4762500" y="556939"/>
            <a:ext cx="3276599" cy="830997"/>
          </a:xfrm>
          <a:prstGeom prst="rect">
            <a:avLst/>
          </a:prstGeom>
          <a:noFill/>
          <a:ln w="9525">
            <a:noFill/>
            <a:miter lim="800000"/>
          </a:ln>
        </p:spPr>
        <p:txBody>
          <a:bodyPr wrap="square">
            <a:spAutoFit/>
          </a:bodyPr>
          <a:lstStyle/>
          <a:p>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MFT Entry 34 = readme.txt</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381000"/>
            <a:ext cx="7639050" cy="618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6"/>
          <p:cNvSpPr>
            <a:spLocks noChangeArrowheads="1"/>
          </p:cNvSpPr>
          <p:nvPr/>
        </p:nvSpPr>
        <p:spPr bwMode="auto">
          <a:xfrm>
            <a:off x="5518150" y="3200400"/>
            <a:ext cx="3524250" cy="1618457"/>
          </a:xfrm>
          <a:prstGeom prst="cloudCallout">
            <a:avLst>
              <a:gd name="adj1" fmla="val -170051"/>
              <a:gd name="adj2" fmla="val 131864"/>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800" b="1" dirty="0">
                <a:solidFill>
                  <a:srgbClr val="FF0000"/>
                </a:solidFill>
                <a:latin typeface="Times New Roman" pitchFamily="18" charset="0"/>
                <a:cs typeface="Times New Roman" pitchFamily="18" charset="0"/>
              </a:rPr>
              <a:t>1</a:t>
            </a:r>
            <a:r>
              <a:rPr lang="en-US" sz="2800" b="1" baseline="30000" dirty="0">
                <a:solidFill>
                  <a:srgbClr val="FF0000"/>
                </a:solidFill>
                <a:latin typeface="Times New Roman" pitchFamily="18" charset="0"/>
                <a:cs typeface="Times New Roman" pitchFamily="18" charset="0"/>
              </a:rPr>
              <a:t>st</a:t>
            </a:r>
            <a:r>
              <a:rPr lang="en-US" sz="2800" b="1" dirty="0">
                <a:solidFill>
                  <a:srgbClr val="FF0000"/>
                </a:solidFill>
                <a:latin typeface="Times New Roman" pitchFamily="18" charset="0"/>
                <a:cs typeface="Times New Roman" pitchFamily="18" charset="0"/>
              </a:rPr>
              <a:t> cluster=</a:t>
            </a:r>
            <a:endParaRPr lang="en-US" sz="2800" b="1" dirty="0">
              <a:solidFill>
                <a:srgbClr val="FF0000"/>
              </a:solidFill>
              <a:latin typeface="Times New Roman" pitchFamily="18" charset="0"/>
              <a:cs typeface="Times New Roman" pitchFamily="18" charset="0"/>
            </a:endParaRPr>
          </a:p>
          <a:p>
            <a:pPr algn="ctr">
              <a:defRPr/>
            </a:pPr>
            <a:r>
              <a:rPr lang="en-US" sz="2800" b="1" dirty="0">
                <a:solidFill>
                  <a:srgbClr val="FF0000"/>
                </a:solidFill>
                <a:latin typeface="Times New Roman" pitchFamily="18" charset="0"/>
                <a:cs typeface="Times New Roman" pitchFamily="18" charset="0"/>
              </a:rPr>
              <a:t>8388 </a:t>
            </a:r>
            <a:endParaRPr lang="en-US" sz="2800" b="1" dirty="0">
              <a:solidFill>
                <a:srgbClr val="FF0000"/>
              </a:solidFill>
              <a:latin typeface="Times New Roman" pitchFamily="18" charset="0"/>
              <a:cs typeface="Times New Roman" pitchFamily="18" charset="0"/>
            </a:endParaRPr>
          </a:p>
        </p:txBody>
      </p:sp>
      <p:sp>
        <p:nvSpPr>
          <p:cNvPr id="5" name="Rectangle 44"/>
          <p:cNvSpPr>
            <a:spLocks noChangeArrowheads="1"/>
          </p:cNvSpPr>
          <p:nvPr/>
        </p:nvSpPr>
        <p:spPr bwMode="auto">
          <a:xfrm>
            <a:off x="4419600" y="5882990"/>
            <a:ext cx="1524000" cy="365410"/>
          </a:xfrm>
          <a:prstGeom prst="rect">
            <a:avLst/>
          </a:prstGeom>
          <a:noFill/>
          <a:ln w="60325">
            <a:solidFill>
              <a:srgbClr val="FF0000"/>
            </a:solidFill>
            <a:miter lim="800000"/>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143000"/>
            <a:ext cx="6826250" cy="552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bwMode="auto">
          <a:xfrm>
            <a:off x="2895600" y="690265"/>
            <a:ext cx="3276600" cy="605135"/>
          </a:xfrm>
          <a:prstGeom prst="line">
            <a:avLst/>
          </a:prstGeom>
          <a:noFill/>
          <a:ln w="53975" cap="flat" cmpd="sng" algn="ctr">
            <a:solidFill>
              <a:srgbClr val="FF0000"/>
            </a:solidFill>
            <a:prstDash val="solid"/>
            <a:round/>
            <a:headEnd type="none" w="med" len="med"/>
            <a:tailEnd type="triangle" w="med" len="med"/>
          </a:ln>
          <a:effectLst/>
        </p:spPr>
      </p:cxnSp>
      <p:sp>
        <p:nvSpPr>
          <p:cNvPr id="5" name="Text Box 13"/>
          <p:cNvSpPr txBox="1">
            <a:spLocks noChangeArrowheads="1"/>
          </p:cNvSpPr>
          <p:nvPr/>
        </p:nvSpPr>
        <p:spPr bwMode="auto">
          <a:xfrm>
            <a:off x="419100" y="228600"/>
            <a:ext cx="3771900" cy="461665"/>
          </a:xfrm>
          <a:prstGeom prst="rect">
            <a:avLst/>
          </a:prstGeom>
          <a:noFill/>
          <a:ln w="9525">
            <a:noFill/>
            <a:miter lim="800000"/>
          </a:ln>
        </p:spPr>
        <p:txBody>
          <a:bodyPr wrap="square">
            <a:spAutoFit/>
          </a:bodyPr>
          <a:lstStyle/>
          <a:p>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a:t>
            </a:r>
            <a:r>
              <a:rPr lang="en-CA" b="1" baseline="30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st</a:t>
            </a:r>
            <a:r>
              <a:rPr lang="en-CA"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cluster of Readme.txt</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990600" y="1981200"/>
            <a:ext cx="7461250" cy="1143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Allocation Status</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635750" y="5562600"/>
            <a:ext cx="1593850" cy="990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err="1">
                <a:solidFill>
                  <a:schemeClr val="tx2"/>
                </a:solidFill>
                <a:latin typeface="Times New Roman" pitchFamily="18" charset="0"/>
                <a:ea typeface="+mj-ea"/>
                <a:cs typeface="Times New Roman" pitchFamily="18" charset="0"/>
              </a:rPr>
              <a:t>istat</a:t>
            </a:r>
            <a:endParaRPr lang="en-US" sz="2800" b="1" kern="0" dirty="0">
              <a:solidFill>
                <a:schemeClr val="tx2"/>
              </a:solidFill>
              <a:latin typeface="Times New Roman" pitchFamily="18" charset="0"/>
              <a:ea typeface="+mj-ea"/>
              <a:cs typeface="Times New Roman" pitchFamily="18" charset="0"/>
            </a:endParaRPr>
          </a:p>
          <a:p>
            <a:pPr lvl="0" algn="ctr">
              <a:spcBef>
                <a:spcPct val="0"/>
              </a:spcBef>
              <a:buClrTx/>
              <a:buSzTx/>
            </a:pPr>
            <a:r>
              <a:rPr lang="en-US" sz="2800" b="1" kern="0" dirty="0" err="1">
                <a:solidFill>
                  <a:schemeClr val="tx2"/>
                </a:solidFill>
                <a:latin typeface="Times New Roman" pitchFamily="18" charset="0"/>
                <a:ea typeface="+mj-ea"/>
                <a:cs typeface="Times New Roman" pitchFamily="18" charset="0"/>
              </a:rPr>
              <a:t>blkcat</a:t>
            </a:r>
            <a:endParaRPr lang="en-US" sz="2800" b="1" kern="0" dirty="0">
              <a:solidFill>
                <a:schemeClr val="tx2"/>
              </a:solidFill>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2" cstate="print"/>
          <a:srcRect/>
          <a:stretch>
            <a:fillRect/>
          </a:stretch>
        </p:blipFill>
        <p:spPr bwMode="auto">
          <a:xfrm>
            <a:off x="6248400" y="4572000"/>
            <a:ext cx="2286000" cy="106680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04800" y="152400"/>
            <a:ext cx="86106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MFT Entry - cluster allocation </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438150" y="990600"/>
          <a:ext cx="8077200" cy="1280160"/>
        </p:xfrm>
        <a:graphic>
          <a:graphicData uri="http://schemas.openxmlformats.org/drawingml/2006/table">
            <a:tbl>
              <a:tblPr firstRow="1" bandRow="1">
                <a:tableStyleId>{5C22544A-7EE6-4342-B048-85BDC9FD1C3A}</a:tableStyleId>
              </a:tblPr>
              <a:tblGrid>
                <a:gridCol w="1066800"/>
                <a:gridCol w="1752600"/>
                <a:gridCol w="5257800"/>
              </a:tblGrid>
              <a:tr h="427990">
                <a:tc>
                  <a:txBody>
                    <a:bodyPr/>
                    <a:lstStyle/>
                    <a:p>
                      <a:r>
                        <a:rPr lang="en-CA" sz="2400" dirty="0">
                          <a:latin typeface="Times New Roman" pitchFamily="18" charset="0"/>
                          <a:cs typeface="Times New Roman" pitchFamily="18" charset="0"/>
                        </a:rPr>
                        <a:t>Entry</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File Name</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Description</a:t>
                      </a:r>
                      <a:endParaRPr lang="en-CA" sz="2400" dirty="0">
                        <a:latin typeface="Times New Roman" pitchFamily="18" charset="0"/>
                        <a:cs typeface="Times New Roman" pitchFamily="18" charset="0"/>
                      </a:endParaRPr>
                    </a:p>
                  </a:txBody>
                  <a:tcPr/>
                </a:tc>
              </a:tr>
              <a:tr h="427990">
                <a:tc>
                  <a:txBody>
                    <a:bodyPr/>
                    <a:lstStyle/>
                    <a:p>
                      <a:r>
                        <a:rPr lang="en-US" sz="2400" dirty="0">
                          <a:latin typeface="Times New Roman" pitchFamily="18" charset="0"/>
                          <a:cs typeface="Times New Roman" pitchFamily="18" charset="0"/>
                        </a:rPr>
                        <a:t>6</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$Bitmap</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Contains the allocation status of each cluster in the file system.</a:t>
                      </a:r>
                      <a:endParaRPr lang="en-CA" sz="2400" dirty="0">
                        <a:latin typeface="Times New Roman" pitchFamily="18" charset="0"/>
                        <a:cs typeface="Times New Roman" pitchFamily="18" charset="0"/>
                      </a:endParaRPr>
                    </a:p>
                  </a:txBody>
                  <a:tcPr/>
                </a:tc>
              </a:tr>
            </a:tbl>
          </a:graphicData>
        </a:graphic>
      </p:graphicFrame>
      <p:sp>
        <p:nvSpPr>
          <p:cNvPr id="6"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sp>
        <p:nvSpPr>
          <p:cNvPr id="8" name="Rectangle 3"/>
          <p:cNvSpPr txBox="1">
            <a:spLocks noChangeArrowheads="1"/>
          </p:cNvSpPr>
          <p:nvPr/>
        </p:nvSpPr>
        <p:spPr bwMode="auto">
          <a:xfrm>
            <a:off x="228600" y="2512368"/>
            <a:ext cx="8458200" cy="167863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lnSpc>
                <a:spcPct val="80000"/>
              </a:lnSpc>
              <a:buNone/>
            </a:pPr>
            <a:r>
              <a:rPr lang="en-US" sz="2400" dirty="0">
                <a:latin typeface="Times New Roman" pitchFamily="18" charset="0"/>
                <a:cs typeface="Times New Roman" pitchFamily="18" charset="0"/>
              </a:rPr>
              <a:t>The $Bitmap file contains an unnamed $DATA attribute that indicates which clusters are in use, $BITMAP’s $DATA attribute that has one bit for every cluster in the file system</a:t>
            </a:r>
            <a:endParaRPr lang="en-US" sz="2400" dirty="0">
              <a:latin typeface="Times New Roman" pitchFamily="18" charset="0"/>
              <a:cs typeface="Times New Roman" pitchFamily="18" charset="0"/>
            </a:endParaRPr>
          </a:p>
          <a:p>
            <a:pPr marL="400050" lvl="1" indent="0" algn="just">
              <a:lnSpc>
                <a:spcPct val="80000"/>
              </a:lnSpc>
              <a:buNone/>
            </a:pPr>
            <a:r>
              <a:rPr lang="en-US" sz="2000" dirty="0">
                <a:latin typeface="Times New Roman" pitchFamily="18" charset="0"/>
                <a:cs typeface="Times New Roman" pitchFamily="18" charset="0"/>
              </a:rPr>
              <a:t>If the bit = 1 the cluster is allocated, if the bit=0 it is unallocated</a:t>
            </a:r>
            <a:endParaRPr lang="en-US" sz="2000" dirty="0">
              <a:latin typeface="Times New Roman" pitchFamily="18" charset="0"/>
              <a:cs typeface="Times New Roman" pitchFamily="18" charset="0"/>
            </a:endParaRPr>
          </a:p>
        </p:txBody>
      </p:sp>
      <p:sp>
        <p:nvSpPr>
          <p:cNvPr id="9" name="Rectangle 3"/>
          <p:cNvSpPr>
            <a:spLocks noChangeArrowheads="1"/>
          </p:cNvSpPr>
          <p:nvPr/>
        </p:nvSpPr>
        <p:spPr bwMode="auto">
          <a:xfrm>
            <a:off x="1676399" y="5715000"/>
            <a:ext cx="1666875" cy="5334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00101101</a:t>
            </a:r>
            <a:endParaRPr lang="en-US" dirty="0">
              <a:latin typeface="Times New Roman" pitchFamily="18" charset="0"/>
              <a:cs typeface="Times New Roman" pitchFamily="18" charset="0"/>
            </a:endParaRPr>
          </a:p>
        </p:txBody>
      </p:sp>
      <p:sp>
        <p:nvSpPr>
          <p:cNvPr id="10" name="Text Box 13"/>
          <p:cNvSpPr txBox="1">
            <a:spLocks noChangeArrowheads="1"/>
          </p:cNvSpPr>
          <p:nvPr/>
        </p:nvSpPr>
        <p:spPr bwMode="auto">
          <a:xfrm>
            <a:off x="438150" y="5776555"/>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Byte 0</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 name="Rectangle 3"/>
          <p:cNvSpPr>
            <a:spLocks noChangeArrowheads="1"/>
          </p:cNvSpPr>
          <p:nvPr/>
        </p:nvSpPr>
        <p:spPr bwMode="auto">
          <a:xfrm>
            <a:off x="1676399" y="6248400"/>
            <a:ext cx="1666875" cy="533400"/>
          </a:xfrm>
          <a:prstGeom prst="rect">
            <a:avLst/>
          </a:prstGeom>
          <a:solidFill>
            <a:schemeClr val="accent1"/>
          </a:solidFill>
          <a:ln w="9525">
            <a:solidFill>
              <a:schemeClr val="tx1"/>
            </a:solidFill>
            <a:miter lim="800000"/>
          </a:ln>
        </p:spPr>
        <p:txBody>
          <a:bodyPr wrap="none" anchor="ctr"/>
          <a:lstStyle/>
          <a:p>
            <a:pPr algn="ctr"/>
            <a:r>
              <a:rPr lang="en-US" dirty="0">
                <a:latin typeface="Times New Roman" pitchFamily="18" charset="0"/>
                <a:cs typeface="Times New Roman" pitchFamily="18" charset="0"/>
              </a:rPr>
              <a:t>11111111</a:t>
            </a:r>
            <a:endParaRPr lang="en-US" dirty="0">
              <a:latin typeface="Times New Roman" pitchFamily="18" charset="0"/>
              <a:cs typeface="Times New Roman" pitchFamily="18" charset="0"/>
            </a:endParaRPr>
          </a:p>
        </p:txBody>
      </p:sp>
      <p:sp>
        <p:nvSpPr>
          <p:cNvPr id="14" name="Text Box 13"/>
          <p:cNvSpPr txBox="1">
            <a:spLocks noChangeArrowheads="1"/>
          </p:cNvSpPr>
          <p:nvPr/>
        </p:nvSpPr>
        <p:spPr bwMode="auto">
          <a:xfrm>
            <a:off x="438150" y="6309955"/>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Byte 1</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Text Box 13"/>
          <p:cNvSpPr txBox="1">
            <a:spLocks noChangeArrowheads="1"/>
          </p:cNvSpPr>
          <p:nvPr/>
        </p:nvSpPr>
        <p:spPr bwMode="auto">
          <a:xfrm>
            <a:off x="2952750" y="5334000"/>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Bit 0</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Text Box 13"/>
          <p:cNvSpPr txBox="1">
            <a:spLocks noChangeArrowheads="1"/>
          </p:cNvSpPr>
          <p:nvPr/>
        </p:nvSpPr>
        <p:spPr bwMode="auto">
          <a:xfrm>
            <a:off x="1219200" y="5314890"/>
            <a:ext cx="1085850" cy="400110"/>
          </a:xfrm>
          <a:prstGeom prst="rect">
            <a:avLst/>
          </a:prstGeom>
          <a:noFill/>
          <a:ln w="9525">
            <a:noFill/>
            <a:miter lim="800000"/>
          </a:ln>
        </p:spPr>
        <p:txBody>
          <a:bodyPr wrap="square">
            <a:spAutoFit/>
          </a:bodyPr>
          <a:lstStyle/>
          <a:p>
            <a:r>
              <a:rPr lang="en-US" sz="2000" b="1" dirty="0">
                <a:effectLst>
                  <a:outerShdw blurRad="38100" dist="38100" dir="2700000" algn="tl">
                    <a:srgbClr val="000000">
                      <a:alpha val="43137"/>
                    </a:srgbClr>
                  </a:outerShdw>
                </a:effectLst>
                <a:latin typeface="Times New Roman" pitchFamily="18" charset="0"/>
                <a:cs typeface="Times New Roman" pitchFamily="18" charset="0"/>
              </a:rPr>
              <a:t>Bit 7</a:t>
            </a:r>
            <a:endParaRPr lang="en-US"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7" name="Straight Connector 16"/>
          <p:cNvCxnSpPr/>
          <p:nvPr/>
        </p:nvCxnSpPr>
        <p:spPr bwMode="auto">
          <a:xfrm flipH="1">
            <a:off x="3124200" y="4948595"/>
            <a:ext cx="2838450" cy="842605"/>
          </a:xfrm>
          <a:prstGeom prst="line">
            <a:avLst/>
          </a:prstGeom>
          <a:noFill/>
          <a:ln w="53975" cap="flat" cmpd="sng" algn="ctr">
            <a:solidFill>
              <a:srgbClr val="FF0000"/>
            </a:solidFill>
            <a:prstDash val="solid"/>
            <a:round/>
            <a:headEnd type="none" w="med" len="med"/>
            <a:tailEnd type="triangle" w="med" len="med"/>
          </a:ln>
          <a:effectLst/>
        </p:spPr>
      </p:cxnSp>
      <p:sp>
        <p:nvSpPr>
          <p:cNvPr id="18" name="Text Box 13"/>
          <p:cNvSpPr txBox="1">
            <a:spLocks noChangeArrowheads="1"/>
          </p:cNvSpPr>
          <p:nvPr/>
        </p:nvSpPr>
        <p:spPr bwMode="auto">
          <a:xfrm>
            <a:off x="5619750" y="4572000"/>
            <a:ext cx="16192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 0</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9" name="Straight Connector 18"/>
          <p:cNvCxnSpPr/>
          <p:nvPr/>
        </p:nvCxnSpPr>
        <p:spPr bwMode="auto">
          <a:xfrm flipH="1">
            <a:off x="2933700" y="4802832"/>
            <a:ext cx="190500" cy="912168"/>
          </a:xfrm>
          <a:prstGeom prst="line">
            <a:avLst/>
          </a:prstGeom>
          <a:noFill/>
          <a:ln w="53975" cap="flat" cmpd="sng" algn="ctr">
            <a:solidFill>
              <a:srgbClr val="FF0000"/>
            </a:solidFill>
            <a:prstDash val="solid"/>
            <a:round/>
            <a:headEnd type="none" w="med" len="med"/>
            <a:tailEnd type="triangle" w="med" len="med"/>
          </a:ln>
          <a:effectLst/>
        </p:spPr>
      </p:cxnSp>
      <p:sp>
        <p:nvSpPr>
          <p:cNvPr id="21" name="Text Box 13"/>
          <p:cNvSpPr txBox="1">
            <a:spLocks noChangeArrowheads="1"/>
          </p:cNvSpPr>
          <p:nvPr/>
        </p:nvSpPr>
        <p:spPr bwMode="auto">
          <a:xfrm>
            <a:off x="2343150" y="4419600"/>
            <a:ext cx="16192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 1</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2" name="Text Box 13"/>
          <p:cNvSpPr txBox="1">
            <a:spLocks noChangeArrowheads="1"/>
          </p:cNvSpPr>
          <p:nvPr/>
        </p:nvSpPr>
        <p:spPr bwMode="auto">
          <a:xfrm>
            <a:off x="3429000" y="5710535"/>
            <a:ext cx="219075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0-7</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Text Box 13"/>
          <p:cNvSpPr txBox="1">
            <a:spLocks noChangeArrowheads="1"/>
          </p:cNvSpPr>
          <p:nvPr/>
        </p:nvSpPr>
        <p:spPr bwMode="auto">
          <a:xfrm>
            <a:off x="3352800" y="6243935"/>
            <a:ext cx="2133600" cy="461665"/>
          </a:xfrm>
          <a:prstGeom prst="rect">
            <a:avLst/>
          </a:prstGeom>
          <a:noFill/>
          <a:ln w="9525">
            <a:noFill/>
            <a:miter lim="800000"/>
          </a:ln>
        </p:spPr>
        <p:txBody>
          <a:bodyPr wrap="square">
            <a:spAutoFit/>
          </a:bodyPr>
          <a:lstStyle/>
          <a:p>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Clusters 8-15</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 name="Picture 19"/>
          <p:cNvPicPr>
            <a:picLocks noChangeAspect="1"/>
          </p:cNvPicPr>
          <p:nvPr/>
        </p:nvPicPr>
        <p:blipFill>
          <a:blip r:embed="rId1"/>
          <a:stretch>
            <a:fillRect/>
          </a:stretch>
        </p:blipFill>
        <p:spPr>
          <a:xfrm>
            <a:off x="228600" y="229208"/>
            <a:ext cx="867470" cy="452127"/>
          </a:xfrm>
          <a:prstGeom prst="rect">
            <a:avLst/>
          </a:prstGeom>
        </p:spPr>
      </p:pic>
    </p:spTree>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3rdEdition_Chapter2</Template>
  <TotalTime>0</TotalTime>
  <Words>20492</Words>
  <Application>WPS Presentation</Application>
  <PresentationFormat>On-screen Show (4:3)</PresentationFormat>
  <Paragraphs>1750</Paragraphs>
  <Slides>104</Slides>
  <Notes>104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104</vt:i4>
      </vt:variant>
    </vt:vector>
  </HeadingPairs>
  <TitlesOfParts>
    <vt:vector size="127" baseType="lpstr">
      <vt:lpstr>Arial</vt:lpstr>
      <vt:lpstr>SimSun</vt:lpstr>
      <vt:lpstr>Wingdings</vt:lpstr>
      <vt:lpstr>ZapfDingbats</vt:lpstr>
      <vt:lpstr>Comic Sans MS</vt:lpstr>
      <vt:lpstr>Comfortaa Light</vt:lpstr>
      <vt:lpstr>Times New Roman</vt:lpstr>
      <vt:lpstr>DejaVu Sans</vt:lpstr>
      <vt:lpstr>SimSun</vt:lpstr>
      <vt:lpstr>Droid Sans Fallback</vt:lpstr>
      <vt:lpstr>OpenSymbol</vt:lpstr>
      <vt:lpstr>Brush Script MT</vt:lpstr>
      <vt:lpstr>Courier New</vt:lpstr>
      <vt:lpstr>ZapfDingbats</vt:lpstr>
      <vt:lpstr>Monotype Sorts</vt:lpstr>
      <vt:lpstr>Arial Unicode MS</vt:lpstr>
      <vt:lpstr>Microsoft YaHei</vt:lpstr>
      <vt:lpstr>Arial Unicode MS</vt:lpstr>
      <vt:lpstr>SimSun</vt:lpstr>
      <vt:lpstr>AR PL UKai TW MBE</vt:lpstr>
      <vt:lpstr>AR PL UKai CN</vt:lpstr>
      <vt:lpstr>FontAwesome</vt:lpstr>
      <vt:lpstr>3rdEdition_Chapter2</vt:lpstr>
      <vt:lpstr>PowerPoint 演示文稿</vt:lpstr>
      <vt:lpstr>New Technology File System (NTFS)</vt:lpstr>
      <vt:lpstr>What does NTFS offer?</vt:lpstr>
      <vt:lpstr>PowerPoint 演示文稿</vt:lpstr>
      <vt:lpstr>FAT vs. NTFS</vt:lpstr>
      <vt:lpstr>NTFS and Operating Systems</vt:lpstr>
      <vt:lpstr>NTFS</vt:lpstr>
      <vt:lpstr>NTFS Volumes</vt:lpstr>
      <vt:lpstr>The layout of NTFS Volume</vt:lpstr>
      <vt:lpstr>The relationship between the boot sector and $MFT with respect to determining the layout of the MFT</vt:lpstr>
      <vt:lpstr>MFT entry (or MFT Records or file records)</vt:lpstr>
      <vt:lpstr>MFT entry (or MFT Records or file records)</vt:lpstr>
      <vt:lpstr>Data Structure for MFT Entries</vt:lpstr>
      <vt:lpstr>File System Metadata Files</vt:lpstr>
      <vt:lpstr>File System Metadata Files</vt:lpstr>
      <vt:lpstr>File System Metadata Files (cont’d)</vt:lpstr>
      <vt:lpstr>PowerPoint 演示文稿</vt:lpstr>
      <vt:lpstr>PowerPoint 演示文稿</vt:lpstr>
      <vt:lpstr>MFT Entry Attribute</vt:lpstr>
      <vt:lpstr>MFT Entry Attribute Concepts</vt:lpstr>
      <vt:lpstr>Attribute Content</vt:lpstr>
      <vt:lpstr>Attribute Content (cont’d)</vt:lpstr>
      <vt:lpstr>PowerPoint 演示文稿</vt:lpstr>
      <vt:lpstr>Data Structure for Attribute</vt:lpstr>
      <vt:lpstr>Data Structure for Attribute (cont’d)</vt:lpstr>
      <vt:lpstr>Data Structure for Attribute (cont’d)</vt:lpstr>
      <vt:lpstr>Data Structure for Attribute (cont’d)</vt:lpstr>
      <vt:lpstr>What types of Attribute are there (are possible)?</vt:lpstr>
      <vt:lpstr>Standard Attribute Types</vt:lpstr>
      <vt:lpstr>Standard Attribute Types (cont’d)</vt:lpstr>
      <vt:lpstr>$FILE_NAME attribute</vt:lpstr>
      <vt:lpstr>An example MFT entry where the type names and identifiers have been added to the attributes.</vt:lpstr>
      <vt:lpstr>Data Structure for MFT Entries</vt:lpstr>
      <vt:lpstr>PowerPoint 演示文稿</vt:lpstr>
      <vt:lpstr>Data Structure for an Attribute</vt:lpstr>
      <vt:lpstr>Data Structure for an Attribute (cont’d)</vt:lpstr>
      <vt:lpstr>Data Structure for an Resident Attribute</vt:lpstr>
      <vt:lpstr>PowerPoint 演示文稿</vt:lpstr>
      <vt:lpstr>Data structure for the $FILE_NAME structure</vt:lpstr>
      <vt:lpstr>PowerPoint 演示文稿</vt:lpstr>
      <vt:lpstr>Encryption</vt:lpstr>
      <vt:lpstr>Symmetric Encryption</vt:lpstr>
      <vt:lpstr>Public-key (or Asymmetric) Encryption</vt:lpstr>
      <vt:lpstr>PowerPoint 演示文稿</vt:lpstr>
      <vt:lpstr>Hybrid Encryption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DATABASE INDEXES</vt:lpstr>
      <vt:lpstr>PowerPoint 演示文稿</vt:lpstr>
      <vt:lpstr>PowerPoint 演示文稿</vt:lpstr>
      <vt:lpstr>PowerPoint 演示文稿</vt:lpstr>
      <vt:lpstr>NTFS Analysis</vt:lpstr>
      <vt:lpstr>File System Category</vt:lpstr>
      <vt:lpstr>File System Category (cont’d)</vt:lpstr>
      <vt:lpstr>Content Category</vt:lpstr>
      <vt:lpstr>Content Category (cont’d)</vt:lpstr>
      <vt:lpstr>Content Category (cont’d)</vt:lpstr>
      <vt:lpstr>Content Category (cont’d)</vt:lpstr>
      <vt:lpstr>Content Category (cont’d)</vt:lpstr>
      <vt:lpstr>Content Category (cont’d)</vt:lpstr>
      <vt:lpstr>Content Category (cont’d)</vt:lpstr>
      <vt:lpstr>Metadata Category</vt:lpstr>
      <vt:lpstr>Metadata Category</vt:lpstr>
      <vt:lpstr>Metadata Category (cont’d)</vt:lpstr>
      <vt:lpstr>Metadata Category Analysis</vt:lpstr>
      <vt:lpstr>Metadata Category Analysis (cont’d)</vt:lpstr>
      <vt:lpstr>PowerPoint 演示文稿</vt:lpstr>
      <vt:lpstr>Filename Category</vt:lpstr>
      <vt:lpstr>Filename Lookup</vt:lpstr>
      <vt:lpstr>Filename Lookup (cont’d)</vt:lpstr>
      <vt:lpstr>File Creation Example</vt:lpstr>
      <vt:lpstr>File Creation Example (cont’d)</vt:lpstr>
      <vt:lpstr>File Creation Example (cont’d)</vt:lpstr>
      <vt:lpstr>File Creation Example (cont’d)</vt:lpstr>
      <vt:lpstr>File Deletion Example</vt:lpstr>
      <vt:lpstr>PowerPoint 演示文稿</vt:lpstr>
      <vt:lpstr>PowerPoint 演示文稿</vt:lpstr>
      <vt:lpstr>File Recovery</vt:lpstr>
      <vt:lpstr>PowerPoint 演示文稿</vt:lpstr>
      <vt:lpstr>PowerPoint 演示文稿</vt:lpstr>
      <vt:lpstr>PowerPoint 演示文稿</vt:lpstr>
      <vt:lpstr>PowerPoint 演示文稿</vt:lpstr>
      <vt:lpstr>PowerPoint 演示文稿</vt:lpstr>
      <vt:lpstr>MFT Entry - cluster allocation </vt:lpstr>
      <vt:lpstr>Cluster Allocation</vt:lpstr>
      <vt:lpstr>Cluster Allocation (cont’d)</vt:lpstr>
      <vt:lpstr>Cluster Allocation (cont’d)</vt:lpstr>
      <vt:lpstr>Evolution of NTFS</vt:lpstr>
      <vt:lpstr>Reading materials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Lec6</dc:title>
  <dc:creator>Xiaodong Lin</dc:creator>
  <cp:lastModifiedBy>reticence</cp:lastModifiedBy>
  <cp:revision>2022</cp:revision>
  <cp:lastPrinted>2022-04-20T01:37:45Z</cp:lastPrinted>
  <dcterms:created xsi:type="dcterms:W3CDTF">2022-04-20T01:37:45Z</dcterms:created>
  <dcterms:modified xsi:type="dcterms:W3CDTF">2022-04-20T01:37:45Z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